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5" r:id="rId4"/>
    <p:sldMasterId id="2147484388" r:id="rId5"/>
  </p:sldMasterIdLst>
  <p:notesMasterIdLst>
    <p:notesMasterId r:id="rId20"/>
  </p:notesMasterIdLst>
  <p:handoutMasterIdLst>
    <p:handoutMasterId r:id="rId21"/>
  </p:handoutMasterIdLst>
  <p:sldIdLst>
    <p:sldId id="503" r:id="rId6"/>
    <p:sldId id="499" r:id="rId7"/>
    <p:sldId id="501" r:id="rId8"/>
    <p:sldId id="507" r:id="rId9"/>
    <p:sldId id="504" r:id="rId10"/>
    <p:sldId id="509" r:id="rId11"/>
    <p:sldId id="467" r:id="rId12"/>
    <p:sldId id="505" r:id="rId13"/>
    <p:sldId id="494" r:id="rId14"/>
    <p:sldId id="468" r:id="rId15"/>
    <p:sldId id="502" r:id="rId16"/>
    <p:sldId id="495" r:id="rId17"/>
    <p:sldId id="496" r:id="rId18"/>
    <p:sldId id="497" r:id="rId19"/>
  </p:sldIdLst>
  <p:sldSz cx="12192000" cy="6858000"/>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EE6C936D-131A-476A-A46D-BB503EF40CE5}">
          <p14:sldIdLst>
            <p14:sldId id="503"/>
          </p14:sldIdLst>
        </p14:section>
        <p14:section name="Untitled Section" id="{9FAEF525-AADC-4E43-A3D1-85DA61F3E8F3}">
          <p14:sldIdLst>
            <p14:sldId id="499"/>
            <p14:sldId id="501"/>
            <p14:sldId id="507"/>
            <p14:sldId id="504"/>
            <p14:sldId id="509"/>
            <p14:sldId id="467"/>
            <p14:sldId id="505"/>
            <p14:sldId id="494"/>
            <p14:sldId id="468"/>
            <p14:sldId id="502"/>
            <p14:sldId id="495"/>
            <p14:sldId id="496"/>
            <p14:sldId id="4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a:srgbClr val="A1A1A1"/>
    <a:srgbClr val="FFCC99"/>
    <a:srgbClr val="CCECFF"/>
    <a:srgbClr val="CCFFCC"/>
    <a:srgbClr val="FFCCCC"/>
    <a:srgbClr val="FFCCFF"/>
    <a:srgbClr val="66FF66"/>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2" d="100"/>
          <a:sy n="122" d="100"/>
        </p:scale>
        <p:origin x="150"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55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2120"/>
          </a:xfrm>
          <a:prstGeom prst="rect">
            <a:avLst/>
          </a:prstGeom>
        </p:spPr>
        <p:txBody>
          <a:bodyPr vert="horz" lIns="92282" tIns="46141" rIns="92282" bIns="46141"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40" y="0"/>
            <a:ext cx="3038475" cy="462120"/>
          </a:xfrm>
          <a:prstGeom prst="rect">
            <a:avLst/>
          </a:prstGeom>
        </p:spPr>
        <p:txBody>
          <a:bodyPr vert="horz" wrap="square" lIns="92282" tIns="46141" rIns="92282" bIns="46141" numCol="1" anchor="t" anchorCtr="0" compatLnSpc="1">
            <a:prstTxWarp prst="textNoShape">
              <a:avLst/>
            </a:prstTxWarp>
          </a:bodyPr>
          <a:lstStyle>
            <a:lvl1pPr algn="r">
              <a:defRPr sz="1200"/>
            </a:lvl1pPr>
          </a:lstStyle>
          <a:p>
            <a:fld id="{61A2DE62-24B0-4972-852B-4785B8FCBE77}" type="datetimeFigureOut">
              <a:rPr lang="en-US"/>
              <a:pPr/>
              <a:t>11/28/2018</a:t>
            </a:fld>
            <a:endParaRPr lang="en-US"/>
          </a:p>
        </p:txBody>
      </p:sp>
      <p:sp>
        <p:nvSpPr>
          <p:cNvPr id="4" name="Footer Placeholder 3"/>
          <p:cNvSpPr>
            <a:spLocks noGrp="1"/>
          </p:cNvSpPr>
          <p:nvPr>
            <p:ph type="ftr" sz="quarter" idx="2"/>
          </p:nvPr>
        </p:nvSpPr>
        <p:spPr>
          <a:xfrm>
            <a:off x="4" y="8772378"/>
            <a:ext cx="3038475" cy="462120"/>
          </a:xfrm>
          <a:prstGeom prst="rect">
            <a:avLst/>
          </a:prstGeom>
        </p:spPr>
        <p:txBody>
          <a:bodyPr vert="horz" lIns="92282" tIns="46141" rIns="92282" bIns="46141"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40" y="8772378"/>
            <a:ext cx="3038475" cy="462120"/>
          </a:xfrm>
          <a:prstGeom prst="rect">
            <a:avLst/>
          </a:prstGeom>
        </p:spPr>
        <p:txBody>
          <a:bodyPr vert="horz" wrap="square" lIns="92282" tIns="46141" rIns="92282" bIns="46141"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2120"/>
          </a:xfrm>
          <a:prstGeom prst="rect">
            <a:avLst/>
          </a:prstGeom>
        </p:spPr>
        <p:txBody>
          <a:bodyPr vert="horz" lIns="92282" tIns="46141" rIns="92282" bIns="46141"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40" y="0"/>
            <a:ext cx="3038475" cy="462120"/>
          </a:xfrm>
          <a:prstGeom prst="rect">
            <a:avLst/>
          </a:prstGeom>
        </p:spPr>
        <p:txBody>
          <a:bodyPr vert="horz" wrap="square" lIns="92282" tIns="46141" rIns="92282" bIns="46141" numCol="1" anchor="t" anchorCtr="0" compatLnSpc="1">
            <a:prstTxWarp prst="textNoShape">
              <a:avLst/>
            </a:prstTxWarp>
          </a:bodyPr>
          <a:lstStyle>
            <a:lvl1pPr algn="r">
              <a:defRPr sz="1200"/>
            </a:lvl1pPr>
          </a:lstStyle>
          <a:p>
            <a:fld id="{9ADC5788-3AFA-4451-BC67-BFEEAB944D67}" type="datetimeFigureOut">
              <a:rPr lang="en-US"/>
              <a:pPr/>
              <a:t>11/28/2018</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282" tIns="46141" rIns="92282" bIns="46141" rtlCol="0" anchor="ctr"/>
          <a:lstStyle/>
          <a:p>
            <a:pPr lvl="0"/>
            <a:endParaRPr lang="en-US" noProof="0" dirty="0" smtClean="0"/>
          </a:p>
        </p:txBody>
      </p:sp>
      <p:sp>
        <p:nvSpPr>
          <p:cNvPr id="5" name="Notes Placeholder 4"/>
          <p:cNvSpPr>
            <a:spLocks noGrp="1"/>
          </p:cNvSpPr>
          <p:nvPr>
            <p:ph type="body" sz="quarter" idx="3"/>
          </p:nvPr>
        </p:nvSpPr>
        <p:spPr>
          <a:xfrm>
            <a:off x="701676" y="4387772"/>
            <a:ext cx="5607050" cy="4155919"/>
          </a:xfrm>
          <a:prstGeom prst="rect">
            <a:avLst/>
          </a:prstGeom>
        </p:spPr>
        <p:txBody>
          <a:bodyPr vert="horz" lIns="92282" tIns="46141" rIns="92282" bIns="4614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4" y="8772378"/>
            <a:ext cx="3038475" cy="462120"/>
          </a:xfrm>
          <a:prstGeom prst="rect">
            <a:avLst/>
          </a:prstGeom>
        </p:spPr>
        <p:txBody>
          <a:bodyPr vert="horz" lIns="92282" tIns="46141" rIns="92282" bIns="46141"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wrap="square" lIns="92282" tIns="46141" rIns="92282" bIns="46141"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27038" y="692150"/>
            <a:ext cx="6157912" cy="3463925"/>
          </a:xfrm>
          <a:ln/>
        </p:spPr>
      </p:sp>
      <p:sp>
        <p:nvSpPr>
          <p:cNvPr id="34820" name="Slide Number Placeholder 3"/>
          <p:cNvSpPr>
            <a:spLocks noGrp="1"/>
          </p:cNvSpPr>
          <p:nvPr>
            <p:ph type="sldNum" sz="quarter" idx="5"/>
          </p:nvPr>
        </p:nvSpPr>
        <p:spPr>
          <a:noFill/>
        </p:spPr>
        <p:txBody>
          <a:bodyPr/>
          <a:lstStyle/>
          <a:p>
            <a:fld id="{4B2310AF-1218-46C3-BBA1-FEA9620679BE}" type="slidenum">
              <a:rPr lang="en-US" smtClean="0"/>
              <a:pPr/>
              <a:t>1</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104847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normAutofit fontScale="77500" lnSpcReduction="20000"/>
          </a:bodyPr>
          <a:lstStyle/>
          <a:p>
            <a:pPr>
              <a:buFontTx/>
              <a:buChar char="•"/>
            </a:pPr>
            <a:r>
              <a:rPr lang="en-US" sz="1600" dirty="0" smtClean="0"/>
              <a:t>7 states, 14 Senators &amp; 20 Representatives</a:t>
            </a:r>
          </a:p>
          <a:p>
            <a:pPr>
              <a:buFontTx/>
              <a:buChar char="•"/>
            </a:pPr>
            <a:r>
              <a:rPr lang="en-US" sz="1600" dirty="0" smtClean="0"/>
              <a:t>TN and CU basins…unique in that we share water resource mission w/TVA in the TN valley</a:t>
            </a:r>
          </a:p>
          <a:p>
            <a:pPr>
              <a:buFontTx/>
              <a:buChar char="•"/>
            </a:pPr>
            <a:r>
              <a:rPr lang="en-US" sz="1600" dirty="0" smtClean="0"/>
              <a:t> 740+ team members…260+ in Nashville</a:t>
            </a:r>
            <a:endParaRPr lang="en-US" sz="1600" dirty="0" smtClean="0">
              <a:solidFill>
                <a:schemeClr val="hlink"/>
              </a:solidFill>
            </a:endParaRPr>
          </a:p>
          <a:p>
            <a:pPr>
              <a:buFontTx/>
              <a:buChar char="•"/>
            </a:pPr>
            <a:r>
              <a:rPr lang="en-US" sz="1600" dirty="0" smtClean="0"/>
              <a:t> Full service CW district</a:t>
            </a:r>
          </a:p>
          <a:p>
            <a:pPr lvl="1">
              <a:buFontTx/>
              <a:buChar char="•"/>
            </a:pPr>
            <a:r>
              <a:rPr lang="en-US" sz="1600" dirty="0" smtClean="0"/>
              <a:t> Strong CG program </a:t>
            </a:r>
          </a:p>
          <a:p>
            <a:pPr lvl="2">
              <a:buFontTx/>
              <a:buChar char="•"/>
            </a:pPr>
            <a:r>
              <a:rPr lang="en-US" sz="1600" dirty="0" smtClean="0"/>
              <a:t>Flood Risk Management Projects</a:t>
            </a:r>
          </a:p>
          <a:p>
            <a:pPr lvl="3">
              <a:buFontTx/>
              <a:buChar char="•"/>
            </a:pPr>
            <a:r>
              <a:rPr lang="en-US" sz="1600" dirty="0" smtClean="0"/>
              <a:t> Wolf Creek Dam Seepage </a:t>
            </a:r>
          </a:p>
          <a:p>
            <a:pPr lvl="3">
              <a:buFontTx/>
              <a:buChar char="•"/>
            </a:pPr>
            <a:r>
              <a:rPr lang="en-US" sz="1600" dirty="0" smtClean="0"/>
              <a:t> Center Hill Dam Seepage</a:t>
            </a:r>
          </a:p>
          <a:p>
            <a:pPr lvl="2">
              <a:buFontTx/>
              <a:buChar char="•"/>
            </a:pPr>
            <a:r>
              <a:rPr lang="en-US" sz="1600" dirty="0" smtClean="0"/>
              <a:t>Navigation Projects</a:t>
            </a:r>
          </a:p>
          <a:p>
            <a:pPr lvl="3">
              <a:buFontTx/>
              <a:buChar char="•"/>
            </a:pPr>
            <a:r>
              <a:rPr lang="en-US" sz="1600" dirty="0" smtClean="0"/>
              <a:t> KY Lock </a:t>
            </a:r>
          </a:p>
          <a:p>
            <a:pPr lvl="3">
              <a:buFontTx/>
              <a:buChar char="•"/>
            </a:pPr>
            <a:r>
              <a:rPr lang="en-US" sz="1600" dirty="0" smtClean="0"/>
              <a:t>Chickamauga Lock </a:t>
            </a:r>
          </a:p>
          <a:p>
            <a:pPr lvl="2">
              <a:buFontTx/>
              <a:buChar char="•"/>
            </a:pPr>
            <a:r>
              <a:rPr lang="en-US" sz="1600" dirty="0" smtClean="0"/>
              <a:t>Large O&amp;M program, multi-purpose projects, strong recreation, most of the hydropower assets in LRD</a:t>
            </a:r>
          </a:p>
          <a:p>
            <a:pPr lvl="1">
              <a:buFontTx/>
              <a:buChar char="•"/>
            </a:pPr>
            <a:r>
              <a:rPr lang="en-US" sz="1600" dirty="0" smtClean="0"/>
              <a:t>Regulatory Program</a:t>
            </a:r>
          </a:p>
          <a:p>
            <a:pPr lvl="1">
              <a:buFontTx/>
              <a:buChar char="•"/>
            </a:pPr>
            <a:r>
              <a:rPr lang="en-US" sz="1600" dirty="0" smtClean="0"/>
              <a:t>Emergency Response</a:t>
            </a:r>
          </a:p>
          <a:p>
            <a:pPr lvl="1">
              <a:buFontTx/>
              <a:buChar char="•"/>
            </a:pPr>
            <a:r>
              <a:rPr lang="en-US" sz="1600" dirty="0" smtClean="0"/>
              <a:t>Planning Program – to meet water resource needs of cities like Nashville as well as smaller communities such as Crossville</a:t>
            </a:r>
          </a:p>
          <a:p>
            <a:endParaRPr lang="en-US" dirty="0"/>
          </a:p>
        </p:txBody>
      </p:sp>
      <p:sp>
        <p:nvSpPr>
          <p:cNvPr id="4" name="Slide Number Placeholder 3"/>
          <p:cNvSpPr>
            <a:spLocks noGrp="1"/>
          </p:cNvSpPr>
          <p:nvPr>
            <p:ph type="sldNum" sz="quarter" idx="10"/>
          </p:nvPr>
        </p:nvSpPr>
        <p:spPr/>
        <p:txBody>
          <a:bodyPr/>
          <a:lstStyle/>
          <a:p>
            <a:fld id="{3A5D1FB7-FCD6-416B-B23C-DCE4C57BC53B}" type="slidenum">
              <a:rPr lang="en-US" smtClean="0"/>
              <a:pPr/>
              <a:t>2</a:t>
            </a:fld>
            <a:endParaRPr lang="en-US"/>
          </a:p>
        </p:txBody>
      </p:sp>
    </p:spTree>
    <p:extLst>
      <p:ext uri="{BB962C8B-B14F-4D97-AF65-F5344CB8AC3E}">
        <p14:creationId xmlns:p14="http://schemas.microsoft.com/office/powerpoint/2010/main" val="1792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First</a:t>
            </a:r>
            <a:r>
              <a:rPr lang="en-US" baseline="0" dirty="0" smtClean="0"/>
              <a:t> two procurements - </a:t>
            </a:r>
            <a:r>
              <a:rPr lang="en-US" dirty="0" smtClean="0"/>
              <a:t>AE services for Planning</a:t>
            </a:r>
            <a:r>
              <a:rPr lang="en-US" baseline="0" dirty="0" smtClean="0"/>
              <a:t>/Engineering Environmental</a:t>
            </a:r>
            <a:r>
              <a:rPr lang="en-US" dirty="0" smtClean="0"/>
              <a:t> will be replacement contracts for current REAT.  Area of responsibility will be Mobile</a:t>
            </a:r>
            <a:r>
              <a:rPr lang="en-US" baseline="0" dirty="0" smtClean="0"/>
              <a:t> District vice current contracts for SAD AOR.  Other districts in SAD may borrow capacity.</a:t>
            </a:r>
          </a:p>
          <a:p>
            <a:endParaRPr lang="en-US" baseline="0" dirty="0" smtClean="0"/>
          </a:p>
          <a:p>
            <a:r>
              <a:rPr lang="en-US" baseline="0" dirty="0" smtClean="0"/>
              <a:t>Last two procurements are interim REATs.  First to advertise will be Planning Environmental.</a:t>
            </a:r>
          </a:p>
          <a:p>
            <a:endParaRPr lang="en-US" baseline="0"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97974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date to</a:t>
            </a:r>
            <a:r>
              <a:rPr lang="en-US" baseline="0" dirty="0" smtClean="0"/>
              <a:t> advertise </a:t>
            </a:r>
            <a:r>
              <a:rPr lang="en-US" dirty="0" smtClean="0"/>
              <a:t>AE Military Design</a:t>
            </a:r>
            <a:r>
              <a:rPr lang="en-US" baseline="0" dirty="0" smtClean="0"/>
              <a:t> solicitation will rely on remaining capacity which will be reviewed after 1 Oct 2018.</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8</a:t>
            </a:fld>
            <a:endParaRPr lang="en-US"/>
          </a:p>
        </p:txBody>
      </p:sp>
    </p:spTree>
    <p:extLst>
      <p:ext uri="{BB962C8B-B14F-4D97-AF65-F5344CB8AC3E}">
        <p14:creationId xmlns:p14="http://schemas.microsoft.com/office/powerpoint/2010/main" val="9913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Dredging has different NAICS from vertical construction.</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12</a:t>
            </a:fld>
            <a:endParaRPr lang="en-US"/>
          </a:p>
        </p:txBody>
      </p:sp>
    </p:spTree>
    <p:extLst>
      <p:ext uri="{BB962C8B-B14F-4D97-AF65-F5344CB8AC3E}">
        <p14:creationId xmlns:p14="http://schemas.microsoft.com/office/powerpoint/2010/main" val="330043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ic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309360" y="3480416"/>
            <a:ext cx="5425440" cy="2920384"/>
          </a:xfrm>
          <a:prstGeom prst="rect">
            <a:avLst/>
          </a:prstGeom>
          <a:solidFill>
            <a:schemeClr val="tx2"/>
          </a:solidFill>
          <a:ln w="76200">
            <a:solidFill>
              <a:schemeClr val="tx2"/>
            </a:solidFill>
          </a:ln>
        </p:spPr>
        <p:txBody>
          <a:bodyPr/>
          <a:lstStyle>
            <a:lvl1pPr>
              <a:defRPr baseline="0"/>
            </a:lvl1pPr>
          </a:lstStyle>
          <a:p>
            <a:r>
              <a:rPr lang="en-US" dirty="0" smtClean="0"/>
              <a:t>Click icon to add picture</a:t>
            </a:r>
            <a:endParaRPr lang="en-US" dirty="0"/>
          </a:p>
        </p:txBody>
      </p:sp>
      <p:sp>
        <p:nvSpPr>
          <p:cNvPr id="11" name="Picture Placeholder 2"/>
          <p:cNvSpPr>
            <a:spLocks noGrp="1"/>
          </p:cNvSpPr>
          <p:nvPr>
            <p:ph type="pic" sz="quarter" idx="12"/>
          </p:nvPr>
        </p:nvSpPr>
        <p:spPr>
          <a:xfrm>
            <a:off x="6309360" y="432416"/>
            <a:ext cx="5410200" cy="2966104"/>
          </a:xfrm>
          <a:prstGeom prst="rect">
            <a:avLst/>
          </a:prstGeom>
          <a:solidFill>
            <a:schemeClr val="tx2"/>
          </a:solidFill>
          <a:ln w="76200">
            <a:solidFill>
              <a:schemeClr val="tx2"/>
            </a:solidFill>
          </a:ln>
        </p:spPr>
        <p:txBody>
          <a:bodyPr/>
          <a:lstStyle>
            <a:lvl1pPr>
              <a:defRPr baseline="0"/>
            </a:lvl1pPr>
          </a:lstStyle>
          <a:p>
            <a:r>
              <a:rPr lang="en-US" dirty="0" smtClean="0"/>
              <a:t>Click icon to add picture</a:t>
            </a:r>
            <a:endParaRPr lang="en-US" dirty="0"/>
          </a:p>
        </p:txBody>
      </p:sp>
      <p:sp>
        <p:nvSpPr>
          <p:cNvPr id="2" name="Title 1"/>
          <p:cNvSpPr>
            <a:spLocks noGrp="1"/>
          </p:cNvSpPr>
          <p:nvPr>
            <p:ph type="title"/>
          </p:nvPr>
        </p:nvSpPr>
        <p:spPr>
          <a:xfrm>
            <a:off x="320634" y="365125"/>
            <a:ext cx="5771408" cy="1325563"/>
          </a:xfrm>
        </p:spPr>
        <p:txBody>
          <a:bodyPr/>
          <a:lstStyle/>
          <a:p>
            <a:r>
              <a:rPr lang="en-US" smtClean="0"/>
              <a:t>Click to edit Master title style</a:t>
            </a:r>
            <a:endParaRPr lang="en-US"/>
          </a:p>
        </p:txBody>
      </p:sp>
      <p:sp>
        <p:nvSpPr>
          <p:cNvPr id="4" name="Text Placeholder 3"/>
          <p:cNvSpPr>
            <a:spLocks noGrp="1"/>
          </p:cNvSpPr>
          <p:nvPr>
            <p:ph type="body" sz="quarter" idx="13"/>
          </p:nvPr>
        </p:nvSpPr>
        <p:spPr>
          <a:xfrm>
            <a:off x="296863" y="1911350"/>
            <a:ext cx="5807075" cy="34321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1527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4400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72440" y="1323976"/>
            <a:ext cx="1126236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07628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74480" cy="94455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97840" y="1369696"/>
            <a:ext cx="11176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37973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59240" cy="88359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665489" y="6108699"/>
            <a:ext cx="8470900"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640080" y="1354455"/>
            <a:ext cx="10942320" cy="4619625"/>
          </a:xfrm>
          <a:prstGeom prst="rect">
            <a:avLst/>
          </a:prstGeom>
        </p:spPr>
        <p:txBody>
          <a:bodyPr/>
          <a:lstStyle/>
          <a:p>
            <a:endParaRPr lang="en-US"/>
          </a:p>
        </p:txBody>
      </p:sp>
    </p:spTree>
    <p:extLst>
      <p:ext uri="{BB962C8B-B14F-4D97-AF65-F5344CB8AC3E}">
        <p14:creationId xmlns:p14="http://schemas.microsoft.com/office/powerpoint/2010/main" val="106795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4"/>
            <a:ext cx="915924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528320" y="1408429"/>
            <a:ext cx="545592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217920" y="1408429"/>
            <a:ext cx="545592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5664339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6"/>
            <a:ext cx="9144000" cy="1070161"/>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6156960" y="1459114"/>
            <a:ext cx="5486400" cy="663267"/>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467360" y="1459118"/>
            <a:ext cx="5486400" cy="666241"/>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467360" y="2209800"/>
            <a:ext cx="5486400" cy="3962400"/>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156960" y="2209800"/>
            <a:ext cx="5486400" cy="3962400"/>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5220241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4"/>
            <a:ext cx="912876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436889" y="1408429"/>
            <a:ext cx="359410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157986" y="1408429"/>
            <a:ext cx="745490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4947333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4"/>
            <a:ext cx="9144000" cy="943915"/>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421640" y="1423671"/>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111240" y="1423671"/>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21640" y="3795395"/>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6111240" y="3795395"/>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523240" y="3778886"/>
            <a:ext cx="11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05767" y="1423675"/>
            <a:ext cx="0" cy="4657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450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44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156960" y="1369698"/>
            <a:ext cx="5486400" cy="663267"/>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467360" y="1369702"/>
            <a:ext cx="5486400" cy="666241"/>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467360" y="2120387"/>
            <a:ext cx="5486400" cy="4230887"/>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6156960" y="2120387"/>
            <a:ext cx="5486400" cy="4230887"/>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9556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1"/>
            <a:ext cx="9113520" cy="9140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82600" y="1369699"/>
            <a:ext cx="5486400" cy="4981575"/>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6172200" y="1369699"/>
            <a:ext cx="5486400" cy="4981575"/>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018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1"/>
            <a:ext cx="912876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97849" y="1369701"/>
            <a:ext cx="3594100" cy="5000625"/>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18946" y="1369701"/>
            <a:ext cx="7454900" cy="5000625"/>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01326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Pics (horizontal)">
    <p:spTree>
      <p:nvGrpSpPr>
        <p:cNvPr id="1" name=""/>
        <p:cNvGrpSpPr/>
        <p:nvPr/>
      </p:nvGrpSpPr>
      <p:grpSpPr>
        <a:xfrm>
          <a:off x="0" y="0"/>
          <a:ext cx="0" cy="0"/>
          <a:chOff x="0" y="0"/>
          <a:chExt cx="0" cy="0"/>
        </a:xfrm>
      </p:grpSpPr>
      <p:sp>
        <p:nvSpPr>
          <p:cNvPr id="9" name="Picture Placeholder 16"/>
          <p:cNvSpPr txBox="1">
            <a:spLocks noChangeAspect="1"/>
          </p:cNvSpPr>
          <p:nvPr userDrawn="1"/>
        </p:nvSpPr>
        <p:spPr bwMode="auto">
          <a:xfrm>
            <a:off x="6248400" y="208722"/>
            <a:ext cx="5791200" cy="3081131"/>
          </a:xfrm>
          <a:prstGeom prst="rect">
            <a:avLst/>
          </a:prstGeom>
          <a:solidFill>
            <a:srgbClr val="FFFFFF"/>
          </a:solidFill>
          <a:ln w="38100" cap="flat" cmpd="sng" algn="ctr">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9"/>
              </a:spcBef>
              <a:spcAft>
                <a:spcPct val="0"/>
              </a:spcAft>
              <a:buFont typeface="Arial" pitchFamily="34" charset="0"/>
              <a:defRPr sz="2100" kern="1200">
                <a:ln>
                  <a:noFill/>
                </a:ln>
                <a:solidFill>
                  <a:schemeClr val="tx1"/>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69"/>
              </a:spcBef>
              <a:spcAft>
                <a:spcPct val="0"/>
              </a:spcAft>
              <a:buClrTx/>
              <a:buSzTx/>
              <a:buFont typeface="Arial" pitchFamily="34" charset="0"/>
              <a:buNone/>
              <a:tabLst/>
              <a:defRPr/>
            </a:pPr>
            <a:r>
              <a:rPr kumimoji="0" lang="en-US" sz="2100" b="0" i="0" u="none" strike="noStrike" kern="1200" cap="none" spc="0" normalizeH="0" baseline="0" noProof="0" smtClean="0">
                <a:ln>
                  <a:noFill/>
                </a:ln>
                <a:solidFill>
                  <a:srgbClr val="000000"/>
                </a:solidFill>
                <a:effectLst/>
                <a:uLnTx/>
                <a:uFillTx/>
                <a:latin typeface="Arial" pitchFamily="34" charset="0"/>
                <a:ea typeface="ＭＳ Ｐゴシック" charset="0"/>
                <a:cs typeface="Arial" pitchFamily="34" charset="0"/>
              </a:rPr>
              <a:t>Click icon to add picture</a:t>
            </a:r>
            <a:endParaRPr kumimoji="0" lang="en-US" sz="21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endParaRPr>
          </a:p>
        </p:txBody>
      </p:sp>
      <p:sp>
        <p:nvSpPr>
          <p:cNvPr id="3" name="Picture Placeholder 2"/>
          <p:cNvSpPr>
            <a:spLocks noGrp="1"/>
          </p:cNvSpPr>
          <p:nvPr>
            <p:ph type="pic" sz="quarter" idx="10"/>
          </p:nvPr>
        </p:nvSpPr>
        <p:spPr>
          <a:xfrm>
            <a:off x="6248400" y="191053"/>
            <a:ext cx="5799137" cy="3240916"/>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5" name="Picture Placeholder 4"/>
          <p:cNvSpPr>
            <a:spLocks noGrp="1"/>
          </p:cNvSpPr>
          <p:nvPr>
            <p:ph type="pic" sz="quarter" idx="11"/>
          </p:nvPr>
        </p:nvSpPr>
        <p:spPr>
          <a:xfrm>
            <a:off x="5229099" y="3431969"/>
            <a:ext cx="3416135" cy="3245881"/>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2" name="Picture Placeholder 11"/>
          <p:cNvSpPr>
            <a:spLocks noGrp="1"/>
          </p:cNvSpPr>
          <p:nvPr>
            <p:ph type="pic" sz="quarter" idx="12"/>
          </p:nvPr>
        </p:nvSpPr>
        <p:spPr>
          <a:xfrm>
            <a:off x="8645235" y="3431970"/>
            <a:ext cx="3403765" cy="3257756"/>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3"/>
          </p:nvPr>
        </p:nvSpPr>
        <p:spPr>
          <a:xfrm>
            <a:off x="304801" y="1912125"/>
            <a:ext cx="4778374" cy="35030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2263" y="365125"/>
            <a:ext cx="5789779"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14500089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13681"/>
            <a:ext cx="9113520" cy="9902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528320" y="1384935"/>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6217920" y="1384935"/>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528320" y="3901440"/>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6217920" y="3901440"/>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528320" y="3851911"/>
            <a:ext cx="11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112447" y="1384942"/>
            <a:ext cx="0" cy="4939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75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5"/>
            <a:ext cx="11176000" cy="1285875"/>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406400" y="3687769"/>
            <a:ext cx="11176000" cy="854075"/>
          </a:xfrm>
          <a:prstGeom prst="rect">
            <a:avLst/>
          </a:prstGeo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7906792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5"/>
            <a:ext cx="11176000" cy="1285875"/>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382470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6"/>
            <a:ext cx="9159240" cy="1020754"/>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40369559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1"/>
            <a:ext cx="9144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759423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7840891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1435180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15498991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420040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2" name="TextBox 21"/>
          <p:cNvSpPr txBox="1"/>
          <p:nvPr userDrawn="1"/>
        </p:nvSpPr>
        <p:spPr>
          <a:xfrm>
            <a:off x="76200" y="1043608"/>
            <a:ext cx="6019800" cy="3001617"/>
          </a:xfrm>
          <a:prstGeom prst="rect">
            <a:avLst/>
          </a:prstGeom>
          <a:noFill/>
          <a:ln w="50800" cmpd="dbl">
            <a:solidFill>
              <a:schemeClr val="accent1"/>
            </a:solidFill>
          </a:ln>
        </p:spPr>
        <p:txBody>
          <a:bodyPr wrap="square" rtlCol="0" anchor="b" anchorCtr="0">
            <a:noAutofit/>
          </a:bodyPr>
          <a:lstStyle/>
          <a:p>
            <a:r>
              <a:rPr lang="en-US" dirty="0" smtClean="0"/>
              <a:t>Use</a:t>
            </a:r>
            <a:r>
              <a:rPr lang="en-US" baseline="0" dirty="0" smtClean="0"/>
              <a:t> for Standard Content Slide Colors</a:t>
            </a:r>
            <a:endParaRPr lang="en-US" dirty="0"/>
          </a:p>
        </p:txBody>
      </p:sp>
      <p:sp>
        <p:nvSpPr>
          <p:cNvPr id="2" name="TextBox 1"/>
          <p:cNvSpPr txBox="1"/>
          <p:nvPr userDrawn="1"/>
        </p:nvSpPr>
        <p:spPr>
          <a:xfrm>
            <a:off x="6096000" y="1043608"/>
            <a:ext cx="6019800" cy="3001617"/>
          </a:xfrm>
          <a:prstGeom prst="rect">
            <a:avLst/>
          </a:prstGeom>
          <a:noFill/>
          <a:ln w="50800" cmpd="dbl">
            <a:solidFill>
              <a:schemeClr val="accent1"/>
            </a:solidFill>
          </a:ln>
        </p:spPr>
        <p:txBody>
          <a:bodyPr wrap="square" rtlCol="0" anchor="b" anchorCtr="0">
            <a:noAutofit/>
          </a:bodyPr>
          <a:lstStyle/>
          <a:p>
            <a:r>
              <a:rPr lang="en-US" dirty="0" smtClean="0"/>
              <a:t>Use</a:t>
            </a:r>
            <a:r>
              <a:rPr lang="en-US" baseline="0" dirty="0" smtClean="0"/>
              <a:t> for Chart Colors</a:t>
            </a:r>
            <a:endParaRPr lang="en-US" dirty="0"/>
          </a:p>
        </p:txBody>
      </p:sp>
      <p:grpSp>
        <p:nvGrpSpPr>
          <p:cNvPr id="21" name="Group 20"/>
          <p:cNvGrpSpPr/>
          <p:nvPr userDrawn="1"/>
        </p:nvGrpSpPr>
        <p:grpSpPr>
          <a:xfrm>
            <a:off x="152400" y="1257300"/>
            <a:ext cx="11887200" cy="202261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endParaRPr lang="en-US" sz="1000" b="1" dirty="0" smtClean="0">
                <a:solidFill>
                  <a:schemeClr val="tx1"/>
                </a:solidFill>
              </a:endParaRPr>
            </a:p>
            <a:p>
              <a:pPr algn="ctr">
                <a:defRPr/>
              </a:pPr>
              <a:r>
                <a:rPr lang="en-US" sz="1000" b="1" dirty="0" smtClean="0">
                  <a:solidFill>
                    <a:schemeClr val="tx1"/>
                  </a:solidFill>
                </a:rPr>
                <a:t>#d8d9d8</a:t>
              </a:r>
              <a:endParaRPr lang="en-US" sz="1000"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endParaRPr lang="en-US" sz="1000" b="1" dirty="0" smtClean="0">
                <a:solidFill>
                  <a:schemeClr val="tx1"/>
                </a:solidFill>
              </a:endParaRPr>
            </a:p>
            <a:p>
              <a:pPr algn="ctr">
                <a:defRPr/>
              </a:pPr>
              <a:r>
                <a:rPr lang="en-US" sz="1000" b="1" dirty="0" smtClean="0">
                  <a:solidFill>
                    <a:schemeClr val="tx1"/>
                  </a:solidFill>
                </a:rPr>
                <a:t>#c9c9c9</a:t>
              </a:r>
              <a:endParaRPr lang="en-US" sz="1000"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255</a:t>
              </a:r>
            </a:p>
            <a:p>
              <a:pPr algn="ctr">
                <a:defRPr/>
              </a:pPr>
              <a:r>
                <a:rPr lang="en-US" sz="1000" b="1" dirty="0" smtClean="0">
                  <a:solidFill>
                    <a:schemeClr val="tx2"/>
                  </a:solidFill>
                </a:rPr>
                <a:t>255</a:t>
              </a:r>
            </a:p>
            <a:p>
              <a:pPr algn="ctr">
                <a:defRPr/>
              </a:pPr>
              <a:r>
                <a:rPr lang="en-US" sz="1000" b="1" dirty="0" smtClean="0">
                  <a:solidFill>
                    <a:schemeClr val="tx2"/>
                  </a:solidFill>
                </a:rPr>
                <a:t>255</a:t>
              </a:r>
            </a:p>
            <a:p>
              <a:pPr algn="ctr">
                <a:defRPr/>
              </a:pPr>
              <a:endParaRPr lang="en-US" sz="1000" b="1" dirty="0" smtClean="0">
                <a:solidFill>
                  <a:schemeClr val="tx2"/>
                </a:solidFill>
              </a:endParaRPr>
            </a:p>
            <a:p>
              <a:pPr algn="ctr">
                <a:defRPr/>
              </a:pPr>
              <a:r>
                <a:rPr lang="en-US" sz="1000" b="1" dirty="0" smtClean="0">
                  <a:solidFill>
                    <a:schemeClr val="tx2"/>
                  </a:solidFill>
                </a:rPr>
                <a:t>#83847a</a:t>
              </a:r>
              <a:endParaRPr lang="en-US" sz="1000" b="1" dirty="0">
                <a:solidFill>
                  <a:schemeClr val="tx2"/>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a:t>
              </a:r>
            </a:p>
            <a:p>
              <a:pPr algn="ctr">
                <a:defRPr/>
              </a:pPr>
              <a:r>
                <a:rPr lang="en-US" sz="1000" b="1" dirty="0" smtClean="0">
                  <a:solidFill>
                    <a:schemeClr val="tx2"/>
                  </a:solidFill>
                </a:rPr>
                <a:t>0</a:t>
              </a:r>
            </a:p>
            <a:p>
              <a:pPr algn="ctr">
                <a:defRPr/>
              </a:pPr>
              <a:r>
                <a:rPr lang="en-US" sz="1000" b="1" dirty="0" smtClean="0">
                  <a:solidFill>
                    <a:schemeClr val="tx2"/>
                  </a:solidFill>
                </a:rPr>
                <a:t>0</a:t>
              </a:r>
            </a:p>
            <a:p>
              <a:pPr algn="ctr">
                <a:defRPr/>
              </a:pPr>
              <a:endParaRPr lang="en-US" sz="1000" b="1" dirty="0" smtClean="0">
                <a:solidFill>
                  <a:schemeClr val="tx2"/>
                </a:solidFill>
              </a:endParaRPr>
            </a:p>
            <a:p>
              <a:pPr algn="ctr">
                <a:defRPr/>
              </a:pPr>
              <a:r>
                <a:rPr lang="en-US" sz="1000" b="1" dirty="0" smtClean="0">
                  <a:solidFill>
                    <a:schemeClr val="tx2"/>
                  </a:solidFill>
                </a:rPr>
                <a:t>#020000</a:t>
              </a:r>
              <a:endParaRPr lang="en-US" sz="1000" b="1" dirty="0">
                <a:solidFill>
                  <a:schemeClr val="tx2"/>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endParaRPr lang="en-US" sz="1000" b="1" dirty="0" smtClean="0">
                <a:solidFill>
                  <a:schemeClr val="tx1"/>
                </a:solidFill>
              </a:endParaRPr>
            </a:p>
            <a:p>
              <a:pPr algn="ctr">
                <a:defRPr/>
              </a:pPr>
              <a:r>
                <a:rPr lang="en-US" sz="1000" b="1" dirty="0" smtClean="0">
                  <a:solidFill>
                    <a:schemeClr val="tx1"/>
                  </a:solidFill>
                </a:rPr>
                <a:t>#a3a3a2</a:t>
              </a:r>
              <a:endParaRPr lang="en-US" sz="1000"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131</a:t>
              </a:r>
            </a:p>
            <a:p>
              <a:pPr algn="ctr">
                <a:defRPr/>
              </a:pPr>
              <a:r>
                <a:rPr lang="en-US" sz="1000" b="1" dirty="0" smtClean="0">
                  <a:solidFill>
                    <a:schemeClr val="tx1"/>
                  </a:solidFill>
                </a:rPr>
                <a:t>132</a:t>
              </a:r>
            </a:p>
            <a:p>
              <a:pPr algn="ctr">
                <a:defRPr/>
              </a:pPr>
              <a:r>
                <a:rPr lang="en-US" sz="1000" b="1" dirty="0" smtClean="0">
                  <a:solidFill>
                    <a:schemeClr val="tx1"/>
                  </a:solidFill>
                </a:rPr>
                <a:t>122</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11" name="Rectangle 10"/>
            <p:cNvSpPr/>
            <p:nvPr/>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223</a:t>
              </a:r>
            </a:p>
            <a:p>
              <a:pPr algn="ctr">
                <a:defRPr/>
              </a:pPr>
              <a:r>
                <a:rPr lang="en-US" sz="1000" b="1" dirty="0" smtClean="0">
                  <a:solidFill>
                    <a:schemeClr val="tx2"/>
                  </a:solidFill>
                </a:rPr>
                <a:t>31</a:t>
              </a:r>
            </a:p>
            <a:p>
              <a:pPr algn="ctr">
                <a:defRPr/>
              </a:pPr>
              <a:r>
                <a:rPr lang="en-US" sz="1000" b="1" dirty="0" smtClean="0">
                  <a:solidFill>
                    <a:schemeClr val="tx2"/>
                  </a:solidFill>
                </a:rPr>
                <a:t>46</a:t>
              </a:r>
            </a:p>
            <a:p>
              <a:pPr algn="ctr">
                <a:defRPr/>
              </a:pPr>
              <a:endParaRPr lang="en-US" sz="1000" b="1" dirty="0" smtClean="0">
                <a:solidFill>
                  <a:schemeClr val="tx2"/>
                </a:solidFill>
              </a:endParaRPr>
            </a:p>
            <a:p>
              <a:pPr algn="ctr">
                <a:defRPr/>
              </a:pPr>
              <a:r>
                <a:rPr lang="en-US" sz="1000" b="1" dirty="0" smtClean="0">
                  <a:solidFill>
                    <a:schemeClr val="tx2"/>
                  </a:solidFill>
                </a:rPr>
                <a:t>#ef4236</a:t>
              </a:r>
              <a:endParaRPr lang="en-US" sz="1000" b="1" dirty="0">
                <a:solidFill>
                  <a:schemeClr val="tx2"/>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110</a:t>
              </a:r>
            </a:p>
            <a:p>
              <a:pPr algn="ctr">
                <a:defRPr/>
              </a:pPr>
              <a:r>
                <a:rPr lang="en-US" sz="1000" b="1" dirty="0" smtClean="0">
                  <a:solidFill>
                    <a:schemeClr val="tx1"/>
                  </a:solidFill>
                </a:rPr>
                <a:t>135</a:t>
              </a:r>
            </a:p>
            <a:p>
              <a:pPr algn="ctr">
                <a:defRPr/>
              </a:pPr>
              <a:r>
                <a:rPr lang="en-US" sz="1000" b="1" dirty="0" smtClean="0">
                  <a:solidFill>
                    <a:schemeClr val="tx1"/>
                  </a:solidFill>
                </a:rPr>
                <a:t>120</a:t>
              </a:r>
            </a:p>
            <a:p>
              <a:pPr algn="ctr">
                <a:defRPr/>
              </a:pPr>
              <a:endParaRPr lang="en-US" sz="1000" b="1" dirty="0" smtClean="0">
                <a:solidFill>
                  <a:schemeClr val="tx1"/>
                </a:solidFill>
              </a:endParaRPr>
            </a:p>
            <a:p>
              <a:pPr algn="ctr">
                <a:defRPr/>
              </a:pPr>
              <a:r>
                <a:rPr lang="en-US" sz="1000" b="1" dirty="0" smtClean="0">
                  <a:solidFill>
                    <a:schemeClr val="tx1"/>
                  </a:solidFill>
                </a:rPr>
                <a:t>#6f8779</a:t>
              </a:r>
              <a:endParaRPr lang="en-US" sz="1000"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112</a:t>
              </a:r>
            </a:p>
            <a:p>
              <a:pPr algn="ctr">
                <a:defRPr/>
              </a:pPr>
              <a:r>
                <a:rPr lang="en-US" sz="1000" b="1" dirty="0" smtClean="0">
                  <a:solidFill>
                    <a:schemeClr val="tx2"/>
                  </a:solidFill>
                </a:rPr>
                <a:t>92</a:t>
              </a:r>
            </a:p>
            <a:p>
              <a:pPr algn="ctr">
                <a:defRPr/>
              </a:pPr>
              <a:r>
                <a:rPr lang="en-US" sz="1000" b="1" dirty="0" smtClean="0">
                  <a:solidFill>
                    <a:schemeClr val="tx2"/>
                  </a:solidFill>
                </a:rPr>
                <a:t>56</a:t>
              </a:r>
            </a:p>
            <a:p>
              <a:pPr algn="ctr">
                <a:defRPr/>
              </a:pPr>
              <a:endParaRPr lang="en-US" sz="1000" b="1" dirty="0" smtClean="0">
                <a:solidFill>
                  <a:schemeClr val="tx2"/>
                </a:solidFill>
              </a:endParaRPr>
            </a:p>
            <a:p>
              <a:pPr algn="ctr">
                <a:defRPr/>
              </a:pPr>
              <a:r>
                <a:rPr lang="en-US" sz="1000" b="1" dirty="0" smtClean="0">
                  <a:solidFill>
                    <a:schemeClr val="tx2"/>
                  </a:solidFill>
                </a:rPr>
                <a:t>#705d39</a:t>
              </a:r>
              <a:endParaRPr lang="en-US" sz="1000" b="1" dirty="0">
                <a:solidFill>
                  <a:schemeClr val="tx2"/>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62</a:t>
              </a:r>
            </a:p>
            <a:p>
              <a:pPr algn="ctr">
                <a:defRPr/>
              </a:pPr>
              <a:r>
                <a:rPr lang="en-US" sz="1000" b="1" dirty="0" smtClean="0">
                  <a:solidFill>
                    <a:schemeClr val="tx2"/>
                  </a:solidFill>
                </a:rPr>
                <a:t>102</a:t>
              </a:r>
            </a:p>
            <a:p>
              <a:pPr algn="ctr">
                <a:defRPr/>
              </a:pPr>
              <a:r>
                <a:rPr lang="en-US" sz="1000" b="1" dirty="0" smtClean="0">
                  <a:solidFill>
                    <a:schemeClr val="tx2"/>
                  </a:solidFill>
                </a:rPr>
                <a:t>130</a:t>
              </a:r>
            </a:p>
            <a:p>
              <a:pPr algn="ctr">
                <a:defRPr/>
              </a:pPr>
              <a:endParaRPr lang="en-US" sz="1000" b="1" dirty="0" smtClean="0">
                <a:solidFill>
                  <a:schemeClr val="tx2"/>
                </a:solidFill>
              </a:endParaRPr>
            </a:p>
            <a:p>
              <a:pPr algn="ctr">
                <a:defRPr/>
              </a:pPr>
              <a:r>
                <a:rPr lang="en-US" sz="1000" b="1" dirty="0" smtClean="0">
                  <a:solidFill>
                    <a:schemeClr val="tx2"/>
                  </a:solidFill>
                </a:rPr>
                <a:t>#406782</a:t>
              </a:r>
              <a:endParaRPr lang="en-US" sz="1000" b="1" dirty="0">
                <a:solidFill>
                  <a:schemeClr val="tx2"/>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102</a:t>
              </a:r>
            </a:p>
            <a:p>
              <a:pPr algn="ctr">
                <a:defRPr/>
              </a:pPr>
              <a:r>
                <a:rPr lang="en-US" sz="1000" b="1" dirty="0" smtClean="0">
                  <a:solidFill>
                    <a:schemeClr val="tx2"/>
                  </a:solidFill>
                </a:rPr>
                <a:t>56</a:t>
              </a:r>
            </a:p>
            <a:p>
              <a:pPr algn="ctr">
                <a:defRPr/>
              </a:pPr>
              <a:r>
                <a:rPr lang="en-US" sz="1000" b="1" dirty="0" smtClean="0">
                  <a:solidFill>
                    <a:schemeClr val="tx2"/>
                  </a:solidFill>
                </a:rPr>
                <a:t>48</a:t>
              </a:r>
            </a:p>
            <a:p>
              <a:pPr algn="ctr">
                <a:defRPr/>
              </a:pPr>
              <a:endParaRPr lang="en-US" sz="1000" b="1" dirty="0" smtClean="0">
                <a:solidFill>
                  <a:schemeClr val="tx2"/>
                </a:solidFill>
              </a:endParaRPr>
            </a:p>
            <a:p>
              <a:pPr algn="ctr">
                <a:defRPr/>
              </a:pPr>
              <a:r>
                <a:rPr lang="en-US" sz="1000" b="1" dirty="0" smtClean="0">
                  <a:solidFill>
                    <a:schemeClr val="tx2"/>
                  </a:solidFill>
                </a:rPr>
                <a:t>#673931</a:t>
              </a:r>
              <a:endParaRPr lang="en-US" sz="1000" b="1" dirty="0">
                <a:solidFill>
                  <a:schemeClr val="tx2"/>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130</a:t>
              </a:r>
            </a:p>
            <a:p>
              <a:pPr algn="ctr">
                <a:defRPr/>
              </a:pPr>
              <a:r>
                <a:rPr lang="en-US" sz="1000" b="1" dirty="0" smtClean="0">
                  <a:solidFill>
                    <a:schemeClr val="tx1"/>
                  </a:solidFill>
                </a:rPr>
                <a:t>120</a:t>
              </a:r>
            </a:p>
            <a:p>
              <a:pPr algn="ctr">
                <a:defRPr/>
              </a:pPr>
              <a:r>
                <a:rPr lang="en-US" sz="1000" b="1" dirty="0" smtClean="0">
                  <a:solidFill>
                    <a:schemeClr val="tx1"/>
                  </a:solidFill>
                </a:rPr>
                <a:t>111</a:t>
              </a:r>
            </a:p>
            <a:p>
              <a:pPr algn="ctr">
                <a:defRPr/>
              </a:pPr>
              <a:endParaRPr lang="en-US" sz="1000" b="1" dirty="0" smtClean="0">
                <a:solidFill>
                  <a:schemeClr val="tx1"/>
                </a:solidFill>
              </a:endParaRPr>
            </a:p>
            <a:p>
              <a:pPr algn="ctr">
                <a:defRPr/>
              </a:pPr>
              <a:r>
                <a:rPr lang="en-US" sz="1000" b="1" dirty="0" smtClean="0">
                  <a:solidFill>
                    <a:schemeClr val="tx1"/>
                  </a:solidFill>
                </a:rPr>
                <a:t>#837970</a:t>
              </a:r>
              <a:endParaRPr lang="en-US" sz="1000" b="1" dirty="0">
                <a:solidFill>
                  <a:schemeClr val="tx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endParaRPr lang="en-US" sz="1000" b="1" dirty="0" smtClean="0">
                <a:solidFill>
                  <a:schemeClr val="tx1"/>
                </a:solidFill>
              </a:endParaRPr>
            </a:p>
            <a:p>
              <a:pPr algn="ctr">
                <a:defRPr/>
              </a:pPr>
              <a:r>
                <a:rPr lang="en-US" sz="1000" b="1" dirty="0" smtClean="0">
                  <a:solidFill>
                    <a:schemeClr val="tx1"/>
                  </a:solidFill>
                </a:rPr>
                <a:t>#</a:t>
              </a:r>
              <a:r>
                <a:rPr lang="en-US" sz="1000" b="1" dirty="0" err="1" smtClean="0">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80</a:t>
              </a:r>
            </a:p>
            <a:p>
              <a:pPr algn="ctr">
                <a:defRPr/>
              </a:pPr>
              <a:r>
                <a:rPr lang="en-US" sz="1000" b="1" dirty="0" smtClean="0">
                  <a:solidFill>
                    <a:schemeClr val="tx2"/>
                  </a:solidFill>
                </a:rPr>
                <a:t>119</a:t>
              </a:r>
            </a:p>
            <a:p>
              <a:pPr algn="ctr">
                <a:defRPr/>
              </a:pPr>
              <a:r>
                <a:rPr lang="en-US" sz="1000" b="1" dirty="0" smtClean="0">
                  <a:solidFill>
                    <a:schemeClr val="tx2"/>
                  </a:solidFill>
                </a:rPr>
                <a:t>27</a:t>
              </a:r>
            </a:p>
            <a:p>
              <a:pPr algn="ctr">
                <a:defRPr/>
              </a:pPr>
              <a:endParaRPr lang="en-US" sz="1000" b="1" dirty="0" smtClean="0">
                <a:solidFill>
                  <a:schemeClr val="tx2"/>
                </a:solidFill>
              </a:endParaRPr>
            </a:p>
            <a:p>
              <a:pPr algn="ctr">
                <a:defRPr/>
              </a:pPr>
              <a:r>
                <a:rPr lang="en-US" sz="1000" b="1" dirty="0" smtClean="0">
                  <a:solidFill>
                    <a:schemeClr val="tx2"/>
                  </a:solidFill>
                </a:rPr>
                <a:t>#517837</a:t>
              </a:r>
              <a:endParaRPr lang="en-US" sz="1000" b="1" dirty="0">
                <a:solidFill>
                  <a:schemeClr val="tx2"/>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252</a:t>
              </a:r>
            </a:p>
            <a:p>
              <a:pPr algn="ctr">
                <a:defRPr/>
              </a:pPr>
              <a:r>
                <a:rPr lang="en-US" sz="1000" b="1" dirty="0" smtClean="0">
                  <a:solidFill>
                    <a:schemeClr val="tx1"/>
                  </a:solidFill>
                </a:rPr>
                <a:t>174</a:t>
              </a:r>
            </a:p>
            <a:p>
              <a:pPr algn="ctr">
                <a:defRPr/>
              </a:pPr>
              <a:r>
                <a:rPr lang="en-US" sz="1000" b="1" dirty="0" smtClean="0">
                  <a:solidFill>
                    <a:schemeClr val="tx1"/>
                  </a:solidFill>
                </a:rPr>
                <a:t>59</a:t>
              </a:r>
            </a:p>
            <a:p>
              <a:pPr algn="ctr">
                <a:defRPr/>
              </a:pPr>
              <a:endParaRPr lang="en-US" sz="1000" b="1" dirty="0" smtClean="0">
                <a:solidFill>
                  <a:schemeClr val="tx1"/>
                </a:solidFill>
              </a:endParaRPr>
            </a:p>
            <a:p>
              <a:pPr algn="ctr">
                <a:defRPr/>
              </a:pPr>
              <a:r>
                <a:rPr lang="en-US" sz="1000" b="1" dirty="0" smtClean="0">
                  <a:solidFill>
                    <a:schemeClr val="tx1"/>
                  </a:solidFill>
                </a:rPr>
                <a:t>#fbae3d</a:t>
              </a:r>
              <a:endParaRPr lang="en-US" sz="1000"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83</a:t>
              </a:r>
            </a:p>
            <a:p>
              <a:pPr algn="ctr">
                <a:defRPr/>
              </a:pPr>
              <a:r>
                <a:rPr lang="en-US" sz="1000" b="1" dirty="0" smtClean="0">
                  <a:solidFill>
                    <a:schemeClr val="tx2"/>
                  </a:solidFill>
                </a:rPr>
                <a:t>36</a:t>
              </a:r>
            </a:p>
            <a:p>
              <a:pPr algn="ctr">
                <a:defRPr/>
              </a:pPr>
              <a:r>
                <a:rPr lang="en-US" sz="1000" b="1" dirty="0" smtClean="0">
                  <a:solidFill>
                    <a:schemeClr val="tx2"/>
                  </a:solidFill>
                </a:rPr>
                <a:t>118</a:t>
              </a:r>
            </a:p>
            <a:p>
              <a:pPr algn="ctr">
                <a:defRPr/>
              </a:pPr>
              <a:endParaRPr lang="en-US" sz="1000" b="1" dirty="0" smtClean="0">
                <a:solidFill>
                  <a:schemeClr val="tx2"/>
                </a:solidFill>
              </a:endParaRPr>
            </a:p>
            <a:p>
              <a:pPr algn="ctr">
                <a:defRPr/>
              </a:pPr>
              <a:r>
                <a:rPr lang="en-US" sz="1000" b="1" dirty="0" smtClean="0">
                  <a:solidFill>
                    <a:schemeClr val="tx2"/>
                  </a:solidFill>
                </a:rPr>
                <a:t>#542a76</a:t>
              </a:r>
              <a:endParaRPr lang="en-US" sz="1000" b="1" dirty="0">
                <a:solidFill>
                  <a:schemeClr val="tx2"/>
                </a:solidFill>
              </a:endParaRPr>
            </a:p>
          </p:txBody>
        </p:sp>
      </p:grpSp>
    </p:spTree>
    <p:extLst>
      <p:ext uri="{BB962C8B-B14F-4D97-AF65-F5344CB8AC3E}">
        <p14:creationId xmlns:p14="http://schemas.microsoft.com/office/powerpoint/2010/main" val="2646802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Pics (vertical)">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4602163" y="742415"/>
            <a:ext cx="3640688" cy="5208905"/>
          </a:xfrm>
          <a:prstGeom prst="rect">
            <a:avLst/>
          </a:prstGeom>
          <a:solidFill>
            <a:schemeClr val="tx2"/>
          </a:solidFill>
          <a:ln w="76200">
            <a:solidFill>
              <a:schemeClr val="tx2"/>
            </a:solidFill>
          </a:ln>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5" name="Picture Placeholder 4"/>
          <p:cNvSpPr>
            <a:spLocks noGrp="1" noChangeAspect="1"/>
          </p:cNvSpPr>
          <p:nvPr>
            <p:ph type="pic" sz="quarter" idx="11"/>
          </p:nvPr>
        </p:nvSpPr>
        <p:spPr>
          <a:xfrm>
            <a:off x="8242851" y="747495"/>
            <a:ext cx="3796749" cy="2549525"/>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7" name="Picture Placeholder 6"/>
          <p:cNvSpPr>
            <a:spLocks noGrp="1" noChangeAspect="1"/>
          </p:cNvSpPr>
          <p:nvPr>
            <p:ph type="pic" sz="quarter" idx="12"/>
          </p:nvPr>
        </p:nvSpPr>
        <p:spPr>
          <a:xfrm>
            <a:off x="8242851" y="3297021"/>
            <a:ext cx="3796749" cy="2654300"/>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3"/>
          </p:nvPr>
        </p:nvSpPr>
        <p:spPr>
          <a:xfrm>
            <a:off x="213358" y="1710459"/>
            <a:ext cx="4251763" cy="34909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13358" y="365125"/>
            <a:ext cx="4251764"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11462708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4876800" y="6381750"/>
            <a:ext cx="2844800" cy="476250"/>
          </a:xfrm>
          <a:prstGeom prst="rect">
            <a:avLst/>
          </a:prstGeom>
          <a:ln/>
        </p:spPr>
        <p:txBody>
          <a:bodyPr/>
          <a:lstStyle>
            <a:lvl1pPr>
              <a:defRPr/>
            </a:lvl1pPr>
          </a:lstStyle>
          <a:p>
            <a:pPr>
              <a:defRPr/>
            </a:pPr>
            <a:fld id="{97D15ADB-1195-441B-9907-7272009C8F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094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4 Pic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445950" y="409448"/>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3" name="Picture Placeholder 2"/>
          <p:cNvSpPr>
            <a:spLocks noGrp="1"/>
          </p:cNvSpPr>
          <p:nvPr>
            <p:ph type="pic" sz="quarter" idx="11"/>
          </p:nvPr>
        </p:nvSpPr>
        <p:spPr>
          <a:xfrm>
            <a:off x="8685925" y="419348"/>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4" name="Picture Placeholder 2"/>
          <p:cNvSpPr>
            <a:spLocks noGrp="1"/>
          </p:cNvSpPr>
          <p:nvPr>
            <p:ph type="pic" sz="quarter" idx="12"/>
          </p:nvPr>
        </p:nvSpPr>
        <p:spPr>
          <a:xfrm>
            <a:off x="5445949" y="3435668"/>
            <a:ext cx="3198425"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5" name="Picture Placeholder 2"/>
          <p:cNvSpPr>
            <a:spLocks noGrp="1"/>
          </p:cNvSpPr>
          <p:nvPr>
            <p:ph type="pic" sz="quarter" idx="13"/>
          </p:nvPr>
        </p:nvSpPr>
        <p:spPr>
          <a:xfrm>
            <a:off x="8683954" y="3433693"/>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4"/>
          </p:nvPr>
        </p:nvSpPr>
        <p:spPr>
          <a:xfrm>
            <a:off x="213360" y="2528888"/>
            <a:ext cx="4968240" cy="2933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13361" y="365125"/>
            <a:ext cx="496824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3615358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live) - w/o Disclaimer">
    <p:spTree>
      <p:nvGrpSpPr>
        <p:cNvPr id="1" name=""/>
        <p:cNvGrpSpPr/>
        <p:nvPr/>
      </p:nvGrpSpPr>
      <p:grpSpPr>
        <a:xfrm>
          <a:off x="0" y="0"/>
          <a:ext cx="0" cy="0"/>
          <a:chOff x="0" y="0"/>
          <a:chExt cx="0" cy="0"/>
        </a:xfrm>
      </p:grpSpPr>
      <p:sp>
        <p:nvSpPr>
          <p:cNvPr id="5" name="Rounded Rectangle 4"/>
          <p:cNvSpPr/>
          <p:nvPr userDrawn="1"/>
        </p:nvSpPr>
        <p:spPr>
          <a:xfrm>
            <a:off x="270272" y="165782"/>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609601" y="3200403"/>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a:xfrm>
            <a:off x="165102" y="6356353"/>
            <a:ext cx="4214284" cy="365125"/>
          </a:xfrm>
          <a:prstGeom prst="rect">
            <a:avLst/>
          </a:prstGeom>
        </p:spPr>
        <p:txBody>
          <a:bodyPr/>
          <a:lstStyle/>
          <a:p>
            <a:r>
              <a:rPr lang="en-US" dirty="0" smtClean="0"/>
              <a:t>File Name</a:t>
            </a:r>
            <a:endParaRPr lang="en-US" dirty="0"/>
          </a:p>
        </p:txBody>
      </p:sp>
    </p:spTree>
    <p:extLst>
      <p:ext uri="{BB962C8B-B14F-4D97-AF65-F5344CB8AC3E}">
        <p14:creationId xmlns:p14="http://schemas.microsoft.com/office/powerpoint/2010/main" val="1121561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4"/>
            <a:ext cx="9174480" cy="92804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393191"/>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90708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56360" y="228924"/>
            <a:ext cx="9174480" cy="94328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393191"/>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112135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4"/>
            <a:ext cx="9159240" cy="97376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408431"/>
            <a:ext cx="11176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0492124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1"/>
            <a:ext cx="9128760" cy="783263"/>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72440" y="1354456"/>
            <a:ext cx="1126236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6758908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image" Target="../media/image2.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image" Target="../media/image1.png"/><Relationship Id="rId30" Type="http://schemas.openxmlformats.org/officeDocument/2006/relationships/image" Target="../media/image6.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3A3A3">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7"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6933" y="17787"/>
            <a:ext cx="12192000" cy="6858000"/>
          </a:xfrm>
          <a:prstGeom prst="rect">
            <a:avLst/>
          </a:prstGeom>
          <a:noFill/>
        </p:spPr>
      </p:pic>
      <p:pic>
        <p:nvPicPr>
          <p:cNvPr id="1033" name="Picture 6"/>
          <p:cNvPicPr>
            <a:picLocks noChangeAspect="1"/>
          </p:cNvPicPr>
          <p:nvPr/>
        </p:nvPicPr>
        <p:blipFill>
          <a:blip r:embed="rId8"/>
          <a:srcRect/>
          <a:stretch>
            <a:fillRect/>
          </a:stretch>
        </p:blipFill>
        <p:spPr bwMode="auto">
          <a:xfrm>
            <a:off x="6079067" y="3416307"/>
            <a:ext cx="25400" cy="3175"/>
          </a:xfrm>
          <a:prstGeom prst="rect">
            <a:avLst/>
          </a:prstGeom>
          <a:noFill/>
          <a:ln w="9525">
            <a:noFill/>
            <a:miter lim="800000"/>
            <a:headEnd/>
            <a:tailEnd/>
          </a:ln>
        </p:spPr>
      </p:pic>
      <p:pic>
        <p:nvPicPr>
          <p:cNvPr id="11" name="Picture 1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02263" y="5610246"/>
            <a:ext cx="828311" cy="1054717"/>
          </a:xfrm>
          <a:prstGeom prst="rect">
            <a:avLst/>
          </a:prstGeom>
        </p:spPr>
      </p:pic>
      <p:pic>
        <p:nvPicPr>
          <p:cNvPr id="12" name="Picture 1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250940" y="5471678"/>
            <a:ext cx="1619754" cy="1306088"/>
          </a:xfrm>
          <a:prstGeom prst="rect">
            <a:avLst/>
          </a:prstGeom>
        </p:spPr>
      </p:pic>
      <p:sp>
        <p:nvSpPr>
          <p:cNvPr id="2" name="Title Placeholder 1"/>
          <p:cNvSpPr>
            <a:spLocks noGrp="1"/>
          </p:cNvSpPr>
          <p:nvPr>
            <p:ph type="title"/>
          </p:nvPr>
        </p:nvSpPr>
        <p:spPr>
          <a:xfrm>
            <a:off x="302263" y="365125"/>
            <a:ext cx="1105153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2E0E6-E87E-4D05-8656-B8F61A2A1598}" type="slidenum">
              <a:rPr lang="en-US" smtClean="0"/>
              <a:t>‹#›</a:t>
            </a:fld>
            <a:endParaRPr lang="en-US"/>
          </a:p>
        </p:txBody>
      </p:sp>
    </p:spTree>
    <p:extLst>
      <p:ext uri="{BB962C8B-B14F-4D97-AF65-F5344CB8AC3E}">
        <p14:creationId xmlns:p14="http://schemas.microsoft.com/office/powerpoint/2010/main" val="1005948834"/>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7" r:id="rId3"/>
    <p:sldLayoutId id="2147484416" r:id="rId4"/>
    <p:sldLayoutId id="2147484426" r:id="rId5"/>
  </p:sldLayoutIdLst>
  <p:timing>
    <p:tnLst>
      <p:par>
        <p:cTn id="1" dur="indefinite" restart="never" nodeType="tmRoot"/>
      </p:par>
    </p:tnLst>
  </p:timing>
  <p:hf hdr="0"/>
  <p:txStyles>
    <p:titleStyle>
      <a:lvl1pPr algn="l" rtl="0" eaLnBrk="1" fontAlgn="base" hangingPunct="1">
        <a:spcBef>
          <a:spcPct val="0"/>
        </a:spcBef>
        <a:spcAft>
          <a:spcPct val="0"/>
        </a:spcAft>
        <a:defRPr sz="2400" b="1" kern="1200" cap="all" baseline="0">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p15:clr>
            <a:srgbClr val="5ACBF0"/>
          </p15:clr>
        </p15:guide>
        <p15:guide id="2" pos="729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3A3A3">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6933" y="17787"/>
            <a:ext cx="12192000" cy="6858000"/>
          </a:xfrm>
          <a:prstGeom prst="rect">
            <a:avLst/>
          </a:prstGeom>
          <a:noFill/>
        </p:spPr>
      </p:pic>
      <p:sp>
        <p:nvSpPr>
          <p:cNvPr id="6" name="Slide Number Placeholder 5"/>
          <p:cNvSpPr>
            <a:spLocks noGrp="1"/>
          </p:cNvSpPr>
          <p:nvPr>
            <p:ph type="sldNum" sz="quarter" idx="4"/>
          </p:nvPr>
        </p:nvSpPr>
        <p:spPr>
          <a:xfrm>
            <a:off x="11074408" y="6332227"/>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chemeClr val="tx1"/>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8"/>
          <a:srcRect/>
          <a:stretch>
            <a:fillRect/>
          </a:stretch>
        </p:blipFill>
        <p:spPr bwMode="auto">
          <a:xfrm>
            <a:off x="6079067" y="3416307"/>
            <a:ext cx="25400" cy="3175"/>
          </a:xfrm>
          <a:prstGeom prst="rect">
            <a:avLst/>
          </a:prstGeom>
          <a:noFill/>
          <a:ln w="9525">
            <a:noFill/>
            <a:miter lim="800000"/>
            <a:headEnd/>
            <a:tailEnd/>
          </a:ln>
        </p:spPr>
      </p:pic>
      <p:sp>
        <p:nvSpPr>
          <p:cNvPr id="3" name="Rounded Rectangle 2"/>
          <p:cNvSpPr/>
          <p:nvPr userDrawn="1"/>
        </p:nvSpPr>
        <p:spPr>
          <a:xfrm>
            <a:off x="167639" y="201544"/>
            <a:ext cx="11845721" cy="6495808"/>
          </a:xfrm>
          <a:prstGeom prst="round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p:nvPr>
        </p:nvSpPr>
        <p:spPr>
          <a:xfrm>
            <a:off x="1302701" y="227965"/>
            <a:ext cx="922813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33"/>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272058" y="308164"/>
            <a:ext cx="1343485" cy="1169758"/>
          </a:xfrm>
          <a:prstGeom prst="rect">
            <a:avLst/>
          </a:prstGeom>
          <a:noFill/>
          <a:ln w="9525">
            <a:noFill/>
            <a:miter lim="800000"/>
            <a:headEnd/>
            <a:tailEnd/>
          </a:ln>
        </p:spPr>
      </p:pic>
      <p:pic>
        <p:nvPicPr>
          <p:cNvPr id="16" name="Picture 15"/>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10588621" y="369184"/>
            <a:ext cx="1298579" cy="1047718"/>
          </a:xfrm>
          <a:prstGeom prst="rect">
            <a:avLst/>
          </a:prstGeom>
        </p:spPr>
      </p:pic>
    </p:spTree>
    <p:extLst>
      <p:ext uri="{BB962C8B-B14F-4D97-AF65-F5344CB8AC3E}">
        <p14:creationId xmlns:p14="http://schemas.microsoft.com/office/powerpoint/2010/main" val="588971145"/>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24" r:id="rId24"/>
    <p:sldLayoutId id="2147484427" r:id="rId25"/>
  </p:sldLayoutIdLst>
  <p:timing>
    <p:tnLst>
      <p:par>
        <p:cTn id="1" dur="indefinite" restart="never" nodeType="tmRoot"/>
      </p:par>
    </p:tnLst>
  </p:timing>
  <p:hf hdr="0"/>
  <p:txStyles>
    <p:titleStyle>
      <a:lvl1pPr algn="ctr"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p15:clr>
            <a:srgbClr val="5ACBF0"/>
          </p15:clr>
        </p15:guide>
        <p15:guide id="2" pos="729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sam.usace.army.mi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hyperlink" Target="http://www.sam.usace.army.mil/" TargetMode="Externa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1" y="5076497"/>
            <a:ext cx="2425262" cy="287064"/>
          </a:xfrm>
        </p:spPr>
        <p:txBody>
          <a:bodyPr>
            <a:normAutofit fontScale="92500" lnSpcReduction="10000"/>
          </a:bodyPr>
          <a:lstStyle/>
          <a:p>
            <a:endParaRPr lang="en-US" sz="1400" dirty="0">
              <a:solidFill>
                <a:schemeClr val="bg1">
                  <a:lumMod val="85000"/>
                </a:schemeClr>
              </a:solidFill>
            </a:endParaRPr>
          </a:p>
        </p:txBody>
      </p:sp>
      <p:sp>
        <p:nvSpPr>
          <p:cNvPr id="3074" name="Rectangle 2"/>
          <p:cNvSpPr>
            <a:spLocks noGrp="1" noChangeArrowheads="1"/>
          </p:cNvSpPr>
          <p:nvPr>
            <p:ph type="title"/>
          </p:nvPr>
        </p:nvSpPr>
        <p:spPr>
          <a:xfrm>
            <a:off x="411892" y="162732"/>
            <a:ext cx="5353477" cy="4494509"/>
          </a:xfrm>
        </p:spPr>
        <p:txBody>
          <a:bodyPr>
            <a:normAutofit/>
          </a:bodyPr>
          <a:lstStyle/>
          <a:p>
            <a:pPr eaLnBrk="1" hangingPunct="1"/>
            <a:r>
              <a:rPr lang="en-US" sz="2800" b="0" dirty="0"/>
              <a:t/>
            </a:r>
            <a:br>
              <a:rPr lang="en-US" sz="2800" b="0" dirty="0"/>
            </a:br>
            <a:endParaRPr lang="en-US" sz="2800" b="0" dirty="0"/>
          </a:p>
        </p:txBody>
      </p:sp>
      <p:pic>
        <p:nvPicPr>
          <p:cNvPr id="5" name="Picture 34" descr="USACE Tug"/>
          <p:cNvPicPr>
            <a:picLocks noChangeAspect="1" noChangeArrowheads="1"/>
          </p:cNvPicPr>
          <p:nvPr/>
        </p:nvPicPr>
        <p:blipFill>
          <a:blip r:embed="rId3" cstate="print"/>
          <a:srcRect/>
          <a:stretch>
            <a:fillRect/>
          </a:stretch>
        </p:blipFill>
        <p:spPr bwMode="auto">
          <a:xfrm>
            <a:off x="5950131" y="304800"/>
            <a:ext cx="4946469" cy="4876800"/>
          </a:xfrm>
          <a:prstGeom prst="roundRect">
            <a:avLst>
              <a:gd name="adj" fmla="val 4589"/>
            </a:avLst>
          </a:prstGeom>
          <a:solidFill>
            <a:srgbClr val="FFFFFF">
              <a:shade val="85000"/>
            </a:srgbClr>
          </a:solidFill>
          <a:ln>
            <a:noFill/>
          </a:ln>
          <a:effectLst>
            <a:outerShdw blurRad="50800" dist="38100" dir="2700000" algn="tl" rotWithShape="0">
              <a:prstClr val="black">
                <a:alpha val="40000"/>
              </a:prstClr>
            </a:outerShdw>
          </a:effectLst>
        </p:spPr>
      </p:pic>
      <p:sp>
        <p:nvSpPr>
          <p:cNvPr id="3" name="TextBox 2"/>
          <p:cNvSpPr txBox="1"/>
          <p:nvPr/>
        </p:nvSpPr>
        <p:spPr>
          <a:xfrm>
            <a:off x="609601" y="861134"/>
            <a:ext cx="5317481" cy="2492990"/>
          </a:xfrm>
          <a:prstGeom prst="rect">
            <a:avLst/>
          </a:prstGeom>
          <a:noFill/>
        </p:spPr>
        <p:txBody>
          <a:bodyPr wrap="none" rtlCol="0">
            <a:spAutoFit/>
          </a:bodyPr>
          <a:lstStyle/>
          <a:p>
            <a:r>
              <a:rPr lang="en-US" dirty="0" smtClean="0"/>
              <a:t>SAME Jacksonville Post Industry Day</a:t>
            </a:r>
          </a:p>
          <a:p>
            <a:r>
              <a:rPr lang="en-US" dirty="0" smtClean="0"/>
              <a:t>Mobile </a:t>
            </a:r>
            <a:r>
              <a:rPr lang="en-US" dirty="0" smtClean="0"/>
              <a:t>District Program</a:t>
            </a:r>
          </a:p>
          <a:p>
            <a:r>
              <a:rPr lang="en-US" dirty="0" smtClean="0"/>
              <a:t>04 Dec 2018</a:t>
            </a:r>
            <a:endParaRPr lang="en-US" dirty="0"/>
          </a:p>
          <a:p>
            <a:endParaRPr lang="en-US" dirty="0" smtClean="0"/>
          </a:p>
          <a:p>
            <a:r>
              <a:rPr lang="en-US" dirty="0" smtClean="0"/>
              <a:t>LTC </a:t>
            </a:r>
            <a:r>
              <a:rPr lang="en-US" dirty="0" smtClean="0"/>
              <a:t>Patrick Yoder</a:t>
            </a:r>
          </a:p>
          <a:p>
            <a:r>
              <a:rPr lang="en-US" sz="2000" dirty="0" smtClean="0"/>
              <a:t>Deputy District Commander</a:t>
            </a:r>
            <a:endParaRPr lang="en-US" sz="2000" dirty="0"/>
          </a:p>
          <a:p>
            <a:endParaRPr lang="en-US" sz="1600" dirty="0" smtClean="0"/>
          </a:p>
        </p:txBody>
      </p:sp>
    </p:spTree>
    <p:extLst>
      <p:ext uri="{BB962C8B-B14F-4D97-AF65-F5344CB8AC3E}">
        <p14:creationId xmlns:p14="http://schemas.microsoft.com/office/powerpoint/2010/main" val="114361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Continued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74040771"/>
              </p:ext>
            </p:extLst>
          </p:nvPr>
        </p:nvGraphicFramePr>
        <p:xfrm>
          <a:off x="476737" y="1383324"/>
          <a:ext cx="11129108" cy="4965367"/>
        </p:xfrm>
        <a:graphic>
          <a:graphicData uri="http://schemas.openxmlformats.org/drawingml/2006/table">
            <a:tbl>
              <a:tblPr firstRow="1" bandRow="1">
                <a:tableStyleId>{8A107856-5554-42FB-B03E-39F5DBC370BA}</a:tableStyleId>
              </a:tblPr>
              <a:tblGrid>
                <a:gridCol w="2733320"/>
                <a:gridCol w="2798596"/>
                <a:gridCol w="2798596"/>
                <a:gridCol w="2798596"/>
              </a:tblGrid>
              <a:tr h="316636">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854733">
                <a:tc>
                  <a:txBody>
                    <a:bodyPr/>
                    <a:lstStyle/>
                    <a:p>
                      <a:pPr algn="l" fontAlgn="b"/>
                      <a:r>
                        <a:rPr lang="en-US" sz="1400" b="0" i="0" u="none" strike="noStrike" dirty="0" smtClean="0">
                          <a:solidFill>
                            <a:srgbClr val="000000"/>
                          </a:solidFill>
                          <a:latin typeface="Arial"/>
                        </a:rPr>
                        <a:t>Aircraft </a:t>
                      </a:r>
                      <a:r>
                        <a:rPr lang="en-US" sz="1400" b="0" i="0" u="none" strike="noStrike" dirty="0" err="1" smtClean="0">
                          <a:solidFill>
                            <a:srgbClr val="000000"/>
                          </a:solidFill>
                          <a:latin typeface="Arial"/>
                        </a:rPr>
                        <a:t>Maint</a:t>
                      </a:r>
                      <a:r>
                        <a:rPr lang="en-US" sz="1400" b="0" i="0" u="none" strike="noStrike" dirty="0" smtClean="0">
                          <a:solidFill>
                            <a:srgbClr val="000000"/>
                          </a:solidFill>
                          <a:latin typeface="Arial"/>
                        </a:rPr>
                        <a:t> Hangar</a:t>
                      </a:r>
                    </a:p>
                    <a:p>
                      <a:pPr algn="l" fontAlgn="b"/>
                      <a:r>
                        <a:rPr lang="en-US" sz="1400" b="0" i="0" u="none" strike="noStrike" dirty="0" smtClean="0">
                          <a:solidFill>
                            <a:srgbClr val="000000"/>
                          </a:solidFill>
                          <a:latin typeface="Arial"/>
                        </a:rPr>
                        <a:t>Soto Cano, Honduras</a:t>
                      </a:r>
                    </a:p>
                    <a:p>
                      <a:pPr algn="l" fontAlgn="b"/>
                      <a:r>
                        <a:rPr lang="en-US" sz="1400" b="0" i="0" u="none" strike="noStrike" dirty="0" smtClean="0">
                          <a:solidFill>
                            <a:srgbClr val="000000"/>
                          </a:solidFill>
                          <a:latin typeface="Arial"/>
                        </a:rPr>
                        <a:t>D-B-B</a:t>
                      </a:r>
                    </a:p>
                    <a:p>
                      <a:pPr algn="l" fontAlgn="b"/>
                      <a:r>
                        <a:rPr lang="en-US" sz="1400" b="0" i="0" u="none" strike="noStrike" dirty="0" smtClean="0">
                          <a:solidFill>
                            <a:srgbClr val="000000"/>
                          </a:solidFill>
                          <a:latin typeface="Arial"/>
                        </a:rPr>
                        <a:t>“C”</a:t>
                      </a:r>
                      <a:r>
                        <a:rPr lang="en-US" sz="1400" b="0" i="0" u="none" strike="noStrike" baseline="0" dirty="0" smtClean="0">
                          <a:solidFill>
                            <a:srgbClr val="000000"/>
                          </a:solidFill>
                          <a:latin typeface="Arial"/>
                        </a:rPr>
                        <a:t> type contract</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&gt;$20M</a:t>
                      </a:r>
                      <a:endParaRPr lang="en-US" dirty="0"/>
                    </a:p>
                  </a:txBody>
                  <a:tcPr/>
                </a:tc>
                <a:tc>
                  <a:txBody>
                    <a:bodyPr/>
                    <a:lstStyle/>
                    <a:p>
                      <a:pPr algn="l"/>
                      <a:r>
                        <a:rPr lang="en-US" dirty="0" smtClean="0"/>
                        <a:t>1</a:t>
                      </a:r>
                      <a:r>
                        <a:rPr lang="en-US" baseline="30000" dirty="0" smtClean="0"/>
                        <a:t>st</a:t>
                      </a:r>
                      <a:r>
                        <a:rPr lang="en-US" dirty="0" smtClean="0"/>
                        <a:t> </a:t>
                      </a:r>
                      <a:r>
                        <a:rPr lang="en-US" dirty="0" err="1" smtClean="0"/>
                        <a:t>Qtr</a:t>
                      </a:r>
                      <a:r>
                        <a:rPr lang="en-US" dirty="0" smtClean="0"/>
                        <a:t>, FY20</a:t>
                      </a:r>
                      <a:endParaRPr lang="en-US" dirty="0"/>
                    </a:p>
                  </a:txBody>
                  <a:tcPr/>
                </a:tc>
              </a:tr>
              <a:tr h="854733">
                <a:tc>
                  <a:txBody>
                    <a:bodyPr/>
                    <a:lstStyle/>
                    <a:p>
                      <a:pPr algn="l" fontAlgn="b"/>
                      <a:r>
                        <a:rPr lang="en-US" sz="1400" b="0" i="0" u="none" strike="noStrike" dirty="0" err="1" smtClean="0">
                          <a:solidFill>
                            <a:srgbClr val="000000"/>
                          </a:solidFill>
                          <a:latin typeface="Arial"/>
                        </a:rPr>
                        <a:t>Maint</a:t>
                      </a:r>
                      <a:r>
                        <a:rPr lang="en-US" sz="1400" b="0" i="0" u="none" strike="noStrike" baseline="0" dirty="0" smtClean="0">
                          <a:solidFill>
                            <a:srgbClr val="000000"/>
                          </a:solidFill>
                          <a:latin typeface="Arial"/>
                        </a:rPr>
                        <a:t> Facility (TEMF)</a:t>
                      </a:r>
                    </a:p>
                    <a:p>
                      <a:pPr algn="l" fontAlgn="b"/>
                      <a:r>
                        <a:rPr lang="en-US" sz="1400" b="0" i="0" u="none" strike="noStrike" baseline="0" dirty="0" smtClean="0">
                          <a:solidFill>
                            <a:srgbClr val="000000"/>
                          </a:solidFill>
                          <a:latin typeface="Arial"/>
                        </a:rPr>
                        <a:t>Soto Cano, Honduras</a:t>
                      </a:r>
                    </a:p>
                    <a:p>
                      <a:pPr algn="l" fontAlgn="b"/>
                      <a:r>
                        <a:rPr lang="en-US" sz="1400" b="0" i="0" u="none" strike="noStrike" baseline="0" dirty="0" smtClean="0">
                          <a:solidFill>
                            <a:srgbClr val="000000"/>
                          </a:solidFill>
                          <a:latin typeface="Arial"/>
                        </a:rPr>
                        <a:t>D-B-B</a:t>
                      </a:r>
                    </a:p>
                    <a:p>
                      <a:pPr algn="l" fontAlgn="b"/>
                      <a:r>
                        <a:rPr lang="en-US" sz="1400" b="0" i="0" u="none" strike="noStrike" baseline="0" dirty="0" smtClean="0">
                          <a:solidFill>
                            <a:srgbClr val="000000"/>
                          </a:solidFill>
                          <a:latin typeface="Arial"/>
                        </a:rPr>
                        <a:t>“C” type contract</a:t>
                      </a:r>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&gt;$10M</a:t>
                      </a:r>
                      <a:endParaRPr lang="en-US" dirty="0"/>
                    </a:p>
                  </a:txBody>
                  <a:tcPr/>
                </a:tc>
                <a:tc>
                  <a:txBody>
                    <a:bodyPr/>
                    <a:lstStyle/>
                    <a:p>
                      <a:pPr algn="l"/>
                      <a:r>
                        <a:rPr lang="en-US" dirty="0" smtClean="0"/>
                        <a:t>1</a:t>
                      </a:r>
                      <a:r>
                        <a:rPr lang="en-US" baseline="30000" dirty="0" smtClean="0"/>
                        <a:t>st</a:t>
                      </a:r>
                      <a:r>
                        <a:rPr lang="en-US" dirty="0" smtClean="0"/>
                        <a:t> </a:t>
                      </a:r>
                      <a:r>
                        <a:rPr lang="en-US" dirty="0" err="1" smtClean="0"/>
                        <a:t>Qtr</a:t>
                      </a:r>
                      <a:r>
                        <a:rPr lang="en-US" dirty="0" smtClean="0"/>
                        <a:t>, FY20</a:t>
                      </a:r>
                      <a:endParaRPr lang="en-US" dirty="0"/>
                    </a:p>
                  </a:txBody>
                  <a:tcPr/>
                </a:tc>
              </a:tr>
              <a:tr h="974267">
                <a:tc>
                  <a:txBody>
                    <a:bodyPr/>
                    <a:lstStyle/>
                    <a:p>
                      <a:pPr algn="l" fontAlgn="b"/>
                      <a:r>
                        <a:rPr lang="en-US" sz="1400" b="0" i="0" u="none" strike="noStrike" dirty="0" smtClean="0">
                          <a:solidFill>
                            <a:srgbClr val="000000"/>
                          </a:solidFill>
                          <a:latin typeface="Arial"/>
                        </a:rPr>
                        <a:t>Fire Station</a:t>
                      </a:r>
                    </a:p>
                    <a:p>
                      <a:pPr algn="l" fontAlgn="b"/>
                      <a:r>
                        <a:rPr lang="en-US" sz="1400" b="0" i="0" u="none" strike="noStrike" dirty="0" smtClean="0">
                          <a:solidFill>
                            <a:srgbClr val="000000"/>
                          </a:solidFill>
                          <a:latin typeface="Arial"/>
                        </a:rPr>
                        <a:t>Tyndall AFB, FL</a:t>
                      </a:r>
                    </a:p>
                    <a:p>
                      <a:pPr algn="l" fontAlgn="b"/>
                      <a:r>
                        <a:rPr lang="en-US" sz="1400" b="0" i="0" u="none" strike="noStrike" dirty="0" smtClean="0">
                          <a:solidFill>
                            <a:srgbClr val="000000"/>
                          </a:solidFill>
                          <a:latin typeface="Arial"/>
                        </a:rPr>
                        <a:t>D-B</a:t>
                      </a:r>
                    </a:p>
                    <a:p>
                      <a:pPr algn="l" fontAlgn="b"/>
                      <a:r>
                        <a:rPr lang="en-US" sz="1400" b="0" i="0" u="none" strike="noStrike" dirty="0" smtClean="0">
                          <a:solidFill>
                            <a:srgbClr val="000000"/>
                          </a:solidFill>
                          <a:latin typeface="Arial"/>
                        </a:rPr>
                        <a:t>“C” type contract</a:t>
                      </a:r>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SBSA</a:t>
                      </a:r>
                      <a:endParaRPr lang="en-US" sz="1400" b="0" i="0" u="none" strike="noStrike" dirty="0">
                        <a:solidFill>
                          <a:srgbClr val="000000"/>
                        </a:solidFill>
                        <a:latin typeface="Arial"/>
                      </a:endParaRPr>
                    </a:p>
                  </a:txBody>
                  <a:tcPr marL="9525" marR="9525" marT="9525" marB="0"/>
                </a:tc>
                <a:tc>
                  <a:txBody>
                    <a:bodyPr/>
                    <a:lstStyle/>
                    <a:p>
                      <a:pPr algn="l"/>
                      <a:r>
                        <a:rPr lang="en-US" dirty="0" smtClean="0"/>
                        <a:t>&lt;$20M</a:t>
                      </a:r>
                      <a:endParaRPr lang="en-US" dirty="0"/>
                    </a:p>
                  </a:txBody>
                  <a:tcPr/>
                </a:tc>
                <a:tc>
                  <a:txBody>
                    <a:bodyPr/>
                    <a:lstStyle/>
                    <a:p>
                      <a:pPr algn="l"/>
                      <a:r>
                        <a:rPr lang="en-US" dirty="0" smtClean="0"/>
                        <a:t>1</a:t>
                      </a:r>
                      <a:r>
                        <a:rPr lang="en-US" baseline="30000" dirty="0" smtClean="0"/>
                        <a:t>st</a:t>
                      </a:r>
                      <a:r>
                        <a:rPr lang="en-US" dirty="0" smtClean="0"/>
                        <a:t> </a:t>
                      </a:r>
                      <a:r>
                        <a:rPr lang="en-US" dirty="0" err="1" smtClean="0"/>
                        <a:t>Qtr</a:t>
                      </a:r>
                      <a:r>
                        <a:rPr lang="en-US" dirty="0" smtClean="0"/>
                        <a:t>, FY19 W91278-18-R-0082</a:t>
                      </a:r>
                      <a:endParaRPr lang="en-US" dirty="0"/>
                    </a:p>
                  </a:txBody>
                  <a:tcPr/>
                </a:tc>
              </a:tr>
              <a:tr h="974267">
                <a:tc>
                  <a:txBody>
                    <a:bodyPr/>
                    <a:lstStyle/>
                    <a:p>
                      <a:pPr algn="l" fontAlgn="b"/>
                      <a:r>
                        <a:rPr lang="en-US" sz="1400" b="0" i="0" u="none" strike="noStrike" dirty="0" smtClean="0">
                          <a:solidFill>
                            <a:srgbClr val="000000"/>
                          </a:solidFill>
                          <a:latin typeface="Arial"/>
                        </a:rPr>
                        <a:t>Training</a:t>
                      </a:r>
                      <a:r>
                        <a:rPr lang="en-US" sz="1400" b="0" i="0" u="none" strike="noStrike" baseline="0" dirty="0" smtClean="0">
                          <a:solidFill>
                            <a:srgbClr val="000000"/>
                          </a:solidFill>
                          <a:latin typeface="Arial"/>
                        </a:rPr>
                        <a:t> Support Facility </a:t>
                      </a:r>
                    </a:p>
                    <a:p>
                      <a:pPr algn="l" fontAlgn="b"/>
                      <a:r>
                        <a:rPr lang="en-US" sz="1400" b="0" i="0" u="none" strike="noStrike" baseline="0" dirty="0" smtClean="0">
                          <a:solidFill>
                            <a:srgbClr val="000000"/>
                          </a:solidFill>
                          <a:latin typeface="Arial"/>
                        </a:rPr>
                        <a:t>Ft. Rucker, AL</a:t>
                      </a:r>
                    </a:p>
                    <a:p>
                      <a:pPr algn="l" fontAlgn="b"/>
                      <a:r>
                        <a:rPr lang="en-US" sz="1400" b="0" i="0" u="none" strike="noStrike" baseline="0" dirty="0" smtClean="0">
                          <a:solidFill>
                            <a:srgbClr val="000000"/>
                          </a:solidFill>
                          <a:latin typeface="+mn-lt"/>
                        </a:rPr>
                        <a:t>D-B-B</a:t>
                      </a:r>
                    </a:p>
                    <a:p>
                      <a:pPr algn="l" fontAlgn="b"/>
                      <a:r>
                        <a:rPr lang="en-US" sz="1400" b="0" i="0" u="none" strike="noStrike" baseline="0" dirty="0" smtClean="0">
                          <a:solidFill>
                            <a:srgbClr val="000000"/>
                          </a:solidFill>
                          <a:latin typeface="+mn-lt"/>
                        </a:rPr>
                        <a:t>“C” type contract</a:t>
                      </a:r>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&lt;$50M</a:t>
                      </a:r>
                      <a:endParaRPr lang="en-US" dirty="0"/>
                    </a:p>
                  </a:txBody>
                  <a:tcPr/>
                </a:tc>
                <a:tc>
                  <a:txBody>
                    <a:bodyPr/>
                    <a:lstStyle/>
                    <a:p>
                      <a:pPr algn="l"/>
                      <a:r>
                        <a:rPr lang="en-US" dirty="0" smtClean="0"/>
                        <a:t>1</a:t>
                      </a:r>
                      <a:r>
                        <a:rPr lang="en-US" baseline="30000" dirty="0" smtClean="0"/>
                        <a:t>st</a:t>
                      </a:r>
                      <a:r>
                        <a:rPr lang="en-US" baseline="0" dirty="0" smtClean="0"/>
                        <a:t> </a:t>
                      </a:r>
                      <a:r>
                        <a:rPr lang="en-US" baseline="0" dirty="0" err="1" smtClean="0"/>
                        <a:t>Qtr</a:t>
                      </a:r>
                      <a:r>
                        <a:rPr lang="en-US" baseline="0" dirty="0" smtClean="0"/>
                        <a:t>, </a:t>
                      </a:r>
                      <a:r>
                        <a:rPr lang="en-US" dirty="0" smtClean="0"/>
                        <a:t>FY19</a:t>
                      </a:r>
                      <a:endParaRPr lang="en-US" dirty="0"/>
                    </a:p>
                  </a:txBody>
                  <a:tcPr/>
                </a:tc>
              </a:tr>
              <a:tr h="974267">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Alterations to PEO STRI Building, Orlando, FL </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“C” type contract</a:t>
                      </a: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&lt;$20M</a:t>
                      </a:r>
                      <a:endParaRPr lang="en-US" dirty="0"/>
                    </a:p>
                  </a:txBody>
                  <a:tcPr/>
                </a:tc>
                <a:tc>
                  <a:txBody>
                    <a:bodyPr/>
                    <a:lstStyle/>
                    <a:p>
                      <a:pPr algn="l"/>
                      <a:r>
                        <a:rPr lang="en-US" dirty="0" smtClean="0"/>
                        <a:t>1</a:t>
                      </a:r>
                      <a:r>
                        <a:rPr lang="en-US" baseline="30000" dirty="0" smtClean="0"/>
                        <a:t>st</a:t>
                      </a:r>
                      <a:r>
                        <a:rPr lang="en-US" dirty="0" smtClean="0"/>
                        <a:t> </a:t>
                      </a:r>
                      <a:r>
                        <a:rPr lang="en-US" dirty="0" err="1" smtClean="0"/>
                        <a:t>Qtr</a:t>
                      </a:r>
                      <a:r>
                        <a:rPr lang="en-US" dirty="0" smtClean="0"/>
                        <a:t>,</a:t>
                      </a:r>
                      <a:r>
                        <a:rPr lang="en-US" baseline="0" dirty="0" smtClean="0"/>
                        <a:t> FY19</a:t>
                      </a:r>
                      <a:endParaRPr lang="en-US" dirty="0"/>
                    </a:p>
                  </a:txBody>
                  <a:tcPr/>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pPr/>
              <a:t>10</a:t>
            </a:fld>
            <a:endParaRPr lang="en-US" dirty="0"/>
          </a:p>
        </p:txBody>
      </p:sp>
    </p:spTree>
    <p:extLst>
      <p:ext uri="{BB962C8B-B14F-4D97-AF65-F5344CB8AC3E}">
        <p14:creationId xmlns:p14="http://schemas.microsoft.com/office/powerpoint/2010/main" val="252409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Continued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3055276"/>
              </p:ext>
            </p:extLst>
          </p:nvPr>
        </p:nvGraphicFramePr>
        <p:xfrm>
          <a:off x="681922" y="1418094"/>
          <a:ext cx="10392485" cy="5001730"/>
        </p:xfrm>
        <a:graphic>
          <a:graphicData uri="http://schemas.openxmlformats.org/drawingml/2006/table">
            <a:tbl>
              <a:tblPr firstRow="1" bandRow="1">
                <a:tableStyleId>{8A107856-5554-42FB-B03E-39F5DBC370BA}</a:tableStyleId>
              </a:tblPr>
              <a:tblGrid>
                <a:gridCol w="2587714"/>
                <a:gridCol w="2608529"/>
                <a:gridCol w="2598121"/>
                <a:gridCol w="2598121"/>
              </a:tblGrid>
              <a:tr h="294469">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877801">
                <a:tc>
                  <a:txBody>
                    <a:bodyPr/>
                    <a:lstStyle/>
                    <a:p>
                      <a:pPr algn="l" fontAlgn="b"/>
                      <a:r>
                        <a:rPr lang="en-US" sz="1400" b="0" i="0" u="none" strike="noStrike" dirty="0" smtClean="0">
                          <a:solidFill>
                            <a:srgbClr val="000000"/>
                          </a:solidFill>
                          <a:latin typeface="Arial"/>
                        </a:rPr>
                        <a:t>F35A Dorm</a:t>
                      </a:r>
                    </a:p>
                    <a:p>
                      <a:pPr algn="l" fontAlgn="b"/>
                      <a:r>
                        <a:rPr lang="en-US" sz="1400" b="0" i="0" u="none" strike="noStrike" dirty="0" smtClean="0">
                          <a:solidFill>
                            <a:srgbClr val="000000"/>
                          </a:solidFill>
                          <a:latin typeface="Arial"/>
                        </a:rPr>
                        <a:t>Eglin AFB, FL</a:t>
                      </a:r>
                    </a:p>
                    <a:p>
                      <a:pPr algn="l" fontAlgn="b"/>
                      <a:r>
                        <a:rPr lang="en-US" sz="1400" b="0" i="0" u="none" strike="noStrike" baseline="0" dirty="0" smtClean="0">
                          <a:solidFill>
                            <a:srgbClr val="000000"/>
                          </a:solidFill>
                          <a:latin typeface="+mn-lt"/>
                        </a:rPr>
                        <a:t>D-B-B</a:t>
                      </a:r>
                    </a:p>
                    <a:p>
                      <a:pPr algn="l" fontAlgn="b"/>
                      <a:r>
                        <a:rPr lang="en-US" sz="1400" b="0" i="0" u="none" strike="noStrike" baseline="0" dirty="0" smtClean="0">
                          <a:solidFill>
                            <a:srgbClr val="000000"/>
                          </a:solidFill>
                          <a:latin typeface="+mn-lt"/>
                        </a:rPr>
                        <a:t>“C” type contract</a:t>
                      </a:r>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&lt;$50M</a:t>
                      </a:r>
                      <a:endParaRPr lang="en-US" dirty="0"/>
                    </a:p>
                  </a:txBody>
                  <a:tcPr/>
                </a:tc>
                <a:tc>
                  <a:txBody>
                    <a:bodyPr/>
                    <a:lstStyle/>
                    <a:p>
                      <a:pPr algn="l"/>
                      <a:r>
                        <a:rPr lang="en-US" dirty="0" smtClean="0"/>
                        <a:t>2d </a:t>
                      </a:r>
                      <a:r>
                        <a:rPr lang="en-US" dirty="0" err="1" smtClean="0"/>
                        <a:t>Qtr</a:t>
                      </a:r>
                      <a:r>
                        <a:rPr lang="en-US" dirty="0" smtClean="0"/>
                        <a:t>, FY19 </a:t>
                      </a:r>
                    </a:p>
                    <a:p>
                      <a:pPr algn="l"/>
                      <a:r>
                        <a:rPr lang="en-US" dirty="0" smtClean="0"/>
                        <a:t>W91278-19-R-0001</a:t>
                      </a:r>
                      <a:endParaRPr lang="en-US" dirty="0"/>
                    </a:p>
                  </a:txBody>
                  <a:tcPr/>
                </a:tc>
              </a:tr>
              <a:tr h="941695">
                <a:tc>
                  <a:txBody>
                    <a:bodyPr/>
                    <a:lstStyle/>
                    <a:p>
                      <a:pPr algn="l" fontAlgn="b"/>
                      <a:r>
                        <a:rPr lang="en-US" sz="1400" b="0" i="0" u="none" strike="noStrike" dirty="0" smtClean="0">
                          <a:solidFill>
                            <a:srgbClr val="000000"/>
                          </a:solidFill>
                          <a:latin typeface="Arial"/>
                        </a:rPr>
                        <a:t>Replace</a:t>
                      </a:r>
                      <a:r>
                        <a:rPr lang="en-US" sz="1400" b="0" i="0" u="none" strike="noStrike" baseline="0" dirty="0" smtClean="0">
                          <a:solidFill>
                            <a:srgbClr val="000000"/>
                          </a:solidFill>
                          <a:latin typeface="Arial"/>
                        </a:rPr>
                        <a:t> Dorm 19 </a:t>
                      </a:r>
                    </a:p>
                    <a:p>
                      <a:pPr algn="l" fontAlgn="b"/>
                      <a:r>
                        <a:rPr lang="en-US" sz="1400" b="0" i="0" u="none" strike="noStrike" baseline="0" dirty="0" smtClean="0">
                          <a:solidFill>
                            <a:srgbClr val="000000"/>
                          </a:solidFill>
                          <a:latin typeface="Arial"/>
                        </a:rPr>
                        <a:t>Eglin AFB, FL</a:t>
                      </a:r>
                    </a:p>
                    <a:p>
                      <a:pPr algn="l" fontAlgn="b"/>
                      <a:r>
                        <a:rPr lang="en-US" sz="1400" b="0" i="0" u="none" strike="noStrike" baseline="0" dirty="0" smtClean="0">
                          <a:solidFill>
                            <a:srgbClr val="000000"/>
                          </a:solidFill>
                          <a:latin typeface="+mn-lt"/>
                        </a:rPr>
                        <a:t>D-B-B </a:t>
                      </a:r>
                    </a:p>
                    <a:p>
                      <a:pPr algn="l" fontAlgn="b"/>
                      <a:r>
                        <a:rPr lang="en-US" sz="1400" b="0" i="0" u="none" strike="noStrike" baseline="0" dirty="0" smtClean="0">
                          <a:solidFill>
                            <a:srgbClr val="000000"/>
                          </a:solidFill>
                          <a:latin typeface="+mn-lt"/>
                        </a:rPr>
                        <a:t>“C” type contract</a:t>
                      </a:r>
                      <a:endParaRPr lang="en-US" sz="1400" b="0" i="0" u="none" strike="noStrike" dirty="0" smtClean="0">
                        <a:solidFill>
                          <a:srgbClr val="000000"/>
                        </a:solidFill>
                        <a:latin typeface="+mn-lt"/>
                      </a:endParaRPr>
                    </a:p>
                    <a:p>
                      <a:pPr algn="l" fontAlgn="b"/>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&lt;$50M</a:t>
                      </a:r>
                      <a:endParaRPr lang="en-US" dirty="0"/>
                    </a:p>
                  </a:txBody>
                  <a:tcPr/>
                </a:tc>
                <a:tc>
                  <a:txBody>
                    <a:bodyPr/>
                    <a:lstStyle/>
                    <a:p>
                      <a:pPr algn="l"/>
                      <a:r>
                        <a:rPr lang="en-US" dirty="0" smtClean="0"/>
                        <a:t>2d </a:t>
                      </a:r>
                      <a:r>
                        <a:rPr lang="en-US" dirty="0" err="1" smtClean="0"/>
                        <a:t>Qtr</a:t>
                      </a:r>
                      <a:r>
                        <a:rPr lang="en-US" dirty="0" smtClean="0"/>
                        <a:t>,</a:t>
                      </a:r>
                      <a:r>
                        <a:rPr lang="en-US" baseline="0" dirty="0" smtClean="0"/>
                        <a:t> FY19</a:t>
                      </a:r>
                      <a:endParaRPr lang="en-US" dirty="0"/>
                    </a:p>
                  </a:txBody>
                  <a:tcPr/>
                </a:tc>
              </a:tr>
              <a:tr h="916808">
                <a:tc>
                  <a:txBody>
                    <a:bodyPr/>
                    <a:lstStyle/>
                    <a:p>
                      <a:pPr algn="l" fontAlgn="b"/>
                      <a:r>
                        <a:rPr lang="en-US" sz="1400" b="0" i="0" u="none" strike="noStrike" dirty="0" smtClean="0">
                          <a:solidFill>
                            <a:srgbClr val="000000"/>
                          </a:solidFill>
                          <a:latin typeface="Arial"/>
                        </a:rPr>
                        <a:t>Long</a:t>
                      </a:r>
                      <a:r>
                        <a:rPr lang="en-US" sz="1400" b="0" i="0" u="none" strike="noStrike" baseline="0" dirty="0" smtClean="0">
                          <a:solidFill>
                            <a:srgbClr val="000000"/>
                          </a:solidFill>
                          <a:latin typeface="Arial"/>
                        </a:rPr>
                        <a:t> Range Standoff Facility Eglin AFB, FL</a:t>
                      </a:r>
                    </a:p>
                    <a:p>
                      <a:pPr algn="l" fontAlgn="b"/>
                      <a:r>
                        <a:rPr lang="en-US" sz="1400" b="0" i="0" u="none" strike="noStrike" baseline="0" dirty="0" smtClean="0">
                          <a:solidFill>
                            <a:srgbClr val="000000"/>
                          </a:solidFill>
                          <a:latin typeface="+mn-lt"/>
                        </a:rPr>
                        <a:t>D-B </a:t>
                      </a:r>
                    </a:p>
                    <a:p>
                      <a:pPr algn="l" fontAlgn="b"/>
                      <a:r>
                        <a:rPr lang="en-US" sz="1400" b="0" i="0" u="none" strike="noStrike" baseline="0" dirty="0" smtClean="0">
                          <a:solidFill>
                            <a:srgbClr val="000000"/>
                          </a:solidFill>
                          <a:latin typeface="+mn-lt"/>
                        </a:rPr>
                        <a:t>“C” type contract</a:t>
                      </a:r>
                      <a:endParaRPr lang="en-US" sz="1400" b="0" i="0" u="none" strike="noStrike" dirty="0" smtClean="0">
                        <a:solidFill>
                          <a:srgbClr val="000000"/>
                        </a:solidFill>
                        <a:latin typeface="+mn-lt"/>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&lt;$50M</a:t>
                      </a:r>
                      <a:endParaRPr lang="en-US" dirty="0"/>
                    </a:p>
                  </a:txBody>
                  <a:tcPr/>
                </a:tc>
                <a:tc>
                  <a:txBody>
                    <a:bodyPr/>
                    <a:lstStyle/>
                    <a:p>
                      <a:pPr algn="l"/>
                      <a:r>
                        <a:rPr lang="en-US" dirty="0" smtClean="0"/>
                        <a:t>3d </a:t>
                      </a:r>
                      <a:r>
                        <a:rPr lang="en-US" dirty="0" err="1" smtClean="0"/>
                        <a:t>Qtr</a:t>
                      </a:r>
                      <a:r>
                        <a:rPr lang="en-US" dirty="0" smtClean="0"/>
                        <a:t>, FY19</a:t>
                      </a:r>
                      <a:endParaRPr lang="en-US" dirty="0"/>
                    </a:p>
                  </a:txBody>
                  <a:tcPr/>
                </a:tc>
              </a:tr>
              <a:tr h="916808">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latin typeface="+mn-lt"/>
                        </a:rPr>
                        <a:t>Maint</a:t>
                      </a:r>
                      <a:r>
                        <a:rPr lang="en-US" sz="1400" b="0" i="0" u="none" strike="noStrike" dirty="0" smtClean="0">
                          <a:solidFill>
                            <a:srgbClr val="000000"/>
                          </a:solidFill>
                          <a:latin typeface="+mn-lt"/>
                        </a:rPr>
                        <a:t> Training</a:t>
                      </a:r>
                      <a:r>
                        <a:rPr lang="en-US" sz="1400" b="0" i="0" u="none" strike="noStrike" baseline="0" dirty="0" smtClean="0">
                          <a:solidFill>
                            <a:srgbClr val="000000"/>
                          </a:solidFill>
                          <a:latin typeface="+mn-lt"/>
                        </a:rPr>
                        <a:t> Facility</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Hurlburt Field, FL</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“C” type contract</a:t>
                      </a:r>
                      <a:endParaRPr lang="en-US" sz="1400" b="0" i="0" u="none" strike="noStrike" dirty="0" smtClean="0">
                        <a:solidFill>
                          <a:srgbClr val="000000"/>
                        </a:solidFill>
                        <a:latin typeface="+mn-lt"/>
                      </a:endParaRPr>
                    </a:p>
                  </a:txBody>
                  <a:tcPr marL="9525" marR="9525" marT="9525" marB="0"/>
                </a:tc>
                <a:tc>
                  <a:txBody>
                    <a:bodyPr/>
                    <a:lstStyle/>
                    <a:p>
                      <a:pPr algn="l" fontAlgn="b"/>
                      <a:r>
                        <a:rPr lang="en-US" sz="1400" b="0" i="0" u="none" strike="noStrike" dirty="0" smtClean="0">
                          <a:solidFill>
                            <a:srgbClr val="000000"/>
                          </a:solidFill>
                          <a:latin typeface="Arial"/>
                        </a:rPr>
                        <a:t>UR or SB</a:t>
                      </a:r>
                      <a:endParaRPr lang="en-US" sz="1400" b="0" i="0" u="none" strike="noStrike" dirty="0">
                        <a:solidFill>
                          <a:srgbClr val="000000"/>
                        </a:solidFill>
                        <a:latin typeface="Arial"/>
                      </a:endParaRPr>
                    </a:p>
                  </a:txBody>
                  <a:tcPr marL="9525" marR="9525" marT="9525" marB="0"/>
                </a:tc>
                <a:tc>
                  <a:txBody>
                    <a:bodyPr/>
                    <a:lstStyle/>
                    <a:p>
                      <a:pPr algn="l"/>
                      <a:r>
                        <a:rPr lang="en-US" dirty="0" smtClean="0"/>
                        <a:t>&lt;$20M</a:t>
                      </a:r>
                      <a:endParaRPr lang="en-US" dirty="0"/>
                    </a:p>
                  </a:txBody>
                  <a:tcPr/>
                </a:tc>
                <a:tc>
                  <a:txBody>
                    <a:bodyPr/>
                    <a:lstStyle/>
                    <a:p>
                      <a:pPr algn="l"/>
                      <a:r>
                        <a:rPr lang="en-US" dirty="0" smtClean="0"/>
                        <a:t>2d </a:t>
                      </a:r>
                      <a:r>
                        <a:rPr lang="en-US" dirty="0" err="1" smtClean="0"/>
                        <a:t>Qtr</a:t>
                      </a:r>
                      <a:r>
                        <a:rPr lang="en-US" dirty="0" smtClean="0"/>
                        <a:t>, FY19</a:t>
                      </a:r>
                      <a:endParaRPr lang="en-US" dirty="0"/>
                    </a:p>
                  </a:txBody>
                  <a:tcPr/>
                </a:tc>
              </a:tr>
              <a:tr h="916808">
                <a:tc>
                  <a:txBody>
                    <a:bodyPr/>
                    <a:lstStyle/>
                    <a:p>
                      <a:pPr algn="l" fontAlgn="b"/>
                      <a:r>
                        <a:rPr lang="en-US" sz="1400" b="0" i="0" u="none" strike="noStrike" dirty="0" smtClean="0">
                          <a:solidFill>
                            <a:srgbClr val="000000"/>
                          </a:solidFill>
                          <a:latin typeface="Arial"/>
                        </a:rPr>
                        <a:t>Combat Parking</a:t>
                      </a:r>
                      <a:r>
                        <a:rPr lang="en-US" sz="1400" b="0" i="0" u="none" strike="noStrike" baseline="0" dirty="0" smtClean="0">
                          <a:solidFill>
                            <a:srgbClr val="000000"/>
                          </a:solidFill>
                          <a:latin typeface="Arial"/>
                        </a:rPr>
                        <a:t> Apron</a:t>
                      </a:r>
                    </a:p>
                    <a:p>
                      <a:pPr algn="l" fontAlgn="b"/>
                      <a:r>
                        <a:rPr lang="en-US" sz="1400" b="0" i="0" u="none" strike="noStrike" baseline="0" dirty="0" smtClean="0">
                          <a:solidFill>
                            <a:srgbClr val="000000"/>
                          </a:solidFill>
                          <a:latin typeface="Arial"/>
                        </a:rPr>
                        <a:t>Hurlburt Field, FL</a:t>
                      </a:r>
                    </a:p>
                    <a:p>
                      <a:pPr algn="l" fontAlgn="b"/>
                      <a:r>
                        <a:rPr lang="en-US" sz="1400" b="0" i="0" u="none" strike="noStrike" baseline="0" dirty="0" smtClean="0">
                          <a:solidFill>
                            <a:srgbClr val="000000"/>
                          </a:solidFill>
                          <a:latin typeface="Arial"/>
                        </a:rPr>
                        <a:t>D-B-B</a:t>
                      </a:r>
                    </a:p>
                    <a:p>
                      <a:pPr algn="l" fontAlgn="b"/>
                      <a:r>
                        <a:rPr lang="en-US" sz="1400" b="0" i="0" u="none" strike="noStrike" baseline="0" dirty="0" smtClean="0">
                          <a:solidFill>
                            <a:srgbClr val="000000"/>
                          </a:solidFill>
                          <a:latin typeface="Arial"/>
                        </a:rPr>
                        <a:t>“C” type contract</a:t>
                      </a:r>
                      <a:endParaRPr lang="en-US" sz="1400" b="0" i="0" u="none" strike="noStrike" dirty="0">
                        <a:solidFill>
                          <a:srgbClr val="000000"/>
                        </a:solidFill>
                        <a:latin typeface="Arial"/>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&lt;$50M</a:t>
                      </a:r>
                      <a:endParaRPr lang="en-US" dirty="0"/>
                    </a:p>
                  </a:txBody>
                  <a:tcPr/>
                </a:tc>
                <a:tc>
                  <a:txBody>
                    <a:bodyPr/>
                    <a:lstStyle/>
                    <a:p>
                      <a:pPr algn="l"/>
                      <a:r>
                        <a:rPr lang="en-US" dirty="0" smtClean="0"/>
                        <a:t>2d </a:t>
                      </a:r>
                      <a:r>
                        <a:rPr lang="en-US" dirty="0" err="1" smtClean="0"/>
                        <a:t>Qtr</a:t>
                      </a:r>
                      <a:r>
                        <a:rPr lang="en-US" dirty="0" smtClean="0"/>
                        <a:t>, FY19</a:t>
                      </a:r>
                      <a:endParaRPr lang="en-US" dirty="0"/>
                    </a:p>
                  </a:txBody>
                  <a:tcPr/>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pPr/>
              <a:t>11</a:t>
            </a:fld>
            <a:endParaRPr lang="en-US" dirty="0"/>
          </a:p>
        </p:txBody>
      </p:sp>
    </p:spTree>
    <p:extLst>
      <p:ext uri="{BB962C8B-B14F-4D97-AF65-F5344CB8AC3E}">
        <p14:creationId xmlns:p14="http://schemas.microsoft.com/office/powerpoint/2010/main" val="140824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Continued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8697784"/>
              </p:ext>
            </p:extLst>
          </p:nvPr>
        </p:nvGraphicFramePr>
        <p:xfrm>
          <a:off x="695569" y="1418094"/>
          <a:ext cx="10378838" cy="1330790"/>
        </p:xfrm>
        <a:graphic>
          <a:graphicData uri="http://schemas.openxmlformats.org/drawingml/2006/table">
            <a:tbl>
              <a:tblPr firstRow="1" bandRow="1">
                <a:tableStyleId>{8A107856-5554-42FB-B03E-39F5DBC370BA}</a:tableStyleId>
              </a:tblPr>
              <a:tblGrid>
                <a:gridCol w="2574067"/>
                <a:gridCol w="2608529"/>
                <a:gridCol w="2598121"/>
                <a:gridCol w="2598121"/>
              </a:tblGrid>
              <a:tr h="294469">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1033610">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MSCIP Barrier</a:t>
                      </a:r>
                      <a:r>
                        <a:rPr lang="en-US" sz="1400" b="0" i="0" u="none" strike="noStrike" baseline="0" dirty="0" smtClean="0">
                          <a:solidFill>
                            <a:srgbClr val="000000"/>
                          </a:solidFill>
                          <a:latin typeface="+mn-lt"/>
                        </a:rPr>
                        <a:t> Islands Phases III/IV (Dredging) (NAICS 237990)</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IFB</a:t>
                      </a:r>
                      <a:endParaRPr lang="en-US" sz="1400" b="0" i="0" u="none" strike="noStrike" dirty="0" smtClean="0">
                        <a:solidFill>
                          <a:srgbClr val="000000"/>
                        </a:solidFill>
                        <a:latin typeface="+mn-lt"/>
                      </a:endParaRPr>
                    </a:p>
                  </a:txBody>
                  <a:tcPr marL="9525" marR="9525" marT="9525" marB="0"/>
                </a:tc>
                <a:tc>
                  <a:txBody>
                    <a:bodyPr/>
                    <a:lstStyle/>
                    <a:p>
                      <a:pPr algn="l" fontAlgn="b"/>
                      <a:r>
                        <a:rPr lang="en-US" sz="1400" b="0" i="0" u="none" strike="noStrike" dirty="0" smtClean="0">
                          <a:solidFill>
                            <a:srgbClr val="000000"/>
                          </a:solidFill>
                          <a:latin typeface="Arial"/>
                        </a:rPr>
                        <a:t>UR</a:t>
                      </a:r>
                      <a:endParaRPr lang="en-US" sz="1400" b="0" i="0" u="none" strike="noStrike" dirty="0">
                        <a:solidFill>
                          <a:srgbClr val="000000"/>
                        </a:solidFill>
                        <a:latin typeface="Arial"/>
                      </a:endParaRPr>
                    </a:p>
                  </a:txBody>
                  <a:tcPr marL="9525" marR="9525" marT="9525" marB="0"/>
                </a:tc>
                <a:tc>
                  <a:txBody>
                    <a:bodyPr/>
                    <a:lstStyle/>
                    <a:p>
                      <a:pPr algn="l"/>
                      <a:r>
                        <a:rPr lang="en-US" dirty="0" smtClean="0"/>
                        <a:t>&gt;$50M</a:t>
                      </a:r>
                      <a:endParaRPr lang="en-US" dirty="0"/>
                    </a:p>
                  </a:txBody>
                  <a:tcPr/>
                </a:tc>
                <a:tc>
                  <a:txBody>
                    <a:bodyPr/>
                    <a:lstStyle/>
                    <a:p>
                      <a:pPr algn="l"/>
                      <a:r>
                        <a:rPr lang="en-US" dirty="0" smtClean="0"/>
                        <a:t>2d </a:t>
                      </a:r>
                      <a:r>
                        <a:rPr lang="en-US" dirty="0" err="1" smtClean="0"/>
                        <a:t>Qtr</a:t>
                      </a:r>
                      <a:r>
                        <a:rPr lang="en-US" dirty="0" smtClean="0"/>
                        <a:t>, FY20</a:t>
                      </a:r>
                      <a:endParaRPr lang="en-US" dirty="0"/>
                    </a:p>
                  </a:txBody>
                  <a:tcPr/>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pPr/>
              <a:t>12</a:t>
            </a:fld>
            <a:endParaRPr lang="en-US" dirty="0"/>
          </a:p>
        </p:txBody>
      </p:sp>
    </p:spTree>
    <p:extLst>
      <p:ext uri="{BB962C8B-B14F-4D97-AF65-F5344CB8AC3E}">
        <p14:creationId xmlns:p14="http://schemas.microsoft.com/office/powerpoint/2010/main" val="193596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a:t>
            </a:r>
            <a:r>
              <a:rPr lang="en-US" dirty="0" err="1" smtClean="0"/>
              <a:t>INformation</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13</a:t>
            </a:fld>
            <a:endParaRPr lang="en-US"/>
          </a:p>
        </p:txBody>
      </p:sp>
      <p:sp>
        <p:nvSpPr>
          <p:cNvPr id="5" name="Rectangle 4"/>
          <p:cNvSpPr/>
          <p:nvPr/>
        </p:nvSpPr>
        <p:spPr>
          <a:xfrm>
            <a:off x="1596325" y="1166843"/>
            <a:ext cx="8229599" cy="2677656"/>
          </a:xfrm>
          <a:prstGeom prst="rect">
            <a:avLst/>
          </a:prstGeom>
        </p:spPr>
        <p:txBody>
          <a:bodyPr wrap="square">
            <a:spAutoFit/>
          </a:bodyPr>
          <a:lstStyle/>
          <a:p>
            <a:pPr algn="ctr"/>
            <a:r>
              <a:rPr lang="en-US" dirty="0"/>
              <a:t>Linda.L.Spadaro@usace.army.mil</a:t>
            </a:r>
          </a:p>
          <a:p>
            <a:pPr algn="ctr"/>
            <a:r>
              <a:rPr lang="en-US" dirty="0"/>
              <a:t>Office of Small Business Programs, Mobile District</a:t>
            </a:r>
          </a:p>
          <a:p>
            <a:pPr algn="ctr"/>
            <a:r>
              <a:rPr lang="en-US" dirty="0"/>
              <a:t>251-690-3597</a:t>
            </a:r>
          </a:p>
          <a:p>
            <a:pPr algn="ctr"/>
            <a:r>
              <a:rPr lang="en-US" dirty="0">
                <a:hlinkClick r:id="rId2"/>
              </a:rPr>
              <a:t>www.sam.usace.army.mil</a:t>
            </a: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08352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80269" y="1398705"/>
            <a:ext cx="5699210" cy="5026208"/>
          </a:xfrm>
          <a:prstGeom prst="roundRect">
            <a:avLst>
              <a:gd name="adj" fmla="val 2553"/>
            </a:avLst>
          </a:prstGeom>
          <a:solidFill>
            <a:srgbClr val="D8D8D8"/>
          </a:solidFill>
          <a:ln w="12700" cap="flat" cmpd="sng" algn="ctr">
            <a:noFill/>
            <a:prstDash val="solid"/>
            <a:miter lim="800000"/>
          </a:ln>
          <a:effectLst/>
        </p:spPr>
        <p:txBody>
          <a:bodyPr rtlCol="0" anchor="ctr"/>
          <a:lstStyle/>
          <a:p>
            <a:pPr algn="ctr" defTabSz="914377" fontAlgn="auto">
              <a:spcBef>
                <a:spcPts val="0"/>
              </a:spcBef>
              <a:spcAft>
                <a:spcPts val="0"/>
              </a:spcAft>
              <a:defRPr/>
            </a:pPr>
            <a:endParaRPr lang="en-US" kern="0">
              <a:solidFill>
                <a:srgbClr val="FFFFFF"/>
              </a:solidFill>
              <a:latin typeface="Calibri" panose="020F0502020204030204"/>
            </a:endParaRPr>
          </a:p>
        </p:txBody>
      </p:sp>
      <p:sp>
        <p:nvSpPr>
          <p:cNvPr id="4" name="Title 10"/>
          <p:cNvSpPr>
            <a:spLocks noGrp="1"/>
          </p:cNvSpPr>
          <p:nvPr>
            <p:ph type="title"/>
          </p:nvPr>
        </p:nvSpPr>
        <p:spPr>
          <a:xfrm>
            <a:off x="406400" y="395289"/>
            <a:ext cx="11176000" cy="585559"/>
          </a:xfrm>
        </p:spPr>
        <p:txBody>
          <a:bodyPr/>
          <a:lstStyle/>
          <a:p>
            <a:r>
              <a:rPr lang="en-US" sz="2800" dirty="0"/>
              <a:t>Mobile District Contacts</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48" y="2159699"/>
            <a:ext cx="758547" cy="688240"/>
          </a:xfrm>
          <a:prstGeom prst="rect">
            <a:avLst/>
          </a:prstGeom>
        </p:spPr>
      </p:pic>
      <p:sp>
        <p:nvSpPr>
          <p:cNvPr id="6" name="TextBox 5"/>
          <p:cNvSpPr txBox="1"/>
          <p:nvPr/>
        </p:nvSpPr>
        <p:spPr>
          <a:xfrm>
            <a:off x="1491887" y="2226474"/>
            <a:ext cx="2963876" cy="461665"/>
          </a:xfrm>
          <a:prstGeom prst="rect">
            <a:avLst/>
          </a:prstGeom>
          <a:noFill/>
        </p:spPr>
        <p:txBody>
          <a:bodyPr wrap="square" rtlCol="0">
            <a:spAutoFit/>
          </a:bodyPr>
          <a:lstStyle/>
          <a:p>
            <a:r>
              <a:rPr lang="en-US" dirty="0" smtClean="0"/>
              <a:t>sam.usace.army.mil</a:t>
            </a:r>
            <a:endParaRPr lang="en-US" dirty="0"/>
          </a:p>
        </p:txBody>
      </p:sp>
      <p:sp>
        <p:nvSpPr>
          <p:cNvPr id="7" name="TextBox 6"/>
          <p:cNvSpPr txBox="1"/>
          <p:nvPr/>
        </p:nvSpPr>
        <p:spPr>
          <a:xfrm>
            <a:off x="1462244" y="3751822"/>
            <a:ext cx="4100258" cy="461665"/>
          </a:xfrm>
          <a:prstGeom prst="rect">
            <a:avLst/>
          </a:prstGeom>
          <a:noFill/>
        </p:spPr>
        <p:txBody>
          <a:bodyPr wrap="square" rtlCol="0">
            <a:spAutoFit/>
          </a:bodyPr>
          <a:lstStyle/>
          <a:p>
            <a:r>
              <a:rPr lang="en-US" dirty="0" smtClean="0"/>
              <a:t>twitter.com/</a:t>
            </a:r>
            <a:r>
              <a:rPr lang="en-US" b="1" dirty="0" err="1" smtClean="0"/>
              <a:t>usacemobile</a:t>
            </a:r>
            <a:endParaRPr lang="en-US" b="1" dirty="0"/>
          </a:p>
        </p:txBody>
      </p:sp>
      <p:sp>
        <p:nvSpPr>
          <p:cNvPr id="8" name="TextBox 7"/>
          <p:cNvSpPr txBox="1"/>
          <p:nvPr/>
        </p:nvSpPr>
        <p:spPr>
          <a:xfrm>
            <a:off x="1553565" y="4698766"/>
            <a:ext cx="4440835" cy="461665"/>
          </a:xfrm>
          <a:prstGeom prst="rect">
            <a:avLst/>
          </a:prstGeom>
          <a:noFill/>
        </p:spPr>
        <p:txBody>
          <a:bodyPr wrap="square" rtlCol="0">
            <a:spAutoFit/>
          </a:bodyPr>
          <a:lstStyle/>
          <a:p>
            <a:r>
              <a:rPr lang="en-US" dirty="0" smtClean="0"/>
              <a:t>Instagram.com/</a:t>
            </a:r>
            <a:r>
              <a:rPr lang="en-US" b="1" dirty="0" err="1" smtClean="0"/>
              <a:t>usacemobile</a:t>
            </a:r>
            <a:endParaRPr lang="en-US" b="1" dirty="0"/>
          </a:p>
        </p:txBody>
      </p:sp>
      <p:sp>
        <p:nvSpPr>
          <p:cNvPr id="9" name="TextBox 8"/>
          <p:cNvSpPr txBox="1"/>
          <p:nvPr/>
        </p:nvSpPr>
        <p:spPr>
          <a:xfrm>
            <a:off x="1592737" y="5615693"/>
            <a:ext cx="4401663" cy="461665"/>
          </a:xfrm>
          <a:prstGeom prst="rect">
            <a:avLst/>
          </a:prstGeom>
          <a:noFill/>
        </p:spPr>
        <p:txBody>
          <a:bodyPr wrap="square" rtlCol="0">
            <a:spAutoFit/>
          </a:bodyPr>
          <a:lstStyle/>
          <a:p>
            <a:r>
              <a:rPr lang="en-US" dirty="0" smtClean="0"/>
              <a:t>flickr.com/photos/</a:t>
            </a:r>
            <a:r>
              <a:rPr lang="en-US" b="1" dirty="0" err="1" smtClean="0"/>
              <a:t>usacemobile</a:t>
            </a:r>
            <a:endParaRPr lang="en-US" b="1" dirty="0"/>
          </a:p>
        </p:txBody>
      </p:sp>
      <p:sp>
        <p:nvSpPr>
          <p:cNvPr id="10" name="TextBox 9"/>
          <p:cNvSpPr txBox="1"/>
          <p:nvPr/>
        </p:nvSpPr>
        <p:spPr>
          <a:xfrm>
            <a:off x="1491887" y="2875163"/>
            <a:ext cx="4070615" cy="461665"/>
          </a:xfrm>
          <a:prstGeom prst="rect">
            <a:avLst/>
          </a:prstGeom>
          <a:noFill/>
        </p:spPr>
        <p:txBody>
          <a:bodyPr wrap="square" rtlCol="0">
            <a:spAutoFit/>
          </a:bodyPr>
          <a:lstStyle/>
          <a:p>
            <a:r>
              <a:rPr lang="en-US" dirty="0" smtClean="0"/>
              <a:t>facebook.com/</a:t>
            </a:r>
            <a:r>
              <a:rPr lang="en-US" b="1" dirty="0" err="1" smtClean="0"/>
              <a:t>usacemobile</a:t>
            </a:r>
            <a:endParaRPr lang="en-US" b="1" dirty="0"/>
          </a:p>
        </p:txBody>
      </p:sp>
      <p:sp>
        <p:nvSpPr>
          <p:cNvPr id="11" name="Rounded Rectangle 10"/>
          <p:cNvSpPr/>
          <p:nvPr/>
        </p:nvSpPr>
        <p:spPr>
          <a:xfrm>
            <a:off x="6279479" y="1398706"/>
            <a:ext cx="5302921" cy="5026208"/>
          </a:xfrm>
          <a:prstGeom prst="roundRect">
            <a:avLst>
              <a:gd name="adj" fmla="val 2553"/>
            </a:avLst>
          </a:prstGeom>
          <a:solidFill>
            <a:srgbClr val="D8D8D8"/>
          </a:solidFill>
          <a:ln w="12700" cap="flat" cmpd="sng" algn="ctr">
            <a:noFill/>
            <a:prstDash val="solid"/>
            <a:miter lim="800000"/>
          </a:ln>
          <a:effectLst/>
        </p:spPr>
        <p:txBody>
          <a:bodyPr rtlCol="0" anchor="ctr"/>
          <a:lstStyle/>
          <a:p>
            <a:pPr algn="ctr" defTabSz="914377" fontAlgn="auto">
              <a:spcBef>
                <a:spcPts val="0"/>
              </a:spcBef>
              <a:spcAft>
                <a:spcPts val="0"/>
              </a:spcAft>
              <a:defRPr/>
            </a:pPr>
            <a:endParaRPr lang="en-US" kern="0">
              <a:solidFill>
                <a:srgbClr val="FFFFFF"/>
              </a:solidFill>
              <a:latin typeface="Calibri" panose="020F0502020204030204"/>
            </a:endParaRPr>
          </a:p>
        </p:txBody>
      </p:sp>
      <p:sp>
        <p:nvSpPr>
          <p:cNvPr id="12" name="Rectangle 11"/>
          <p:cNvSpPr/>
          <p:nvPr/>
        </p:nvSpPr>
        <p:spPr>
          <a:xfrm>
            <a:off x="6652334" y="2050363"/>
            <a:ext cx="4930066" cy="2585323"/>
          </a:xfrm>
          <a:prstGeom prst="rect">
            <a:avLst/>
          </a:prstGeom>
        </p:spPr>
        <p:txBody>
          <a:bodyPr wrap="square">
            <a:spAutoFit/>
          </a:bodyPr>
          <a:lstStyle/>
          <a:p>
            <a:r>
              <a:rPr lang="en-US" b="1" dirty="0"/>
              <a:t>Public Affairs Office (General Information)</a:t>
            </a:r>
          </a:p>
          <a:p>
            <a:r>
              <a:rPr lang="en-US" b="1" dirty="0"/>
              <a:t>(251) </a:t>
            </a:r>
            <a:r>
              <a:rPr lang="en-US" b="1" dirty="0" smtClean="0"/>
              <a:t>690-2505</a:t>
            </a:r>
          </a:p>
          <a:p>
            <a:endParaRPr lang="en-US" b="1" dirty="0"/>
          </a:p>
          <a:p>
            <a:endParaRPr lang="en-US" b="1" dirty="0" smtClean="0"/>
          </a:p>
          <a:p>
            <a:endParaRPr lang="en-US" b="1" dirty="0"/>
          </a:p>
          <a:p>
            <a:r>
              <a:rPr lang="en-US" b="1" dirty="0" smtClean="0"/>
              <a:t>U.S</a:t>
            </a:r>
            <a:r>
              <a:rPr lang="en-US" b="1" dirty="0"/>
              <a:t>. Army Corps of Engineers </a:t>
            </a:r>
          </a:p>
          <a:p>
            <a:r>
              <a:rPr lang="en-US" b="1" dirty="0"/>
              <a:t>Mobile District </a:t>
            </a:r>
          </a:p>
          <a:p>
            <a:r>
              <a:rPr lang="en-US" b="1" dirty="0"/>
              <a:t>P.O. Box 2288 </a:t>
            </a:r>
          </a:p>
          <a:p>
            <a:r>
              <a:rPr lang="en-US" b="1" dirty="0"/>
              <a:t>Mobile, AL </a:t>
            </a:r>
            <a:r>
              <a:rPr lang="en-US" b="1" dirty="0" smtClean="0"/>
              <a:t>36628-0001</a:t>
            </a:r>
            <a:endParaRPr lang="en-US" b="1"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7180" t="5062" r="34017" b="49166"/>
          <a:stretch/>
        </p:blipFill>
        <p:spPr>
          <a:xfrm>
            <a:off x="732729" y="3722325"/>
            <a:ext cx="660401" cy="62942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5885" t="7720" r="4314" b="48757"/>
          <a:stretch/>
        </p:blipFill>
        <p:spPr>
          <a:xfrm>
            <a:off x="793129" y="4642711"/>
            <a:ext cx="683260" cy="598512"/>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6265" t="50724" r="4274" b="6331"/>
          <a:stretch/>
        </p:blipFill>
        <p:spPr>
          <a:xfrm>
            <a:off x="732729" y="2967289"/>
            <a:ext cx="612183" cy="590537"/>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6410" y="5433608"/>
            <a:ext cx="856327" cy="757859"/>
          </a:xfrm>
          <a:prstGeom prst="rect">
            <a:avLst/>
          </a:prstGeom>
          <a:effectLst>
            <a:outerShdw blurRad="50800" dist="38100" dir="2700000" algn="tl" rotWithShape="0">
              <a:prstClr val="black">
                <a:alpha val="40000"/>
              </a:prstClr>
            </a:outerShdw>
          </a:effectLst>
        </p:spPr>
      </p:pic>
      <p:sp>
        <p:nvSpPr>
          <p:cNvPr id="17" name="Round Same Side Corner Rectangle 16"/>
          <p:cNvSpPr/>
          <p:nvPr/>
        </p:nvSpPr>
        <p:spPr>
          <a:xfrm>
            <a:off x="659548" y="1398705"/>
            <a:ext cx="5619931" cy="556392"/>
          </a:xfrm>
          <a:prstGeom prst="round2SameRect">
            <a:avLst>
              <a:gd name="adj1" fmla="val 17767"/>
              <a:gd name="adj2" fmla="val 0"/>
            </a:avLst>
          </a:prstGeom>
          <a:solidFill>
            <a:srgbClr val="5555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Internet and Social Media</a:t>
            </a:r>
            <a:endParaRPr lang="en-US" sz="1600" dirty="0">
              <a:solidFill>
                <a:schemeClr val="tx2"/>
              </a:solidFill>
            </a:endParaRPr>
          </a:p>
        </p:txBody>
      </p:sp>
      <p:sp>
        <p:nvSpPr>
          <p:cNvPr id="18" name="Round Same Side Corner Rectangle 17"/>
          <p:cNvSpPr/>
          <p:nvPr/>
        </p:nvSpPr>
        <p:spPr>
          <a:xfrm>
            <a:off x="6279479" y="1415594"/>
            <a:ext cx="5356248" cy="539503"/>
          </a:xfrm>
          <a:prstGeom prst="round2SameRect">
            <a:avLst>
              <a:gd name="adj1" fmla="val 17767"/>
              <a:gd name="adj2" fmla="val 0"/>
            </a:avLst>
          </a:prstGeom>
          <a:solidFill>
            <a:srgbClr val="5555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Phone</a:t>
            </a:r>
            <a:r>
              <a:rPr lang="en-US" sz="1600" dirty="0" smtClean="0">
                <a:solidFill>
                  <a:schemeClr val="tx2"/>
                </a:solidFill>
              </a:rPr>
              <a:t> </a:t>
            </a:r>
            <a:r>
              <a:rPr lang="en-US" dirty="0" smtClean="0">
                <a:solidFill>
                  <a:schemeClr val="tx2"/>
                </a:solidFill>
              </a:rPr>
              <a:t>&amp;</a:t>
            </a:r>
            <a:r>
              <a:rPr lang="en-US" b="1" dirty="0" smtClean="0">
                <a:solidFill>
                  <a:schemeClr val="tx2"/>
                </a:solidFill>
              </a:rPr>
              <a:t> Mailing Address</a:t>
            </a:r>
            <a:endParaRPr lang="en-US" sz="1600" dirty="0">
              <a:solidFill>
                <a:schemeClr val="tx2"/>
              </a:solidFill>
            </a:endParaRPr>
          </a:p>
        </p:txBody>
      </p:sp>
    </p:spTree>
    <p:extLst>
      <p:ext uri="{BB962C8B-B14F-4D97-AF65-F5344CB8AC3E}">
        <p14:creationId xmlns:p14="http://schemas.microsoft.com/office/powerpoint/2010/main" val="331079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772401" y="1393197"/>
            <a:ext cx="4022329" cy="5175111"/>
          </a:xfrm>
          <a:prstGeom prst="roundRect">
            <a:avLst>
              <a:gd name="adj" fmla="val 2553"/>
            </a:avLst>
          </a:prstGeom>
          <a:solidFill>
            <a:schemeClr val="bg1">
              <a:lumMod val="60000"/>
              <a:lumOff val="40000"/>
            </a:schemeClr>
          </a:solidFill>
          <a:ln w="12700" cap="flat" cmpd="sng" algn="ctr">
            <a:noFill/>
            <a:prstDash val="solid"/>
            <a:miter lim="800000"/>
          </a:ln>
          <a:effectLst/>
        </p:spPr>
        <p:txBody>
          <a:bodyPr rtlCol="0" anchor="ctr"/>
          <a:lstStyle/>
          <a:p>
            <a:pPr algn="ctr" defTabSz="914377" fontAlgn="auto">
              <a:spcBef>
                <a:spcPts val="0"/>
              </a:spcBef>
              <a:spcAft>
                <a:spcPts val="0"/>
              </a:spcAft>
              <a:defRPr/>
            </a:pPr>
            <a:endParaRPr lang="en-US" kern="0">
              <a:solidFill>
                <a:srgbClr val="FFFFFF"/>
              </a:solidFill>
              <a:latin typeface="Calibri" panose="020F0502020204030204"/>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978" y="1466859"/>
            <a:ext cx="899769" cy="1124712"/>
          </a:xfrm>
          <a:prstGeom prst="rect">
            <a:avLst/>
          </a:prstGeom>
        </p:spPr>
      </p:pic>
      <p:sp>
        <p:nvSpPr>
          <p:cNvPr id="12" name="Rounded Rectangle 11"/>
          <p:cNvSpPr/>
          <p:nvPr/>
        </p:nvSpPr>
        <p:spPr>
          <a:xfrm>
            <a:off x="397273" y="1371601"/>
            <a:ext cx="7298929" cy="5207409"/>
          </a:xfrm>
          <a:prstGeom prst="roundRect">
            <a:avLst>
              <a:gd name="adj" fmla="val 2553"/>
            </a:avLst>
          </a:prstGeom>
          <a:solidFill>
            <a:schemeClr val="bg1">
              <a:lumMod val="60000"/>
              <a:lumOff val="40000"/>
            </a:schemeClr>
          </a:solidFill>
          <a:ln w="12700" cap="flat" cmpd="sng" algn="ctr">
            <a:noFill/>
            <a:prstDash val="solid"/>
            <a:miter lim="800000"/>
          </a:ln>
          <a:effectLst/>
        </p:spPr>
        <p:txBody>
          <a:bodyPr rtlCol="0" anchor="ctr"/>
          <a:lstStyle/>
          <a:p>
            <a:pPr algn="ctr" defTabSz="914377" fontAlgn="auto">
              <a:spcBef>
                <a:spcPts val="0"/>
              </a:spcBef>
              <a:spcAft>
                <a:spcPts val="0"/>
              </a:spcAft>
              <a:defRPr/>
            </a:pPr>
            <a:endParaRPr lang="en-US" kern="0">
              <a:solidFill>
                <a:srgbClr val="FFFFFF"/>
              </a:solidFill>
              <a:latin typeface="Calibri" panose="020F0502020204030204"/>
            </a:endParaRPr>
          </a:p>
        </p:txBody>
      </p:sp>
      <p:sp>
        <p:nvSpPr>
          <p:cNvPr id="11" name="Title 10"/>
          <p:cNvSpPr>
            <a:spLocks noGrp="1"/>
          </p:cNvSpPr>
          <p:nvPr>
            <p:ph type="title"/>
          </p:nvPr>
        </p:nvSpPr>
        <p:spPr/>
        <p:txBody>
          <a:bodyPr/>
          <a:lstStyle/>
          <a:p>
            <a:r>
              <a:rPr lang="en-US" sz="2800" dirty="0"/>
              <a:t>Mobile District </a:t>
            </a:r>
            <a:br>
              <a:rPr lang="en-US" sz="2800" dirty="0"/>
            </a:br>
            <a:r>
              <a:rPr lang="en-US" sz="2800" dirty="0" smtClean="0"/>
              <a:t>Area of Operations</a:t>
            </a:r>
            <a:endParaRPr lang="en-US" sz="2800" dirty="0"/>
          </a:p>
        </p:txBody>
      </p:sp>
      <p:sp>
        <p:nvSpPr>
          <p:cNvPr id="6" name="TextBox 5"/>
          <p:cNvSpPr txBox="1"/>
          <p:nvPr/>
        </p:nvSpPr>
        <p:spPr>
          <a:xfrm>
            <a:off x="7772400" y="2686883"/>
            <a:ext cx="4022330" cy="4039567"/>
          </a:xfrm>
          <a:prstGeom prst="rect">
            <a:avLst/>
          </a:prstGeom>
          <a:noFill/>
        </p:spPr>
        <p:txBody>
          <a:bodyPr wrap="square" rtlCol="0">
            <a:spAutoFit/>
          </a:bodyPr>
          <a:lstStyle/>
          <a:p>
            <a:r>
              <a:rPr lang="en-US" sz="950" dirty="0" smtClean="0"/>
              <a:t>Established in 1815, the Mobile District employs 1,100 civilian personnel and approximately 10 military officers with a presence that covers the states of Alabama</a:t>
            </a:r>
            <a:r>
              <a:rPr lang="en-US" sz="950" dirty="0"/>
              <a:t>, Florida, </a:t>
            </a:r>
            <a:r>
              <a:rPr lang="en-US" sz="950" dirty="0" smtClean="0"/>
              <a:t>Georgia, Mississippi as well as all Central and South America.  The Mobile District </a:t>
            </a:r>
            <a:r>
              <a:rPr lang="en-US" sz="950" dirty="0"/>
              <a:t>manages a $1 billion Military, Civil Works, and International/Inter-agency Support program that responds to disasters, manages water resource infrastructure, protects the environment, and provides facilities for our national defense and inter-agency partners.</a:t>
            </a:r>
            <a:endParaRPr lang="en-US" sz="950" dirty="0" smtClean="0"/>
          </a:p>
          <a:p>
            <a:endParaRPr lang="en-US" sz="950" dirty="0"/>
          </a:p>
          <a:p>
            <a:r>
              <a:rPr lang="en-US" sz="950" dirty="0" smtClean="0"/>
              <a:t>The Civil Works mission includes the operation and maintenance of six major river systems providing over 2,200 miles of navigation, seven deep-water harbors, 21 shallow draft ports, and flood control with over 67 projects that have prevented in excess of $200 million in flood damages over the last ten years.  The District’s eight hydropower facilities generate 2.06 billion kilowatts of electricity and return $44.8 million of the U.S. Treasury.  Mobile also manages  one of the largest recreation programs in the Federal government with 27 lakes and 464 recreation areas averaging more than 34.1 million visitors a year.</a:t>
            </a:r>
          </a:p>
          <a:p>
            <a:endParaRPr lang="en-US" sz="950" dirty="0"/>
          </a:p>
          <a:p>
            <a:r>
              <a:rPr lang="en-US" sz="950" dirty="0"/>
              <a:t>Mobile </a:t>
            </a:r>
            <a:r>
              <a:rPr lang="en-US" sz="950" dirty="0" smtClean="0"/>
              <a:t>District provides </a:t>
            </a:r>
            <a:r>
              <a:rPr lang="en-US" sz="950" dirty="0"/>
              <a:t>project management, construction, and engineer </a:t>
            </a:r>
            <a:r>
              <a:rPr lang="en-US" sz="950" dirty="0" smtClean="0"/>
              <a:t>services to support the </a:t>
            </a:r>
            <a:r>
              <a:rPr lang="en-US" sz="950" dirty="0"/>
              <a:t>Department of Defense Military </a:t>
            </a:r>
            <a:r>
              <a:rPr lang="en-US" sz="950" dirty="0" smtClean="0"/>
              <a:t>Construction, International support </a:t>
            </a:r>
            <a:r>
              <a:rPr lang="en-US" sz="950" dirty="0"/>
              <a:t>to U.S. Southern Command (SOUTHCOM</a:t>
            </a:r>
            <a:r>
              <a:rPr lang="en-US" sz="950" dirty="0" smtClean="0"/>
              <a:t>), and Inter-Agency Support to NASA, FBI </a:t>
            </a:r>
            <a:r>
              <a:rPr lang="en-US" sz="950" dirty="0"/>
              <a:t>and other federal </a:t>
            </a:r>
            <a:r>
              <a:rPr lang="en-US" sz="950" dirty="0" smtClean="0"/>
              <a:t>agencies.  The District also provides </a:t>
            </a:r>
            <a:r>
              <a:rPr lang="en-US" sz="950" dirty="0"/>
              <a:t>engineering studies and other technical assistance such as master planning, environmental management and real estate </a:t>
            </a:r>
            <a:r>
              <a:rPr lang="en-US" sz="950" dirty="0" smtClean="0"/>
              <a:t>support</a:t>
            </a:r>
            <a:r>
              <a:rPr lang="en-US" sz="950" dirty="0"/>
              <a:t>.</a:t>
            </a:r>
          </a:p>
        </p:txBody>
      </p:sp>
      <p:sp>
        <p:nvSpPr>
          <p:cNvPr id="7" name="TextBox 6"/>
          <p:cNvSpPr txBox="1"/>
          <p:nvPr/>
        </p:nvSpPr>
        <p:spPr>
          <a:xfrm>
            <a:off x="8847753" y="1545599"/>
            <a:ext cx="2887049" cy="461665"/>
          </a:xfrm>
          <a:prstGeom prst="rect">
            <a:avLst/>
          </a:prstGeom>
          <a:noFill/>
        </p:spPr>
        <p:txBody>
          <a:bodyPr wrap="square" rtlCol="0">
            <a:spAutoFit/>
          </a:bodyPr>
          <a:lstStyle/>
          <a:p>
            <a:pPr algn="ctr"/>
            <a:r>
              <a:rPr lang="en-US" sz="1200" b="1" dirty="0">
                <a:latin typeface="Arial Black" panose="020B0A04020102020204" pitchFamily="34" charset="0"/>
              </a:rPr>
              <a:t>Colonel</a:t>
            </a:r>
          </a:p>
          <a:p>
            <a:pPr algn="ctr"/>
            <a:r>
              <a:rPr lang="en-US" sz="1200" b="1" dirty="0" smtClean="0">
                <a:latin typeface="Arial Black" panose="020B0A04020102020204" pitchFamily="34" charset="0"/>
              </a:rPr>
              <a:t>Sebastien Joly</a:t>
            </a:r>
            <a:endParaRPr lang="en-US" sz="1200" b="1" dirty="0">
              <a:latin typeface="Arial Black" panose="020B0A04020102020204" pitchFamily="34" charset="0"/>
            </a:endParaRPr>
          </a:p>
        </p:txBody>
      </p:sp>
      <p:cxnSp>
        <p:nvCxnSpPr>
          <p:cNvPr id="3" name="Straight Connector 2"/>
          <p:cNvCxnSpPr/>
          <p:nvPr/>
        </p:nvCxnSpPr>
        <p:spPr>
          <a:xfrm>
            <a:off x="8923172" y="1982688"/>
            <a:ext cx="2811629" cy="7667"/>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844978" y="2688598"/>
            <a:ext cx="3889823" cy="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p:cNvSpPr/>
          <p:nvPr/>
        </p:nvSpPr>
        <p:spPr>
          <a:xfrm>
            <a:off x="8923171" y="1997474"/>
            <a:ext cx="2811631" cy="739177"/>
          </a:xfrm>
          <a:prstGeom prst="rect">
            <a:avLst/>
          </a:prstGeom>
        </p:spPr>
        <p:txBody>
          <a:bodyPr wrap="square">
            <a:spAutoFit/>
          </a:bodyPr>
          <a:lstStyle/>
          <a:p>
            <a:pPr algn="ctr"/>
            <a:r>
              <a:rPr lang="en-US" sz="1051" dirty="0"/>
              <a:t>Commander and District Engineer</a:t>
            </a:r>
          </a:p>
          <a:p>
            <a:pPr algn="ctr"/>
            <a:r>
              <a:rPr lang="en-US" sz="1051" dirty="0"/>
              <a:t>Mobile District</a:t>
            </a:r>
          </a:p>
          <a:p>
            <a:pPr algn="ctr"/>
            <a:endParaRPr lang="en-US" sz="1051" b="1" dirty="0">
              <a:latin typeface="Arial Black" panose="020B0A04020102020204" pitchFamily="34" charset="0"/>
            </a:endParaRPr>
          </a:p>
          <a:p>
            <a:pPr algn="ctr"/>
            <a:r>
              <a:rPr lang="en-US" sz="1051" b="1" dirty="0">
                <a:latin typeface="Arial Black" panose="020B0A04020102020204" pitchFamily="34" charset="0"/>
              </a:rPr>
              <a:t>District Facts: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1698"/>
          <a:stretch/>
        </p:blipFill>
        <p:spPr>
          <a:xfrm>
            <a:off x="574969" y="1411608"/>
            <a:ext cx="7137503" cy="5127393"/>
          </a:xfrm>
          <a:prstGeom prst="rect">
            <a:avLst/>
          </a:prstGeom>
        </p:spPr>
      </p:pic>
      <p:sp>
        <p:nvSpPr>
          <p:cNvPr id="2" name="Oval 1"/>
          <p:cNvSpPr/>
          <p:nvPr/>
        </p:nvSpPr>
        <p:spPr>
          <a:xfrm>
            <a:off x="5791200" y="3689967"/>
            <a:ext cx="152400" cy="152400"/>
          </a:xfrm>
          <a:prstGeom prst="ellipse">
            <a:avLst/>
          </a:prstGeom>
          <a:solidFill>
            <a:srgbClr val="9E9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5128260" y="3057103"/>
            <a:ext cx="152400" cy="152400"/>
          </a:xfrm>
          <a:prstGeom prst="ellipse">
            <a:avLst/>
          </a:prstGeom>
          <a:solidFill>
            <a:srgbClr val="9E9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5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406579" y="1113200"/>
            <a:ext cx="3746695" cy="5387749"/>
          </a:xfrm>
          <a:prstGeom prst="roundRect">
            <a:avLst>
              <a:gd name="adj" fmla="val 5734"/>
            </a:avLst>
          </a:prstGeom>
          <a:solidFill>
            <a:srgbClr val="D8D8D8"/>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rgbClr val="FFFFFF"/>
              </a:solidFill>
              <a:latin typeface="Arial"/>
            </a:endParaRPr>
          </a:p>
        </p:txBody>
      </p:sp>
      <p:sp>
        <p:nvSpPr>
          <p:cNvPr id="16" name="Rounded Rectangle 15"/>
          <p:cNvSpPr/>
          <p:nvPr/>
        </p:nvSpPr>
        <p:spPr>
          <a:xfrm>
            <a:off x="4259550" y="1108442"/>
            <a:ext cx="3746695" cy="5387749"/>
          </a:xfrm>
          <a:prstGeom prst="roundRect">
            <a:avLst>
              <a:gd name="adj" fmla="val 5734"/>
            </a:avLst>
          </a:prstGeom>
          <a:solidFill>
            <a:srgbClr val="D8D8D8"/>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rgbClr val="FFFFFF"/>
              </a:solidFill>
              <a:latin typeface="Arial"/>
            </a:endParaRPr>
          </a:p>
        </p:txBody>
      </p:sp>
      <p:sp>
        <p:nvSpPr>
          <p:cNvPr id="2" name="Title 1"/>
          <p:cNvSpPr>
            <a:spLocks noGrp="1"/>
          </p:cNvSpPr>
          <p:nvPr>
            <p:ph type="title"/>
          </p:nvPr>
        </p:nvSpPr>
        <p:spPr>
          <a:xfrm>
            <a:off x="325774" y="144398"/>
            <a:ext cx="11176000" cy="806451"/>
          </a:xfrm>
        </p:spPr>
        <p:txBody>
          <a:bodyPr/>
          <a:lstStyle/>
          <a:p>
            <a:r>
              <a:rPr lang="en-US" sz="2800" dirty="0"/>
              <a:t>Major Business </a:t>
            </a:r>
            <a:r>
              <a:rPr lang="en-US" sz="2800" dirty="0" smtClean="0"/>
              <a:t>lines - $1.3B/Year Program</a:t>
            </a:r>
            <a:endParaRPr lang="en-US" sz="28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708" y="5828183"/>
            <a:ext cx="582715" cy="582715"/>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072" y="5894269"/>
            <a:ext cx="993245" cy="296595"/>
          </a:xfrm>
          <a:prstGeom prst="rect">
            <a:avLst/>
          </a:prstGeom>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571" y="5744696"/>
            <a:ext cx="578365" cy="595741"/>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662" y="5756331"/>
            <a:ext cx="572471" cy="572471"/>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3861" y="5761304"/>
            <a:ext cx="562529" cy="562529"/>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436" y="5829635"/>
            <a:ext cx="573181" cy="579815"/>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778" y="5823561"/>
            <a:ext cx="591959" cy="591959"/>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992" y="5818667"/>
            <a:ext cx="442425" cy="601747"/>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619" y="5838485"/>
            <a:ext cx="562112" cy="562112"/>
          </a:xfrm>
          <a:prstGeom prst="rect">
            <a:avLst/>
          </a:prstGeom>
          <a:effectLst>
            <a:outerShdw blurRad="50800" dist="38100" dir="2700000" algn="tl" rotWithShape="0">
              <a:prstClr val="black">
                <a:alpha val="40000"/>
              </a:prstClr>
            </a:outerShdw>
          </a:effectLst>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67785" y="5758265"/>
            <a:ext cx="568603" cy="568603"/>
          </a:xfrm>
          <a:prstGeom prst="rect">
            <a:avLst/>
          </a:prstGeom>
          <a:effectLst>
            <a:outerShdw blurRad="50800" dist="38100" dir="2700000" algn="tl" rotWithShape="0">
              <a:prstClr val="black">
                <a:alpha val="40000"/>
              </a:prstClr>
            </a:outerShdw>
          </a:effectLst>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7288" y="5787187"/>
            <a:ext cx="617165" cy="510759"/>
          </a:xfrm>
          <a:prstGeom prst="rect">
            <a:avLst/>
          </a:prstGeom>
          <a:effectLst>
            <a:outerShdw blurRad="50800" dist="38100" dir="2700000" algn="tl" rotWithShape="0">
              <a:prstClr val="black">
                <a:alpha val="40000"/>
              </a:prstClr>
            </a:outerShdw>
          </a:effectLst>
        </p:spPr>
      </p:pic>
      <p:sp>
        <p:nvSpPr>
          <p:cNvPr id="52" name="Round Same Side Corner Rectangle 51"/>
          <p:cNvSpPr/>
          <p:nvPr/>
        </p:nvSpPr>
        <p:spPr>
          <a:xfrm>
            <a:off x="4259548" y="1108438"/>
            <a:ext cx="3746696" cy="664530"/>
          </a:xfrm>
          <a:prstGeom prst="round2SameRect">
            <a:avLst>
              <a:gd name="adj1" fmla="val 34790"/>
              <a:gd name="adj2" fmla="val 0"/>
            </a:avLst>
          </a:prstGeom>
          <a:solidFill>
            <a:schemeClr val="bg1">
              <a:lumMod val="50000"/>
              <a:alpha val="89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285553" y="1108439"/>
            <a:ext cx="3720691" cy="4008790"/>
          </a:xfrm>
          <a:prstGeom prst="rect">
            <a:avLst/>
          </a:prstGeom>
          <a:noFill/>
        </p:spPr>
        <p:txBody>
          <a:bodyPr wrap="square" rtlCol="0">
            <a:spAutoFit/>
          </a:bodyPr>
          <a:lstStyle/>
          <a:p>
            <a:pPr algn="ctr"/>
            <a:r>
              <a:rPr lang="en-US" sz="1600" b="1" dirty="0" smtClean="0">
                <a:solidFill>
                  <a:schemeClr val="tx2"/>
                </a:solidFill>
              </a:rPr>
              <a:t>International and </a:t>
            </a:r>
            <a:endParaRPr lang="en-US" sz="1600" b="1" dirty="0">
              <a:solidFill>
                <a:schemeClr val="tx2"/>
              </a:solidFill>
            </a:endParaRPr>
          </a:p>
          <a:p>
            <a:pPr algn="ctr"/>
            <a:r>
              <a:rPr lang="en-US" sz="1600" b="1" dirty="0" smtClean="0">
                <a:solidFill>
                  <a:schemeClr val="tx2"/>
                </a:solidFill>
              </a:rPr>
              <a:t>Interagency Support </a:t>
            </a:r>
            <a:r>
              <a:rPr lang="en-US" sz="1600" b="1" dirty="0">
                <a:solidFill>
                  <a:schemeClr val="tx2"/>
                </a:solidFill>
              </a:rPr>
              <a:t>(IIS)</a:t>
            </a:r>
          </a:p>
          <a:p>
            <a:endParaRPr lang="en-US" sz="1050" dirty="0" smtClean="0"/>
          </a:p>
          <a:p>
            <a:r>
              <a:rPr lang="en-US" b="1" dirty="0" smtClean="0"/>
              <a:t>Program</a:t>
            </a:r>
            <a:r>
              <a:rPr lang="en-US" dirty="0" smtClean="0"/>
              <a:t>:</a:t>
            </a:r>
          </a:p>
          <a:p>
            <a:pPr marL="285744" indent="-285744">
              <a:buFont typeface="Arial" panose="020B0604020202020204" pitchFamily="34" charset="0"/>
              <a:buChar char="•"/>
            </a:pPr>
            <a:r>
              <a:rPr lang="en-US" sz="1600" dirty="0" smtClean="0"/>
              <a:t>FY17 </a:t>
            </a:r>
            <a:r>
              <a:rPr lang="en-US" sz="1600" dirty="0"/>
              <a:t>– </a:t>
            </a:r>
            <a:r>
              <a:rPr lang="en-US" sz="1600" dirty="0" smtClean="0"/>
              <a:t>$112M</a:t>
            </a:r>
            <a:endParaRPr lang="en-US" sz="1600" i="1" dirty="0" smtClean="0"/>
          </a:p>
          <a:p>
            <a:pPr marL="285744" indent="-285744">
              <a:buFont typeface="Arial" panose="020B0604020202020204" pitchFamily="34" charset="0"/>
              <a:buChar char="•"/>
            </a:pPr>
            <a:r>
              <a:rPr lang="en-US" sz="1600" dirty="0" smtClean="0"/>
              <a:t>FY18 </a:t>
            </a:r>
            <a:r>
              <a:rPr lang="en-US" sz="1600" dirty="0"/>
              <a:t>–</a:t>
            </a:r>
            <a:r>
              <a:rPr lang="en-US" sz="1600" dirty="0" smtClean="0"/>
              <a:t> $400M</a:t>
            </a:r>
            <a:endParaRPr lang="en-US" sz="1600" i="1" dirty="0" smtClean="0"/>
          </a:p>
          <a:p>
            <a:pPr marL="285744" indent="-285744">
              <a:buFont typeface="Arial" panose="020B0604020202020204" pitchFamily="34" charset="0"/>
              <a:buChar char="•"/>
            </a:pPr>
            <a:r>
              <a:rPr lang="en-US" sz="1600" dirty="0" smtClean="0"/>
              <a:t>FY19 - $150M </a:t>
            </a:r>
            <a:r>
              <a:rPr lang="en-US" sz="1600" i="1" dirty="0" smtClean="0"/>
              <a:t>(Estimated)</a:t>
            </a:r>
            <a:endParaRPr lang="en-US" sz="1600" dirty="0"/>
          </a:p>
          <a:p>
            <a:endParaRPr lang="en-US" sz="1600" dirty="0" smtClean="0"/>
          </a:p>
          <a:p>
            <a:pPr marL="285750" indent="-285750">
              <a:buFont typeface="Arial" panose="020B0604020202020204" pitchFamily="34" charset="0"/>
              <a:buChar char="•"/>
            </a:pPr>
            <a:r>
              <a:rPr lang="en-US" sz="2000" b="1" dirty="0" smtClean="0"/>
              <a:t>3</a:t>
            </a:r>
            <a:r>
              <a:rPr lang="en-US" sz="1600" dirty="0" smtClean="0"/>
              <a:t>  </a:t>
            </a:r>
            <a:r>
              <a:rPr lang="en-US" sz="1600" dirty="0"/>
              <a:t>NASA Space </a:t>
            </a:r>
            <a:r>
              <a:rPr lang="en-US" sz="1600" dirty="0" smtClean="0"/>
              <a:t>Centers</a:t>
            </a:r>
          </a:p>
          <a:p>
            <a:r>
              <a:rPr lang="en-US" sz="1600" dirty="0"/>
              <a:t> </a:t>
            </a:r>
            <a:r>
              <a:rPr lang="en-US" sz="1600" dirty="0" smtClean="0"/>
              <a:t>    </a:t>
            </a:r>
            <a:r>
              <a:rPr lang="en-US" sz="1400" dirty="0" smtClean="0"/>
              <a:t>(Stennis, Marshall, Kennedy)</a:t>
            </a:r>
            <a:endParaRPr lang="en-US" sz="1400" dirty="0"/>
          </a:p>
          <a:p>
            <a:endParaRPr lang="en-US" sz="1600" dirty="0"/>
          </a:p>
          <a:p>
            <a:r>
              <a:rPr lang="en-US" sz="1600" b="1" dirty="0"/>
              <a:t>Notable Projects</a:t>
            </a:r>
            <a:r>
              <a:rPr lang="en-US" sz="1600" dirty="0"/>
              <a:t>:</a:t>
            </a:r>
          </a:p>
          <a:p>
            <a:pPr marL="287331" lvl="1" indent="-117472">
              <a:buFont typeface="Arial" panose="020B0604020202020204" pitchFamily="34" charset="0"/>
              <a:buChar char="•"/>
            </a:pPr>
            <a:r>
              <a:rPr lang="en-US" sz="1400" dirty="0"/>
              <a:t>VA </a:t>
            </a:r>
            <a:r>
              <a:rPr lang="en-US" sz="1400" dirty="0" smtClean="0"/>
              <a:t>Bed Tower </a:t>
            </a:r>
            <a:r>
              <a:rPr lang="en-US" sz="1400"/>
              <a:t>($</a:t>
            </a:r>
            <a:r>
              <a:rPr lang="en-US" sz="1400" smtClean="0"/>
              <a:t>175M</a:t>
            </a:r>
            <a:r>
              <a:rPr lang="en-US" sz="1400" dirty="0" smtClean="0"/>
              <a:t>) </a:t>
            </a:r>
            <a:r>
              <a:rPr lang="en-US" sz="1400" dirty="0"/>
              <a:t>– Tampa, FL</a:t>
            </a:r>
          </a:p>
          <a:p>
            <a:pPr marL="287331" lvl="1" indent="-117472">
              <a:buFont typeface="Arial" panose="020B0604020202020204" pitchFamily="34" charset="0"/>
              <a:buChar char="•"/>
            </a:pPr>
            <a:r>
              <a:rPr lang="en-US" sz="1400" dirty="0" smtClean="0"/>
              <a:t>NASA Standard Launch System Rocket Test </a:t>
            </a:r>
            <a:r>
              <a:rPr lang="en-US" sz="1400" dirty="0"/>
              <a:t>Stands ($67M) – Huntsville, AL</a:t>
            </a:r>
          </a:p>
          <a:p>
            <a:pPr marL="287331" lvl="1" indent="-117472">
              <a:buFont typeface="Arial" panose="020B0604020202020204" pitchFamily="34" charset="0"/>
              <a:buChar char="•"/>
            </a:pPr>
            <a:r>
              <a:rPr lang="en-US" sz="1400" dirty="0" smtClean="0"/>
              <a:t>NAMRU-6 ($22M) – Lima, Peru</a:t>
            </a:r>
          </a:p>
        </p:txBody>
      </p:sp>
      <p:sp>
        <p:nvSpPr>
          <p:cNvPr id="53" name="Round Same Side Corner Rectangle 52"/>
          <p:cNvSpPr/>
          <p:nvPr/>
        </p:nvSpPr>
        <p:spPr>
          <a:xfrm>
            <a:off x="406578" y="1092034"/>
            <a:ext cx="3746696" cy="664530"/>
          </a:xfrm>
          <a:prstGeom prst="round2SameRect">
            <a:avLst>
              <a:gd name="adj1" fmla="val 34790"/>
              <a:gd name="adj2" fmla="val 0"/>
            </a:avLst>
          </a:prstGeom>
          <a:solidFill>
            <a:schemeClr val="bg1">
              <a:lumMod val="50000"/>
              <a:alpha val="89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55459" y="1128778"/>
            <a:ext cx="3746692" cy="4493538"/>
          </a:xfrm>
          <a:prstGeom prst="rect">
            <a:avLst/>
          </a:prstGeom>
          <a:noFill/>
        </p:spPr>
        <p:txBody>
          <a:bodyPr wrap="square" rtlCol="0">
            <a:spAutoFit/>
          </a:bodyPr>
          <a:lstStyle/>
          <a:p>
            <a:pPr algn="ctr"/>
            <a:r>
              <a:rPr lang="en-US" sz="1600" b="1" dirty="0">
                <a:solidFill>
                  <a:schemeClr val="tx2"/>
                </a:solidFill>
              </a:rPr>
              <a:t>Military </a:t>
            </a:r>
            <a:r>
              <a:rPr lang="en-US" sz="1600" b="1" dirty="0" smtClean="0">
                <a:solidFill>
                  <a:schemeClr val="tx2"/>
                </a:solidFill>
              </a:rPr>
              <a:t>Construction &amp; SRM</a:t>
            </a:r>
          </a:p>
          <a:p>
            <a:pPr algn="ctr"/>
            <a:r>
              <a:rPr lang="en-US" sz="1600" b="1" dirty="0" smtClean="0">
                <a:solidFill>
                  <a:schemeClr val="tx2"/>
                </a:solidFill>
              </a:rPr>
              <a:t>(MILCON</a:t>
            </a:r>
            <a:r>
              <a:rPr lang="en-US" sz="1600" b="1" dirty="0">
                <a:solidFill>
                  <a:schemeClr val="tx2"/>
                </a:solidFill>
              </a:rPr>
              <a:t>)</a:t>
            </a:r>
          </a:p>
          <a:p>
            <a:endParaRPr lang="en-US" sz="1000" dirty="0" smtClean="0"/>
          </a:p>
          <a:p>
            <a:r>
              <a:rPr lang="en-US" b="1" dirty="0" smtClean="0"/>
              <a:t>Program</a:t>
            </a:r>
            <a:r>
              <a:rPr lang="en-US" dirty="0" smtClean="0"/>
              <a:t>:</a:t>
            </a:r>
          </a:p>
          <a:p>
            <a:pPr marL="285744" indent="-285744">
              <a:buFont typeface="Arial" panose="020B0604020202020204" pitchFamily="34" charset="0"/>
              <a:buChar char="•"/>
            </a:pPr>
            <a:r>
              <a:rPr lang="en-US" sz="1600" dirty="0" smtClean="0"/>
              <a:t>FY17 </a:t>
            </a:r>
            <a:r>
              <a:rPr lang="en-US" sz="1600" dirty="0"/>
              <a:t>- </a:t>
            </a:r>
            <a:r>
              <a:rPr lang="en-US" sz="1600" dirty="0" smtClean="0"/>
              <a:t>$600M</a:t>
            </a:r>
            <a:endParaRPr lang="en-US" sz="1600" i="1" dirty="0"/>
          </a:p>
          <a:p>
            <a:pPr marL="285744" indent="-285744">
              <a:spcAft>
                <a:spcPts val="0"/>
              </a:spcAft>
              <a:buFont typeface="Arial" panose="020B0604020202020204" pitchFamily="34" charset="0"/>
              <a:buChar char="•"/>
            </a:pPr>
            <a:r>
              <a:rPr lang="en-US" sz="1600" dirty="0" smtClean="0"/>
              <a:t>FY18 - $519M</a:t>
            </a:r>
            <a:endParaRPr lang="en-US" sz="1600" i="1" dirty="0" smtClean="0"/>
          </a:p>
          <a:p>
            <a:pPr marL="285744" indent="-285744">
              <a:spcAft>
                <a:spcPts val="0"/>
              </a:spcAft>
              <a:buFont typeface="Arial" panose="020B0604020202020204" pitchFamily="34" charset="0"/>
              <a:buChar char="•"/>
            </a:pPr>
            <a:r>
              <a:rPr lang="en-US" sz="1600" dirty="0" smtClean="0"/>
              <a:t>FY19 - $800M </a:t>
            </a:r>
            <a:r>
              <a:rPr lang="en-US" sz="1600" i="1" dirty="0" smtClean="0"/>
              <a:t>(Estimated)</a:t>
            </a:r>
          </a:p>
          <a:p>
            <a:pPr>
              <a:spcAft>
                <a:spcPts val="0"/>
              </a:spcAft>
            </a:pPr>
            <a:endParaRPr lang="en-US" sz="1600" i="1" dirty="0" smtClean="0"/>
          </a:p>
          <a:p>
            <a:pPr marL="285744" indent="-285744" eaLnBrk="0" hangingPunct="0">
              <a:buFont typeface="Arial" panose="020B0604020202020204" pitchFamily="34" charset="0"/>
              <a:buChar char="•"/>
            </a:pPr>
            <a:r>
              <a:rPr lang="en-US" sz="2000" b="1" dirty="0"/>
              <a:t>7</a:t>
            </a:r>
            <a:r>
              <a:rPr lang="en-US" sz="1600" dirty="0"/>
              <a:t>  Army </a:t>
            </a:r>
            <a:r>
              <a:rPr lang="en-US" sz="1600" dirty="0" smtClean="0"/>
              <a:t>Installations</a:t>
            </a:r>
          </a:p>
          <a:p>
            <a:pPr eaLnBrk="0" hangingPunct="0"/>
            <a:r>
              <a:rPr lang="en-US" sz="1200" dirty="0" smtClean="0"/>
              <a:t>      (Rucker, Redstone, Anniston, 7</a:t>
            </a:r>
            <a:r>
              <a:rPr lang="en-US" sz="1200" baseline="30000" dirty="0" smtClean="0"/>
              <a:t>th</a:t>
            </a:r>
            <a:r>
              <a:rPr lang="en-US" sz="1200" dirty="0"/>
              <a:t> </a:t>
            </a:r>
            <a:r>
              <a:rPr lang="en-US" sz="1200" dirty="0" smtClean="0"/>
              <a:t>Grp, MS AAP, </a:t>
            </a:r>
          </a:p>
          <a:p>
            <a:pPr eaLnBrk="0" hangingPunct="0"/>
            <a:r>
              <a:rPr lang="en-US" sz="1200" dirty="0"/>
              <a:t> </a:t>
            </a:r>
            <a:r>
              <a:rPr lang="en-US" sz="1200" dirty="0" smtClean="0"/>
              <a:t>      SOUTHCOM Garrison, Soto Cano AB)</a:t>
            </a:r>
            <a:endParaRPr lang="en-US" sz="1200" dirty="0"/>
          </a:p>
          <a:p>
            <a:pPr marL="285744" indent="-285744" eaLnBrk="0" hangingPunct="0">
              <a:buFont typeface="Arial" panose="020B0604020202020204" pitchFamily="34" charset="0"/>
              <a:buChar char="•"/>
            </a:pPr>
            <a:r>
              <a:rPr lang="en-US" sz="2000" b="1" dirty="0"/>
              <a:t>10</a:t>
            </a:r>
            <a:r>
              <a:rPr lang="en-US" sz="1600" dirty="0"/>
              <a:t>  Air Force </a:t>
            </a:r>
            <a:r>
              <a:rPr lang="en-US" sz="1600" dirty="0" smtClean="0"/>
              <a:t>Installations</a:t>
            </a:r>
          </a:p>
          <a:p>
            <a:pPr eaLnBrk="0" hangingPunct="0"/>
            <a:r>
              <a:rPr lang="en-US" sz="1200" dirty="0" smtClean="0"/>
              <a:t>     (Eglin, </a:t>
            </a:r>
            <a:r>
              <a:rPr lang="en-US" sz="1200" dirty="0" err="1" smtClean="0"/>
              <a:t>Hurlburt</a:t>
            </a:r>
            <a:r>
              <a:rPr lang="en-US" sz="1200" dirty="0" smtClean="0"/>
              <a:t>, MacDill, Homestead, Tyndall,  </a:t>
            </a:r>
          </a:p>
          <a:p>
            <a:pPr eaLnBrk="0" hangingPunct="0">
              <a:spcAft>
                <a:spcPts val="1200"/>
              </a:spcAft>
            </a:pPr>
            <a:r>
              <a:rPr lang="en-US" sz="1200" dirty="0"/>
              <a:t> </a:t>
            </a:r>
            <a:r>
              <a:rPr lang="en-US" sz="1200" dirty="0" smtClean="0"/>
              <a:t>    Duke, Columbus, Maxwell, Arnold, Gunter) </a:t>
            </a:r>
            <a:endParaRPr lang="en-US" sz="1600" dirty="0"/>
          </a:p>
          <a:p>
            <a:r>
              <a:rPr lang="en-US" sz="1600" b="1" dirty="0"/>
              <a:t>Notable Projects</a:t>
            </a:r>
            <a:r>
              <a:rPr lang="en-US" sz="1600" dirty="0"/>
              <a:t>:</a:t>
            </a:r>
          </a:p>
          <a:p>
            <a:pPr marL="168275" lvl="1" indent="-168275">
              <a:buFont typeface="Arial" panose="020B0604020202020204" pitchFamily="34" charset="0"/>
              <a:buChar char="•"/>
            </a:pPr>
            <a:r>
              <a:rPr lang="en-US" sz="1400" dirty="0" smtClean="0"/>
              <a:t>MEDCOM MST ($250M/</a:t>
            </a:r>
            <a:r>
              <a:rPr lang="en-US" sz="1400" dirty="0" err="1" smtClean="0"/>
              <a:t>yr</a:t>
            </a:r>
            <a:r>
              <a:rPr lang="en-US" sz="1400" dirty="0" smtClean="0"/>
              <a:t>)</a:t>
            </a:r>
          </a:p>
          <a:p>
            <a:pPr marL="168275" lvl="1" indent="-168275">
              <a:buFont typeface="Arial" panose="020B0604020202020204" pitchFamily="34" charset="0"/>
              <a:buChar char="•"/>
            </a:pPr>
            <a:r>
              <a:rPr lang="en-US" sz="1400" dirty="0" smtClean="0"/>
              <a:t>Advanced Munitions ($75M) – Eglin AFB</a:t>
            </a:r>
            <a:endParaRPr lang="en-US" sz="1400" dirty="0"/>
          </a:p>
          <a:p>
            <a:pPr marL="168275" lvl="1" indent="-168275">
              <a:buFont typeface="Arial" panose="020B0604020202020204" pitchFamily="34" charset="0"/>
              <a:buChar char="•"/>
            </a:pPr>
            <a:r>
              <a:rPr lang="en-US" sz="1400" dirty="0" smtClean="0"/>
              <a:t>ERDC HQ ($52M) – Vicksburg</a:t>
            </a:r>
            <a:endParaRPr lang="en-US" sz="1400" dirty="0"/>
          </a:p>
        </p:txBody>
      </p:sp>
      <p:sp>
        <p:nvSpPr>
          <p:cNvPr id="35" name="Rounded Rectangle 34"/>
          <p:cNvSpPr/>
          <p:nvPr/>
        </p:nvSpPr>
        <p:spPr>
          <a:xfrm>
            <a:off x="8131654" y="1096015"/>
            <a:ext cx="3746695" cy="5387749"/>
          </a:xfrm>
          <a:prstGeom prst="roundRect">
            <a:avLst>
              <a:gd name="adj" fmla="val 5734"/>
            </a:avLst>
          </a:prstGeom>
          <a:solidFill>
            <a:srgbClr val="D8D8D8"/>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rgbClr val="FFFFFF"/>
              </a:solidFill>
              <a:latin typeface="Arial"/>
            </a:endParaRPr>
          </a:p>
        </p:txBody>
      </p:sp>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19765" y="5862083"/>
            <a:ext cx="441569" cy="527247"/>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161919" y="5846958"/>
            <a:ext cx="563069" cy="557495"/>
          </a:xfrm>
          <a:prstGeom prst="rect">
            <a:avLst/>
          </a:prstGeom>
          <a:effectLst>
            <a:outerShdw blurRad="50800" dist="38100" dir="2700000" algn="tl" rotWithShape="0">
              <a:prstClr val="black">
                <a:alpha val="40000"/>
              </a:prstClr>
            </a:outerShdw>
          </a:effectLst>
        </p:spPr>
      </p:pic>
      <p:pic>
        <p:nvPicPr>
          <p:cNvPr id="43" name="Picture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88981" y="5840042"/>
            <a:ext cx="571329" cy="571329"/>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05830" y="5835727"/>
            <a:ext cx="579956" cy="579956"/>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79773" y="5833991"/>
            <a:ext cx="583431" cy="583431"/>
          </a:xfrm>
          <a:prstGeom prst="rect">
            <a:avLst/>
          </a:prstGeom>
          <a:effectLst>
            <a:outerShdw blurRad="50800" dist="38100" dir="2700000" algn="tl" rotWithShape="0">
              <a:prstClr val="black">
                <a:alpha val="40000"/>
              </a:prstClr>
            </a:outerShdw>
          </a:effectLst>
        </p:spPr>
      </p:pic>
      <p:grpSp>
        <p:nvGrpSpPr>
          <p:cNvPr id="47" name="Group 46"/>
          <p:cNvGrpSpPr/>
          <p:nvPr/>
        </p:nvGrpSpPr>
        <p:grpSpPr>
          <a:xfrm>
            <a:off x="8242238" y="5817395"/>
            <a:ext cx="616620" cy="616620"/>
            <a:chOff x="4424078" y="2720888"/>
            <a:chExt cx="3429000" cy="3429000"/>
          </a:xfrm>
          <a:effectLst>
            <a:outerShdw blurRad="50800" dist="38100" dir="2700000" algn="tl" rotWithShape="0">
              <a:prstClr val="black">
                <a:alpha val="40000"/>
              </a:prstClr>
            </a:outerShdw>
          </a:effectLst>
        </p:grpSpPr>
        <p:sp>
          <p:nvSpPr>
            <p:cNvPr id="48" name="Oval 47"/>
            <p:cNvSpPr/>
            <p:nvPr/>
          </p:nvSpPr>
          <p:spPr>
            <a:xfrm>
              <a:off x="4465971" y="2761382"/>
              <a:ext cx="3344529" cy="334452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Picture 50"/>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4078" y="2720888"/>
              <a:ext cx="3429000" cy="3429000"/>
            </a:xfrm>
            <a:prstGeom prst="rect">
              <a:avLst/>
            </a:prstGeom>
          </p:spPr>
        </p:pic>
      </p:grpSp>
      <p:sp>
        <p:nvSpPr>
          <p:cNvPr id="54" name="Round Same Side Corner Rectangle 53"/>
          <p:cNvSpPr/>
          <p:nvPr/>
        </p:nvSpPr>
        <p:spPr>
          <a:xfrm>
            <a:off x="8131653" y="1102995"/>
            <a:ext cx="3746696" cy="664530"/>
          </a:xfrm>
          <a:prstGeom prst="round2SameRect">
            <a:avLst>
              <a:gd name="adj1" fmla="val 34790"/>
              <a:gd name="adj2" fmla="val 0"/>
            </a:avLst>
          </a:prstGeom>
          <a:solidFill>
            <a:schemeClr val="bg1">
              <a:lumMod val="50000"/>
              <a:alpha val="89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55" name="TextBox 54"/>
          <p:cNvSpPr txBox="1"/>
          <p:nvPr/>
        </p:nvSpPr>
        <p:spPr>
          <a:xfrm>
            <a:off x="8117004" y="1108438"/>
            <a:ext cx="3746695" cy="4616648"/>
          </a:xfrm>
          <a:prstGeom prst="rect">
            <a:avLst/>
          </a:prstGeom>
          <a:noFill/>
        </p:spPr>
        <p:txBody>
          <a:bodyPr wrap="square" rtlCol="0">
            <a:spAutoFit/>
          </a:bodyPr>
          <a:lstStyle/>
          <a:p>
            <a:pPr algn="ctr"/>
            <a:r>
              <a:rPr lang="en-US" sz="1600" b="1" dirty="0">
                <a:solidFill>
                  <a:schemeClr val="tx2"/>
                </a:solidFill>
              </a:rPr>
              <a:t>Civil Works </a:t>
            </a:r>
            <a:endParaRPr lang="en-US" sz="1600" b="1" dirty="0" smtClean="0">
              <a:solidFill>
                <a:schemeClr val="tx2"/>
              </a:solidFill>
            </a:endParaRPr>
          </a:p>
          <a:p>
            <a:pPr algn="ctr"/>
            <a:r>
              <a:rPr lang="en-US" sz="1600" b="1" dirty="0" smtClean="0">
                <a:solidFill>
                  <a:schemeClr val="tx2"/>
                </a:solidFill>
              </a:rPr>
              <a:t>(</a:t>
            </a:r>
            <a:r>
              <a:rPr lang="en-US" sz="1600" b="1" dirty="0">
                <a:solidFill>
                  <a:schemeClr val="tx2"/>
                </a:solidFill>
              </a:rPr>
              <a:t>CW)</a:t>
            </a:r>
          </a:p>
          <a:p>
            <a:endParaRPr lang="en-US" sz="1000" dirty="0" smtClean="0"/>
          </a:p>
          <a:p>
            <a:r>
              <a:rPr lang="en-US" b="1" dirty="0" smtClean="0"/>
              <a:t>Program</a:t>
            </a:r>
            <a:r>
              <a:rPr lang="en-US" dirty="0" smtClean="0"/>
              <a:t>:</a:t>
            </a:r>
          </a:p>
          <a:p>
            <a:pPr marL="285744" indent="-285744">
              <a:buFont typeface="Arial" panose="020B0604020202020204" pitchFamily="34" charset="0"/>
              <a:buChar char="•"/>
            </a:pPr>
            <a:r>
              <a:rPr lang="en-US" sz="1600" dirty="0" smtClean="0"/>
              <a:t>FY17 </a:t>
            </a:r>
            <a:r>
              <a:rPr lang="en-US" sz="1600" dirty="0"/>
              <a:t>–</a:t>
            </a:r>
            <a:r>
              <a:rPr lang="en-US" sz="1600" dirty="0" smtClean="0"/>
              <a:t> $328M</a:t>
            </a:r>
            <a:r>
              <a:rPr lang="en-US" sz="1600" i="1" dirty="0" smtClean="0"/>
              <a:t> </a:t>
            </a:r>
            <a:endParaRPr lang="en-US" sz="1600" i="1" dirty="0"/>
          </a:p>
          <a:p>
            <a:pPr marL="285744" indent="-285744">
              <a:buFont typeface="Arial" panose="020B0604020202020204" pitchFamily="34" charset="0"/>
              <a:buChar char="•"/>
            </a:pPr>
            <a:r>
              <a:rPr lang="en-US" sz="1600" dirty="0" smtClean="0"/>
              <a:t>FY18 </a:t>
            </a:r>
            <a:r>
              <a:rPr lang="en-US" sz="1600" dirty="0"/>
              <a:t>– </a:t>
            </a:r>
            <a:r>
              <a:rPr lang="en-US" sz="1600" dirty="0" smtClean="0"/>
              <a:t>$359M</a:t>
            </a:r>
            <a:endParaRPr lang="en-US" sz="1600" i="1" dirty="0" smtClean="0"/>
          </a:p>
          <a:p>
            <a:pPr marL="285744" indent="-285744">
              <a:buFont typeface="Arial" panose="020B0604020202020204" pitchFamily="34" charset="0"/>
              <a:buChar char="•"/>
            </a:pPr>
            <a:r>
              <a:rPr lang="en-US" sz="1600" dirty="0" smtClean="0"/>
              <a:t>FY19 – $300M (</a:t>
            </a:r>
            <a:r>
              <a:rPr lang="en-US" sz="1600" i="1" dirty="0" smtClean="0"/>
              <a:t>Estimated)</a:t>
            </a:r>
          </a:p>
          <a:p>
            <a:endParaRPr lang="en-US" sz="1600" i="1" dirty="0" smtClean="0"/>
          </a:p>
          <a:p>
            <a:pPr marL="285744" indent="-285744" eaLnBrk="0" hangingPunct="0">
              <a:buFont typeface="Arial" panose="020B0604020202020204" pitchFamily="34" charset="0"/>
              <a:buChar char="•"/>
            </a:pPr>
            <a:r>
              <a:rPr lang="en-US" sz="2000" b="1" dirty="0" smtClean="0"/>
              <a:t>FY19</a:t>
            </a:r>
            <a:endParaRPr lang="en-US" sz="1600" dirty="0"/>
          </a:p>
          <a:p>
            <a:pPr eaLnBrk="0" hangingPunct="0"/>
            <a:r>
              <a:rPr lang="en-US" sz="1200" dirty="0"/>
              <a:t>      </a:t>
            </a:r>
            <a:r>
              <a:rPr lang="en-US" sz="1200" dirty="0" smtClean="0"/>
              <a:t>GI -- $9M (4 Feasibility Studies)</a:t>
            </a:r>
          </a:p>
          <a:p>
            <a:pPr eaLnBrk="0" hangingPunct="0"/>
            <a:r>
              <a:rPr lang="en-US" sz="1200" dirty="0"/>
              <a:t> </a:t>
            </a:r>
            <a:r>
              <a:rPr lang="en-US" sz="1200" dirty="0" smtClean="0"/>
              <a:t>     O&amp;M -- $183M (All Business Lines)  </a:t>
            </a:r>
          </a:p>
          <a:p>
            <a:pPr eaLnBrk="0" hangingPunct="0"/>
            <a:r>
              <a:rPr lang="en-US" sz="1200" dirty="0" smtClean="0"/>
              <a:t>      CG - $2.9M (CAP)</a:t>
            </a:r>
          </a:p>
          <a:p>
            <a:pPr eaLnBrk="0" hangingPunct="0"/>
            <a:r>
              <a:rPr lang="en-US" sz="1200" dirty="0"/>
              <a:t> </a:t>
            </a:r>
            <a:r>
              <a:rPr lang="en-US" sz="1200" dirty="0" smtClean="0"/>
              <a:t>     GR - $4.5M</a:t>
            </a:r>
          </a:p>
          <a:p>
            <a:pPr eaLnBrk="0" hangingPunct="0"/>
            <a:r>
              <a:rPr lang="en-US" sz="1200" i="1" dirty="0" smtClean="0"/>
              <a:t>      </a:t>
            </a:r>
            <a:r>
              <a:rPr lang="en-US" sz="1200" dirty="0" smtClean="0"/>
              <a:t>FCCE</a:t>
            </a:r>
            <a:r>
              <a:rPr lang="en-US" sz="1200" i="1" dirty="0" smtClean="0"/>
              <a:t> - </a:t>
            </a:r>
            <a:r>
              <a:rPr lang="en-US" sz="1200" dirty="0" smtClean="0"/>
              <a:t>$130M (MSCIP)</a:t>
            </a:r>
          </a:p>
          <a:p>
            <a:pPr eaLnBrk="0" hangingPunct="0"/>
            <a:r>
              <a:rPr lang="en-US" sz="1200" dirty="0" smtClean="0"/>
              <a:t> </a:t>
            </a:r>
            <a:r>
              <a:rPr lang="en-US" sz="1200" i="1" dirty="0"/>
              <a:t>	</a:t>
            </a:r>
          </a:p>
          <a:p>
            <a:r>
              <a:rPr lang="en-US" sz="1600" b="1" dirty="0" smtClean="0"/>
              <a:t>Notable </a:t>
            </a:r>
            <a:r>
              <a:rPr lang="en-US" sz="1600" b="1" dirty="0"/>
              <a:t>Projects</a:t>
            </a:r>
            <a:r>
              <a:rPr lang="en-US" sz="1600" dirty="0"/>
              <a:t>:</a:t>
            </a:r>
          </a:p>
          <a:p>
            <a:pPr marL="230188" lvl="1" indent="-114300">
              <a:buFont typeface="Arial" panose="020B0604020202020204" pitchFamily="34" charset="0"/>
              <a:buChar char="•"/>
            </a:pPr>
            <a:r>
              <a:rPr lang="en-US" sz="1400" dirty="0" smtClean="0"/>
              <a:t>Mobile Harbor, AL GRR</a:t>
            </a:r>
          </a:p>
          <a:p>
            <a:pPr marL="230188" lvl="1" indent="-114300">
              <a:buFont typeface="Arial" panose="020B0604020202020204" pitchFamily="34" charset="0"/>
              <a:buChar char="•"/>
            </a:pPr>
            <a:r>
              <a:rPr lang="en-US" sz="1400" dirty="0" smtClean="0"/>
              <a:t>Coastal Resiliency Program</a:t>
            </a:r>
            <a:endParaRPr lang="en-US" sz="1400" dirty="0"/>
          </a:p>
          <a:p>
            <a:pPr marL="230188" lvl="1" indent="-114300">
              <a:buFont typeface="Arial" panose="020B0604020202020204" pitchFamily="34" charset="0"/>
              <a:buChar char="•"/>
            </a:pPr>
            <a:r>
              <a:rPr lang="en-US" sz="1400" dirty="0" smtClean="0"/>
              <a:t>ACT Reallocation Study</a:t>
            </a:r>
          </a:p>
          <a:p>
            <a:pPr marL="230188" lvl="1" indent="-114300">
              <a:buFont typeface="Arial" panose="020B0604020202020204" pitchFamily="34" charset="0"/>
              <a:buChar char="•"/>
            </a:pPr>
            <a:r>
              <a:rPr lang="en-US" sz="1400" dirty="0" smtClean="0"/>
              <a:t>Supplemental Feasibility Studies</a:t>
            </a:r>
            <a:endParaRPr lang="en-US" sz="1400"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41697" y="5827716"/>
            <a:ext cx="617193" cy="617193"/>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59032" y="5834583"/>
            <a:ext cx="490669" cy="5826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7795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274638"/>
            <a:ext cx="11176000" cy="830262"/>
          </a:xfrm>
        </p:spPr>
        <p:txBody>
          <a:bodyPr/>
          <a:lstStyle/>
          <a:p>
            <a:pPr algn="ctr"/>
            <a:r>
              <a:rPr lang="en-US" dirty="0" smtClean="0"/>
              <a:t>Mobile District Program Trends and Observations</a:t>
            </a:r>
            <a:endParaRPr lang="en-US" dirty="0"/>
          </a:p>
        </p:txBody>
      </p:sp>
      <p:sp>
        <p:nvSpPr>
          <p:cNvPr id="3" name="Slide Number Placeholder 2"/>
          <p:cNvSpPr>
            <a:spLocks noGrp="1"/>
          </p:cNvSpPr>
          <p:nvPr>
            <p:ph type="sldNum" sz="quarter" idx="10"/>
          </p:nvPr>
        </p:nvSpPr>
        <p:spPr/>
        <p:txBody>
          <a:bodyPr/>
          <a:lstStyle/>
          <a:p>
            <a:pPr>
              <a:defRPr/>
            </a:pPr>
            <a:fld id="{97D15ADB-1195-441B-9907-7272009C8F98}" type="slidenum">
              <a:rPr lang="en-US" smtClean="0">
                <a:solidFill>
                  <a:srgbClr val="000000"/>
                </a:solidFill>
              </a:rPr>
              <a:pPr>
                <a:defRPr/>
              </a:pPr>
              <a:t>4</a:t>
            </a:fld>
            <a:endParaRPr lang="en-US" dirty="0">
              <a:solidFill>
                <a:srgbClr val="000000"/>
              </a:solidFill>
            </a:endParaRPr>
          </a:p>
        </p:txBody>
      </p:sp>
      <p:sp>
        <p:nvSpPr>
          <p:cNvPr id="5" name="TextBox 4"/>
          <p:cNvSpPr txBox="1"/>
          <p:nvPr/>
        </p:nvSpPr>
        <p:spPr>
          <a:xfrm>
            <a:off x="254243" y="1488103"/>
            <a:ext cx="11352339" cy="5201424"/>
          </a:xfrm>
          <a:prstGeom prst="rect">
            <a:avLst/>
          </a:prstGeom>
          <a:noFill/>
        </p:spPr>
        <p:txBody>
          <a:bodyPr wrap="none" rtlCol="0">
            <a:spAutoFit/>
          </a:bodyPr>
          <a:lstStyle/>
          <a:p>
            <a:r>
              <a:rPr lang="en-US" sz="2000" dirty="0" smtClean="0"/>
              <a:t>-Priorities:  Deliver the Program, Revolutionize Delivery</a:t>
            </a:r>
          </a:p>
          <a:p>
            <a:endParaRPr lang="en-US" sz="2000" dirty="0"/>
          </a:p>
          <a:p>
            <a:r>
              <a:rPr lang="en-US" sz="2000" dirty="0" smtClean="0"/>
              <a:t>-Big business, one of USACE’s largest and most diverse programs (&gt;$1B/year); growing military</a:t>
            </a:r>
          </a:p>
          <a:p>
            <a:r>
              <a:rPr lang="en-US" sz="2000" dirty="0" smtClean="0"/>
              <a:t>program, in particular at Eglin AFB, Redstone Arsenal, ANAD, and Hurlburt</a:t>
            </a:r>
          </a:p>
          <a:p>
            <a:endParaRPr lang="en-US" sz="2000" dirty="0" smtClean="0"/>
          </a:p>
          <a:p>
            <a:r>
              <a:rPr lang="en-US" sz="2000" dirty="0" smtClean="0"/>
              <a:t>-Growing environmental </a:t>
            </a:r>
            <a:r>
              <a:rPr lang="en-US" sz="2000" dirty="0"/>
              <a:t>workload, capturing more within our AOR; doing less outside our </a:t>
            </a:r>
            <a:r>
              <a:rPr lang="en-US" sz="2000" dirty="0" smtClean="0"/>
              <a:t>AOR</a:t>
            </a:r>
          </a:p>
          <a:p>
            <a:endParaRPr lang="en-US" sz="2000" dirty="0"/>
          </a:p>
          <a:p>
            <a:r>
              <a:rPr lang="en-US" sz="2000" dirty="0" smtClean="0"/>
              <a:t>-Reimbursable work largest share of program (MEDCOM, environmental, SRM)</a:t>
            </a:r>
          </a:p>
          <a:p>
            <a:endParaRPr lang="en-US" sz="2000" dirty="0" smtClean="0"/>
          </a:p>
          <a:p>
            <a:r>
              <a:rPr lang="en-US" sz="2000" dirty="0" smtClean="0"/>
              <a:t>-Reliance on standing contracts…AE IDIQs, construction MATOCS/SATOCs, MEDCOM MATOCS,</a:t>
            </a:r>
          </a:p>
          <a:p>
            <a:r>
              <a:rPr lang="en-US" sz="2000" dirty="0" smtClean="0"/>
              <a:t>REAT &amp; BUILDER contracts; Mobile needs to replace many in the next 12-18 months</a:t>
            </a:r>
          </a:p>
          <a:p>
            <a:endParaRPr lang="en-US" sz="2000" dirty="0" smtClean="0"/>
          </a:p>
          <a:p>
            <a:r>
              <a:rPr lang="en-US" sz="2000" dirty="0" smtClean="0"/>
              <a:t>-Tyndall AFB Recovery</a:t>
            </a:r>
          </a:p>
          <a:p>
            <a:endParaRPr lang="en-US" dirty="0" smtClean="0"/>
          </a:p>
          <a:p>
            <a:endParaRPr lang="en-US" dirty="0"/>
          </a:p>
          <a:p>
            <a:endParaRPr lang="en-US" dirty="0"/>
          </a:p>
        </p:txBody>
      </p:sp>
    </p:spTree>
    <p:extLst>
      <p:ext uri="{BB962C8B-B14F-4D97-AF65-F5344CB8AC3E}">
        <p14:creationId xmlns:p14="http://schemas.microsoft.com/office/powerpoint/2010/main" val="329349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Mobile District key Projects/Hot Topics</a:t>
            </a:r>
            <a:endParaRPr lang="en-US" sz="2800" dirty="0"/>
          </a:p>
        </p:txBody>
      </p:sp>
      <p:sp>
        <p:nvSpPr>
          <p:cNvPr id="3" name="Content Placeholder 2"/>
          <p:cNvSpPr>
            <a:spLocks noGrp="1"/>
          </p:cNvSpPr>
          <p:nvPr>
            <p:ph idx="1"/>
          </p:nvPr>
        </p:nvSpPr>
        <p:spPr>
          <a:xfrm>
            <a:off x="609596" y="1475569"/>
            <a:ext cx="10668008" cy="4718049"/>
          </a:xfrm>
        </p:spPr>
        <p:txBody>
          <a:bodyPr/>
          <a:lstStyle/>
          <a:p>
            <a:pPr marL="285750" indent="-285750">
              <a:buFont typeface="Arial" panose="020B0604020202020204" pitchFamily="34" charset="0"/>
              <a:buChar char="•"/>
            </a:pPr>
            <a:r>
              <a:rPr lang="en-US" sz="2000" dirty="0" smtClean="0"/>
              <a:t>VA Bed Tower, Tampa FL</a:t>
            </a:r>
          </a:p>
          <a:p>
            <a:pPr marL="285750" indent="-285750">
              <a:buFont typeface="Arial" panose="020B0604020202020204" pitchFamily="34" charset="0"/>
              <a:buChar char="•"/>
            </a:pPr>
            <a:r>
              <a:rPr lang="en-US" sz="2000" dirty="0" smtClean="0"/>
              <a:t>Mobile Harbor General Reevaluation Report</a:t>
            </a:r>
          </a:p>
          <a:p>
            <a:pPr marL="285750" indent="-285750">
              <a:buFont typeface="Arial" panose="020B0604020202020204" pitchFamily="34" charset="0"/>
              <a:buChar char="•"/>
            </a:pPr>
            <a:r>
              <a:rPr lang="en-US" sz="2000" dirty="0" smtClean="0"/>
              <a:t>Supplemental General Investigations Studies</a:t>
            </a:r>
          </a:p>
          <a:p>
            <a:pPr marL="671513" lvl="1" indent="-285750">
              <a:buFont typeface="Wingdings" panose="05000000000000000000" pitchFamily="2" charset="2"/>
              <a:buChar char="ü"/>
            </a:pPr>
            <a:r>
              <a:rPr lang="en-US" sz="2000" dirty="0" smtClean="0"/>
              <a:t>Proctor Creek, Atlanta GA</a:t>
            </a:r>
          </a:p>
          <a:p>
            <a:pPr marL="671513" lvl="1" indent="-285750">
              <a:buFont typeface="Wingdings" panose="05000000000000000000" pitchFamily="2" charset="2"/>
              <a:buChar char="ü"/>
            </a:pPr>
            <a:r>
              <a:rPr lang="en-US" sz="2000" dirty="0" smtClean="0"/>
              <a:t>Okaloosa, Okaloosa FL</a:t>
            </a:r>
          </a:p>
          <a:p>
            <a:pPr marL="671513" lvl="1" indent="-285750">
              <a:buFont typeface="Wingdings" panose="05000000000000000000" pitchFamily="2" charset="2"/>
              <a:buChar char="ü"/>
            </a:pPr>
            <a:r>
              <a:rPr lang="en-US" sz="2000" dirty="0" smtClean="0"/>
              <a:t>Selma Al</a:t>
            </a:r>
          </a:p>
          <a:p>
            <a:pPr marL="671513" lvl="1" indent="-285750">
              <a:buFont typeface="Wingdings" panose="05000000000000000000" pitchFamily="2" charset="2"/>
              <a:buChar char="ü"/>
            </a:pPr>
            <a:r>
              <a:rPr lang="en-US" sz="2000" dirty="0" smtClean="0"/>
              <a:t>Valley Creek, Birmingham AL (Kansas City District leads effort)</a:t>
            </a:r>
          </a:p>
          <a:p>
            <a:pPr marL="285750" indent="-285750">
              <a:buFont typeface="Arial" panose="020B0604020202020204" pitchFamily="34" charset="0"/>
              <a:buChar char="•"/>
            </a:pPr>
            <a:r>
              <a:rPr lang="en-US" sz="2000" dirty="0" smtClean="0"/>
              <a:t>Workload (Eglin AFB, Hurlburt Field, Redstone Arsenal, Anniston Army Depot)</a:t>
            </a:r>
          </a:p>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fld id="{9A257827-C34C-4251-B995-96C9C233CCC8}"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954" y="1620691"/>
            <a:ext cx="5646077" cy="3956325"/>
          </a:xfrm>
          <a:prstGeom prst="rect">
            <a:avLst/>
          </a:prstGeom>
        </p:spPr>
      </p:pic>
      <p:sp>
        <p:nvSpPr>
          <p:cNvPr id="6" name="TextBox 5"/>
          <p:cNvSpPr txBox="1"/>
          <p:nvPr/>
        </p:nvSpPr>
        <p:spPr>
          <a:xfrm>
            <a:off x="6169385" y="5470665"/>
            <a:ext cx="4834913" cy="830997"/>
          </a:xfrm>
          <a:prstGeom prst="rect">
            <a:avLst/>
          </a:prstGeom>
          <a:noFill/>
        </p:spPr>
        <p:txBody>
          <a:bodyPr wrap="none" rtlCol="0">
            <a:spAutoFit/>
          </a:bodyPr>
          <a:lstStyle/>
          <a:p>
            <a:pPr algn="ctr"/>
            <a:r>
              <a:rPr lang="en-US" dirty="0" smtClean="0"/>
              <a:t>VA Bed Tower Addition</a:t>
            </a:r>
          </a:p>
          <a:p>
            <a:pPr algn="ctr"/>
            <a:r>
              <a:rPr lang="en-US" dirty="0" smtClean="0"/>
              <a:t>James A Haley VA Medical Center</a:t>
            </a:r>
            <a:endParaRPr lang="en-US" dirty="0"/>
          </a:p>
        </p:txBody>
      </p:sp>
    </p:spTree>
    <p:extLst>
      <p:ext uri="{BB962C8B-B14F-4D97-AF65-F5344CB8AC3E}">
        <p14:creationId xmlns:p14="http://schemas.microsoft.com/office/powerpoint/2010/main" val="376600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TYNDALL AFB Response &amp; Recovery</a:t>
            </a:r>
            <a:endParaRPr lang="en-US" sz="2800" dirty="0"/>
          </a:p>
        </p:txBody>
      </p:sp>
      <p:sp>
        <p:nvSpPr>
          <p:cNvPr id="3" name="Content Placeholder 2"/>
          <p:cNvSpPr>
            <a:spLocks noGrp="1"/>
          </p:cNvSpPr>
          <p:nvPr>
            <p:ph idx="1"/>
          </p:nvPr>
        </p:nvSpPr>
        <p:spPr>
          <a:xfrm>
            <a:off x="609596" y="1547445"/>
            <a:ext cx="10668008" cy="4718049"/>
          </a:xfrm>
        </p:spPr>
        <p:txBody>
          <a:bodyPr>
            <a:normAutofit/>
          </a:bodyPr>
          <a:lstStyle/>
          <a:p>
            <a:pPr marL="285750" indent="-285750">
              <a:buFont typeface="Arial" panose="020B0604020202020204" pitchFamily="34" charset="0"/>
              <a:buChar char="•"/>
            </a:pPr>
            <a:r>
              <a:rPr lang="en-US" sz="2000" dirty="0" smtClean="0"/>
              <a:t>AF Initial Response </a:t>
            </a:r>
          </a:p>
          <a:p>
            <a:pPr lvl="1" indent="0">
              <a:buNone/>
            </a:pPr>
            <a:r>
              <a:rPr lang="en-US" sz="2000" dirty="0" smtClean="0"/>
              <a:t>-TF Phoenix</a:t>
            </a:r>
          </a:p>
          <a:p>
            <a:pPr lvl="1" indent="0">
              <a:buNone/>
            </a:pPr>
            <a:r>
              <a:rPr lang="en-US" sz="2000" dirty="0" smtClean="0"/>
              <a:t>-AFCAP</a:t>
            </a:r>
          </a:p>
          <a:p>
            <a:pPr marL="285750" indent="-285750">
              <a:buFont typeface="Arial" panose="020B0604020202020204" pitchFamily="34" charset="0"/>
              <a:buChar char="•"/>
            </a:pPr>
            <a:r>
              <a:rPr lang="en-US" sz="2000" dirty="0" smtClean="0"/>
              <a:t>USACE Support:</a:t>
            </a:r>
          </a:p>
          <a:p>
            <a:pPr lvl="1" indent="0">
              <a:buNone/>
            </a:pPr>
            <a:r>
              <a:rPr lang="en-US" sz="2000" dirty="0" smtClean="0"/>
              <a:t>-</a:t>
            </a:r>
            <a:r>
              <a:rPr lang="en-US" sz="2000" dirty="0"/>
              <a:t>Initial </a:t>
            </a:r>
            <a:r>
              <a:rPr lang="en-US" sz="2000" dirty="0" err="1"/>
              <a:t>Bldg</a:t>
            </a:r>
            <a:r>
              <a:rPr lang="en-US" sz="2000" dirty="0"/>
              <a:t> </a:t>
            </a:r>
            <a:r>
              <a:rPr lang="en-US" sz="2000" dirty="0" smtClean="0"/>
              <a:t>Assessments</a:t>
            </a:r>
            <a:endParaRPr lang="en-US" sz="2000" dirty="0"/>
          </a:p>
          <a:p>
            <a:pPr lvl="1" indent="0">
              <a:buNone/>
            </a:pPr>
            <a:r>
              <a:rPr lang="en-US" sz="2000" dirty="0"/>
              <a:t>-Temp </a:t>
            </a:r>
            <a:r>
              <a:rPr lang="en-US" sz="2000" dirty="0" smtClean="0"/>
              <a:t>Roofing</a:t>
            </a:r>
            <a:endParaRPr lang="en-US" sz="2000" dirty="0"/>
          </a:p>
          <a:p>
            <a:pPr lvl="1" indent="0">
              <a:buNone/>
            </a:pPr>
            <a:r>
              <a:rPr lang="en-US" sz="2000" dirty="0" smtClean="0"/>
              <a:t>-TF Hammer</a:t>
            </a:r>
          </a:p>
          <a:p>
            <a:pPr lvl="1" indent="0">
              <a:buNone/>
            </a:pPr>
            <a:r>
              <a:rPr lang="en-US" sz="2000" dirty="0" smtClean="0"/>
              <a:t>-AE TOs for D-B Repairs</a:t>
            </a:r>
          </a:p>
          <a:p>
            <a:pPr lvl="1" indent="0">
              <a:buNone/>
            </a:pPr>
            <a:r>
              <a:rPr lang="en-US" sz="2000" dirty="0" smtClean="0"/>
              <a:t>-Modular Buildings</a:t>
            </a:r>
          </a:p>
          <a:p>
            <a:pPr lvl="1" indent="0">
              <a:buNone/>
            </a:pPr>
            <a:r>
              <a:rPr lang="en-US" sz="2000" dirty="0" smtClean="0"/>
              <a:t>-FEST Team Deployment</a:t>
            </a:r>
          </a:p>
          <a:p>
            <a:pPr marL="285750" indent="-285750">
              <a:buFont typeface="Arial" panose="020B0604020202020204" pitchFamily="34" charset="0"/>
              <a:buChar char="•"/>
            </a:pPr>
            <a:r>
              <a:rPr lang="en-US" sz="2000" dirty="0" smtClean="0"/>
              <a:t>Long Term Recovery</a:t>
            </a:r>
          </a:p>
        </p:txBody>
      </p:sp>
      <p:sp>
        <p:nvSpPr>
          <p:cNvPr id="4" name="Slide Number Placeholder 3"/>
          <p:cNvSpPr>
            <a:spLocks noGrp="1"/>
          </p:cNvSpPr>
          <p:nvPr>
            <p:ph type="sldNum" sz="quarter" idx="11"/>
          </p:nvPr>
        </p:nvSpPr>
        <p:spPr/>
        <p:txBody>
          <a:bodyPr/>
          <a:lstStyle/>
          <a:p>
            <a:fld id="{9A257827-C34C-4251-B995-96C9C233CCC8}" type="slidenum">
              <a:rPr lang="en-US" smtClean="0"/>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382" y="1622977"/>
            <a:ext cx="5710123" cy="4566984"/>
          </a:xfrm>
          <a:prstGeom prst="rect">
            <a:avLst/>
          </a:prstGeom>
        </p:spPr>
      </p:pic>
    </p:spTree>
    <p:extLst>
      <p:ext uri="{BB962C8B-B14F-4D97-AF65-F5344CB8AC3E}">
        <p14:creationId xmlns:p14="http://schemas.microsoft.com/office/powerpoint/2010/main" val="193969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8968"/>
            <a:ext cx="9174480" cy="705173"/>
          </a:xfrm>
        </p:spPr>
        <p:txBody>
          <a:bodyPr/>
          <a:lstStyle/>
          <a:p>
            <a:r>
              <a:rPr lang="en-US" dirty="0" smtClean="0"/>
              <a:t>A-E Brooks Acts Opportunities – NAICS 541330</a:t>
            </a:r>
            <a:br>
              <a:rPr lang="en-US" dirty="0" smtClean="0"/>
            </a:br>
            <a:r>
              <a:rPr lang="en-US" dirty="0" smtClean="0"/>
              <a:t>Mobile District AOR </a:t>
            </a:r>
            <a:endParaRPr lang="en-US" dirty="0"/>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3684812189"/>
              </p:ext>
            </p:extLst>
          </p:nvPr>
        </p:nvGraphicFramePr>
        <p:xfrm>
          <a:off x="1034252" y="1584414"/>
          <a:ext cx="9849176" cy="4720852"/>
        </p:xfrm>
        <a:graphic>
          <a:graphicData uri="http://schemas.openxmlformats.org/drawingml/2006/table">
            <a:tbl>
              <a:tblPr firstRow="1" bandRow="1">
                <a:tableStyleId>{8A107856-5554-42FB-B03E-39F5DBC370BA}</a:tableStyleId>
              </a:tblPr>
              <a:tblGrid>
                <a:gridCol w="2462294"/>
                <a:gridCol w="2462294"/>
                <a:gridCol w="2462294"/>
                <a:gridCol w="2462294"/>
              </a:tblGrid>
              <a:tr h="646968">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6755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mn-lt"/>
                          <a:ea typeface="+mn-ea"/>
                          <a:cs typeface="Times New Roman" pitchFamily="18" charset="0"/>
                        </a:rPr>
                        <a:t>AE Services Environmental HTRW &amp; EQ</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mn-lt"/>
                          <a:ea typeface="+mn-ea"/>
                          <a:cs typeface="Times New Roman" pitchFamily="18" charset="0"/>
                        </a:rPr>
                        <a:t>(Interim REAT Replacements)</a:t>
                      </a:r>
                    </a:p>
                  </a:txBody>
                  <a:tcPr/>
                </a:tc>
                <a:tc>
                  <a:txBody>
                    <a:bodyPr/>
                    <a:lstStyle/>
                    <a:p>
                      <a:pPr algn="l"/>
                      <a:r>
                        <a:rPr lang="en-US" sz="1200" dirty="0" smtClean="0"/>
                        <a:t>HTRW - $45M UR, $4M</a:t>
                      </a:r>
                      <a:r>
                        <a:rPr lang="en-US" sz="1200" baseline="0" dirty="0" smtClean="0"/>
                        <a:t> SBSA</a:t>
                      </a:r>
                    </a:p>
                    <a:p>
                      <a:pPr algn="l"/>
                      <a:r>
                        <a:rPr lang="en-US" sz="1200" baseline="0" dirty="0" smtClean="0"/>
                        <a:t>EQ – TBD</a:t>
                      </a:r>
                      <a:endParaRPr lang="en-US" sz="1200" dirty="0"/>
                    </a:p>
                  </a:txBody>
                  <a:tcPr/>
                </a:tc>
                <a:tc>
                  <a:txBody>
                    <a:bodyPr/>
                    <a:lstStyle/>
                    <a:p>
                      <a:pPr algn="l"/>
                      <a:r>
                        <a:rPr lang="en-US" sz="1200" dirty="0" smtClean="0"/>
                        <a:t>$49M HTRW</a:t>
                      </a:r>
                    </a:p>
                    <a:p>
                      <a:pPr algn="l"/>
                      <a:r>
                        <a:rPr lang="en-US" sz="1200" dirty="0" smtClean="0"/>
                        <a:t>$49M EQ</a:t>
                      </a:r>
                      <a:endParaRPr lang="en-US" sz="1200" dirty="0"/>
                    </a:p>
                  </a:txBody>
                  <a:tcPr/>
                </a:tc>
                <a:tc>
                  <a:txBody>
                    <a:bodyPr/>
                    <a:lstStyle/>
                    <a:p>
                      <a:pPr algn="l"/>
                      <a:r>
                        <a:rPr lang="en-US" sz="1200" dirty="0" smtClean="0"/>
                        <a:t>2d </a:t>
                      </a:r>
                      <a:r>
                        <a:rPr lang="en-US" sz="1200" dirty="0" err="1" smtClean="0"/>
                        <a:t>Qtr</a:t>
                      </a:r>
                      <a:r>
                        <a:rPr lang="en-US" sz="1200" dirty="0" smtClean="0"/>
                        <a:t>, FY19</a:t>
                      </a:r>
                      <a:endParaRPr lang="en-US" sz="1200" dirty="0"/>
                    </a:p>
                  </a:txBody>
                  <a:tcPr/>
                </a:tc>
              </a:tr>
              <a:tr h="8871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mn-lt"/>
                          <a:ea typeface="+mn-ea"/>
                          <a:cs typeface="Times New Roman" pitchFamily="18" charset="0"/>
                        </a:rPr>
                        <a:t>AE Services Engineering &amp; Environmental</a:t>
                      </a:r>
                      <a:r>
                        <a:rPr lang="en-US" sz="1200" b="0" i="0" u="none" strike="noStrike" kern="1200" baseline="0" dirty="0" smtClean="0">
                          <a:solidFill>
                            <a:srgbClr val="000000"/>
                          </a:solidFill>
                          <a:latin typeface="+mn-lt"/>
                          <a:ea typeface="+mn-ea"/>
                          <a:cs typeface="Times New Roman" pitchFamily="18" charset="0"/>
                        </a:rPr>
                        <a:t> Military &amp; Civil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latin typeface="+mn-lt"/>
                          <a:ea typeface="+mn-ea"/>
                          <a:cs typeface="Times New Roman" pitchFamily="18" charset="0"/>
                        </a:rPr>
                        <a:t>(REAT Replacement - Compliance &amp; HTRW) </a:t>
                      </a:r>
                      <a:endParaRPr lang="en-US" sz="1200" dirty="0"/>
                    </a:p>
                  </a:txBody>
                  <a:tcPr/>
                </a:tc>
                <a:tc>
                  <a:txBody>
                    <a:bodyPr/>
                    <a:lstStyle/>
                    <a:p>
                      <a:pPr algn="l"/>
                      <a:r>
                        <a:rPr lang="en-US" sz="1200" dirty="0" smtClean="0"/>
                        <a:t>$210M UR</a:t>
                      </a:r>
                    </a:p>
                    <a:p>
                      <a:pPr algn="l"/>
                      <a:r>
                        <a:rPr lang="en-US" sz="1200" dirty="0" smtClean="0"/>
                        <a:t>$40M SBSA</a:t>
                      </a:r>
                      <a:endParaRPr lang="en-US" sz="1200" dirty="0"/>
                    </a:p>
                  </a:txBody>
                  <a:tcPr/>
                </a:tc>
                <a:tc>
                  <a:txBody>
                    <a:bodyPr/>
                    <a:lstStyle/>
                    <a:p>
                      <a:pPr algn="l"/>
                      <a:r>
                        <a:rPr lang="en-US" sz="1200" dirty="0" smtClean="0"/>
                        <a:t>$250M</a:t>
                      </a:r>
                      <a:endParaRPr lang="en-US" sz="1200" dirty="0"/>
                    </a:p>
                  </a:txBody>
                  <a:tcPr/>
                </a:tc>
                <a:tc>
                  <a:txBody>
                    <a:bodyPr/>
                    <a:lstStyle/>
                    <a:p>
                      <a:pPr algn="l"/>
                      <a:r>
                        <a:rPr lang="en-US" sz="1200" dirty="0" smtClean="0"/>
                        <a:t>2d </a:t>
                      </a:r>
                      <a:r>
                        <a:rPr lang="en-US" sz="1200" dirty="0" err="1" smtClean="0"/>
                        <a:t>Qtr</a:t>
                      </a:r>
                      <a:r>
                        <a:rPr lang="en-US" sz="1200" dirty="0" smtClean="0"/>
                        <a:t>, FY19</a:t>
                      </a:r>
                      <a:endParaRPr lang="en-US" sz="1200" dirty="0"/>
                    </a:p>
                  </a:txBody>
                  <a:tcPr/>
                </a:tc>
              </a:tr>
              <a:tr h="873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mn-lt"/>
                          <a:ea typeface="+mn-ea"/>
                          <a:cs typeface="Times New Roman" pitchFamily="18" charset="0"/>
                        </a:rPr>
                        <a:t>AE Services Planning &amp; Environmental</a:t>
                      </a:r>
                      <a:r>
                        <a:rPr lang="en-US" sz="1200" b="0" i="0" u="none" strike="noStrike" kern="1200" baseline="0" dirty="0" smtClean="0">
                          <a:solidFill>
                            <a:srgbClr val="000000"/>
                          </a:solidFill>
                          <a:latin typeface="+mn-lt"/>
                          <a:ea typeface="+mn-ea"/>
                          <a:cs typeface="Times New Roman" pitchFamily="18" charset="0"/>
                        </a:rPr>
                        <a:t> Division Military &amp; Civil Works (REAT Replacement -  NEPA/Master Planning)</a:t>
                      </a:r>
                      <a:endParaRPr lang="en-US" sz="1200" b="0" i="0" u="none" strike="noStrike" kern="1200" dirty="0" smtClean="0">
                        <a:solidFill>
                          <a:srgbClr val="000000"/>
                        </a:solidFill>
                        <a:latin typeface="+mn-lt"/>
                        <a:ea typeface="+mn-ea"/>
                        <a:cs typeface="Times New Roman" pitchFamily="18" charset="0"/>
                      </a:endParaRPr>
                    </a:p>
                    <a:p>
                      <a:endParaRPr lang="en-US" sz="1200" dirty="0"/>
                    </a:p>
                  </a:txBody>
                  <a:tcPr/>
                </a:tc>
                <a:tc>
                  <a:txBody>
                    <a:bodyPr/>
                    <a:lstStyle/>
                    <a:p>
                      <a:pPr algn="l"/>
                      <a:r>
                        <a:rPr lang="en-US" sz="1200" dirty="0" smtClean="0"/>
                        <a:t>$210M UR</a:t>
                      </a:r>
                    </a:p>
                    <a:p>
                      <a:pPr algn="l"/>
                      <a:r>
                        <a:rPr lang="en-US" sz="1200" dirty="0" smtClean="0"/>
                        <a:t>$40M SBSA</a:t>
                      </a:r>
                      <a:endParaRPr lang="en-US" sz="1200" dirty="0"/>
                    </a:p>
                  </a:txBody>
                  <a:tcPr/>
                </a:tc>
                <a:tc>
                  <a:txBody>
                    <a:bodyPr/>
                    <a:lstStyle/>
                    <a:p>
                      <a:pPr algn="l"/>
                      <a:r>
                        <a:rPr lang="en-US" sz="1200" dirty="0" smtClean="0"/>
                        <a:t>$250M</a:t>
                      </a:r>
                      <a:endParaRPr lang="en-US"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2d </a:t>
                      </a:r>
                      <a:r>
                        <a:rPr lang="en-US" sz="1200" dirty="0" err="1" smtClean="0"/>
                        <a:t>Qtr</a:t>
                      </a:r>
                      <a:r>
                        <a:rPr lang="en-US" sz="1200" dirty="0" smtClean="0"/>
                        <a:t>, FY19</a:t>
                      </a:r>
                    </a:p>
                  </a:txBody>
                  <a:tcPr/>
                </a:tc>
              </a:tr>
              <a:tr h="690576">
                <a:tc>
                  <a:txBody>
                    <a:bodyPr/>
                    <a:lstStyle/>
                    <a:p>
                      <a:r>
                        <a:rPr lang="en-US" sz="1200" dirty="0" smtClean="0"/>
                        <a:t>AE Services Military</a:t>
                      </a:r>
                      <a:r>
                        <a:rPr lang="en-US" sz="1200" baseline="0" dirty="0" smtClean="0"/>
                        <a:t> Design</a:t>
                      </a:r>
                      <a:endParaRPr lang="en-US" sz="1200" dirty="0"/>
                    </a:p>
                  </a:txBody>
                  <a:tcPr/>
                </a:tc>
                <a:tc>
                  <a:txBody>
                    <a:bodyPr/>
                    <a:lstStyle/>
                    <a:p>
                      <a:pPr algn="l"/>
                      <a:r>
                        <a:rPr lang="en-US" sz="1200" dirty="0" smtClean="0"/>
                        <a:t>TBD</a:t>
                      </a:r>
                      <a:endParaRPr lang="en-US" sz="1200" dirty="0"/>
                    </a:p>
                  </a:txBody>
                  <a:tcPr/>
                </a:tc>
                <a:tc>
                  <a:txBody>
                    <a:bodyPr/>
                    <a:lstStyle/>
                    <a:p>
                      <a:pPr algn="l"/>
                      <a:r>
                        <a:rPr lang="en-US" sz="1200" dirty="0" smtClean="0"/>
                        <a:t>$99M</a:t>
                      </a:r>
                      <a:endParaRPr lang="en-US"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2d </a:t>
                      </a:r>
                      <a:r>
                        <a:rPr lang="en-US" sz="1200" dirty="0" err="1" smtClean="0"/>
                        <a:t>Qtr</a:t>
                      </a:r>
                      <a:r>
                        <a:rPr lang="en-US" sz="1200" dirty="0" smtClean="0"/>
                        <a:t>, FY19</a:t>
                      </a:r>
                    </a:p>
                  </a:txBody>
                  <a:tcPr/>
                </a:tc>
              </a:tr>
              <a:tr h="814773">
                <a:tc>
                  <a:txBody>
                    <a:bodyPr/>
                    <a:lstStyle/>
                    <a:p>
                      <a:r>
                        <a:rPr lang="en-US" sz="1200" dirty="0" smtClean="0"/>
                        <a:t>AE Services – Design of Consolidated Test Center, Redstone</a:t>
                      </a:r>
                      <a:r>
                        <a:rPr lang="en-US" sz="1200" baseline="0" dirty="0" smtClean="0"/>
                        <a:t> Arsenal</a:t>
                      </a:r>
                      <a:r>
                        <a:rPr lang="en-US" sz="1200" dirty="0" smtClean="0"/>
                        <a:t> (SATOC)</a:t>
                      </a:r>
                      <a:endParaRPr lang="en-US" sz="1200" dirty="0"/>
                    </a:p>
                  </a:txBody>
                  <a:tcPr/>
                </a:tc>
                <a:tc>
                  <a:txBody>
                    <a:bodyPr/>
                    <a:lstStyle/>
                    <a:p>
                      <a:pPr algn="l"/>
                      <a:r>
                        <a:rPr lang="en-US" sz="1200" dirty="0" smtClean="0"/>
                        <a:t>UR – Stand Alone</a:t>
                      </a:r>
                      <a:r>
                        <a:rPr lang="en-US" sz="1200" baseline="0" dirty="0" smtClean="0"/>
                        <a:t> “C” Contract</a:t>
                      </a:r>
                      <a:endParaRPr lang="en-US" sz="1200" dirty="0"/>
                    </a:p>
                  </a:txBody>
                  <a:tcPr/>
                </a:tc>
                <a:tc>
                  <a:txBody>
                    <a:bodyPr/>
                    <a:lstStyle/>
                    <a:p>
                      <a:pPr algn="l"/>
                      <a:r>
                        <a:rPr lang="en-US" sz="1200" dirty="0" smtClean="0"/>
                        <a:t>$49M</a:t>
                      </a:r>
                      <a:endParaRPr lang="en-US"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Dec 2018</a:t>
                      </a:r>
                    </a:p>
                  </a:txBody>
                  <a:tcPr/>
                </a:tc>
              </a:tr>
            </a:tbl>
          </a:graphicData>
        </a:graphic>
      </p:graphicFrame>
    </p:spTree>
    <p:extLst>
      <p:ext uri="{BB962C8B-B14F-4D97-AF65-F5344CB8AC3E}">
        <p14:creationId xmlns:p14="http://schemas.microsoft.com/office/powerpoint/2010/main" val="386270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8968"/>
            <a:ext cx="9174480" cy="705173"/>
          </a:xfrm>
        </p:spPr>
        <p:txBody>
          <a:bodyPr/>
          <a:lstStyle/>
          <a:p>
            <a:r>
              <a:rPr lang="en-US" dirty="0" smtClean="0"/>
              <a:t>A-E Brooks Acts SATOC Opportunities – NAICS 541330</a:t>
            </a:r>
            <a:br>
              <a:rPr lang="en-US" dirty="0" smtClean="0"/>
            </a:br>
            <a:r>
              <a:rPr lang="en-US" dirty="0" smtClean="0"/>
              <a:t>Mobile District AOR </a:t>
            </a:r>
            <a:endParaRPr lang="en-US" dirty="0"/>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215214287"/>
              </p:ext>
            </p:extLst>
          </p:nvPr>
        </p:nvGraphicFramePr>
        <p:xfrm>
          <a:off x="1034252" y="1689892"/>
          <a:ext cx="9849176" cy="3605072"/>
        </p:xfrm>
        <a:graphic>
          <a:graphicData uri="http://schemas.openxmlformats.org/drawingml/2006/table">
            <a:tbl>
              <a:tblPr firstRow="1" bandRow="1">
                <a:tableStyleId>{8A107856-5554-42FB-B03E-39F5DBC370BA}</a:tableStyleId>
              </a:tblPr>
              <a:tblGrid>
                <a:gridCol w="2462294"/>
                <a:gridCol w="2462294"/>
                <a:gridCol w="2462294"/>
                <a:gridCol w="2462294"/>
              </a:tblGrid>
              <a:tr h="585768">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930532">
                <a:tc>
                  <a:txBody>
                    <a:bodyPr/>
                    <a:lstStyle/>
                    <a:p>
                      <a:r>
                        <a:rPr lang="en-US" sz="1400" dirty="0" smtClean="0"/>
                        <a:t>AE CMS</a:t>
                      </a:r>
                      <a:endParaRPr lang="en-US" sz="1400" dirty="0"/>
                    </a:p>
                  </a:txBody>
                  <a:tcPr/>
                </a:tc>
                <a:tc>
                  <a:txBody>
                    <a:bodyPr/>
                    <a:lstStyle/>
                    <a:p>
                      <a:pPr algn="l" fontAlgn="b"/>
                      <a:r>
                        <a:rPr lang="en-US" sz="1400" b="0" i="0" u="none" strike="noStrike" kern="1200" dirty="0" smtClean="0">
                          <a:solidFill>
                            <a:srgbClr val="000000"/>
                          </a:solidFill>
                          <a:latin typeface="+mn-lt"/>
                          <a:ea typeface="+mn-ea"/>
                          <a:cs typeface="Times New Roman" pitchFamily="18" charset="0"/>
                        </a:rPr>
                        <a:t>$24M UR</a:t>
                      </a:r>
                    </a:p>
                    <a:p>
                      <a:pPr algn="l" fontAlgn="b"/>
                      <a:r>
                        <a:rPr lang="en-US" sz="1400" b="0" i="0" u="none" strike="noStrike" kern="1200" dirty="0" smtClean="0">
                          <a:solidFill>
                            <a:srgbClr val="000000"/>
                          </a:solidFill>
                          <a:latin typeface="+mn-lt"/>
                          <a:ea typeface="+mn-ea"/>
                          <a:cs typeface="Times New Roman" pitchFamily="18" charset="0"/>
                        </a:rPr>
                        <a:t>$7M SBSA</a:t>
                      </a:r>
                    </a:p>
                    <a:p>
                      <a:pPr algn="l" fontAlgn="b"/>
                      <a:r>
                        <a:rPr lang="en-US" sz="1400" b="0" i="0" u="none" strike="noStrike" kern="1200" dirty="0" smtClean="0">
                          <a:solidFill>
                            <a:srgbClr val="000000"/>
                          </a:solidFill>
                          <a:latin typeface="+mn-lt"/>
                          <a:ea typeface="+mn-ea"/>
                          <a:cs typeface="Times New Roman" pitchFamily="18" charset="0"/>
                        </a:rPr>
                        <a:t>$5.5M one each 8(a) &amp; SDVOSB</a:t>
                      </a:r>
                    </a:p>
                    <a:p>
                      <a:pPr algn="l"/>
                      <a:endParaRPr lang="en-US" sz="1400" dirty="0"/>
                    </a:p>
                  </a:txBody>
                  <a:tcPr/>
                </a:tc>
                <a:tc>
                  <a:txBody>
                    <a:bodyPr/>
                    <a:lstStyle/>
                    <a:p>
                      <a:pPr algn="l"/>
                      <a:r>
                        <a:rPr lang="en-US" sz="1400" dirty="0" smtClean="0"/>
                        <a:t>$49M</a:t>
                      </a:r>
                      <a:endParaRPr lang="en-US" sz="1400" dirty="0"/>
                    </a:p>
                  </a:txBody>
                  <a:tcPr/>
                </a:tc>
                <a:tc>
                  <a:txBody>
                    <a:bodyPr/>
                    <a:lstStyle/>
                    <a:p>
                      <a:pPr algn="l"/>
                      <a:r>
                        <a:rPr lang="en-US" sz="1400" dirty="0" smtClean="0"/>
                        <a:t>Jan 2019</a:t>
                      </a:r>
                      <a:endParaRPr lang="en-US" sz="1400" dirty="0"/>
                    </a:p>
                  </a:txBody>
                  <a:tcPr/>
                </a:tc>
              </a:tr>
              <a:tr h="930532">
                <a:tc>
                  <a:txBody>
                    <a:bodyPr/>
                    <a:lstStyle/>
                    <a:p>
                      <a:pPr algn="l" fontAlgn="b"/>
                      <a:r>
                        <a:rPr lang="en-US" sz="1400" dirty="0" smtClean="0"/>
                        <a:t>AE </a:t>
                      </a:r>
                      <a:r>
                        <a:rPr lang="en-US" sz="1400" b="0" i="0" u="none" strike="noStrike" kern="1200" dirty="0" smtClean="0">
                          <a:solidFill>
                            <a:srgbClr val="000000"/>
                          </a:solidFill>
                          <a:latin typeface="+mn-lt"/>
                          <a:ea typeface="+mn-ea"/>
                          <a:cs typeface="Times New Roman" pitchFamily="18" charset="0"/>
                        </a:rPr>
                        <a:t>Horizontal</a:t>
                      </a:r>
                      <a:r>
                        <a:rPr lang="en-US" sz="1400" b="0" i="0" u="none" strike="noStrike" kern="1200" baseline="0" dirty="0" smtClean="0">
                          <a:solidFill>
                            <a:srgbClr val="000000"/>
                          </a:solidFill>
                          <a:latin typeface="+mn-lt"/>
                          <a:ea typeface="+mn-ea"/>
                          <a:cs typeface="Times New Roman" pitchFamily="18" charset="0"/>
                        </a:rPr>
                        <a:t> Civil Geotechnical MILCON</a:t>
                      </a:r>
                      <a:endParaRPr lang="en-US" sz="1400" b="0" i="0" u="none" strike="noStrike" kern="1200" dirty="0" smtClean="0">
                        <a:solidFill>
                          <a:srgbClr val="000000"/>
                        </a:solidFill>
                        <a:latin typeface="+mn-lt"/>
                        <a:ea typeface="+mn-ea"/>
                        <a:cs typeface="Times New Roman" pitchFamily="18" charset="0"/>
                      </a:endParaRPr>
                    </a:p>
                    <a:p>
                      <a:endParaRPr lang="en-US" sz="1400" dirty="0"/>
                    </a:p>
                  </a:txBody>
                  <a:tcPr/>
                </a:tc>
                <a:tc>
                  <a:txBody>
                    <a:bodyPr/>
                    <a:lstStyle/>
                    <a:p>
                      <a:pPr algn="l"/>
                      <a:r>
                        <a:rPr lang="en-US" sz="1400" dirty="0" smtClean="0"/>
                        <a:t>$6.9M UR</a:t>
                      </a:r>
                    </a:p>
                    <a:p>
                      <a:pPr algn="l"/>
                      <a:r>
                        <a:rPr lang="en-US" sz="1400" dirty="0" smtClean="0"/>
                        <a:t>$3M SBSA</a:t>
                      </a:r>
                      <a:endParaRPr lang="en-US" sz="1400" baseline="0" dirty="0" smtClean="0"/>
                    </a:p>
                    <a:p>
                      <a:pPr algn="l"/>
                      <a:endParaRPr lang="en-US" sz="1400" dirty="0"/>
                    </a:p>
                  </a:txBody>
                  <a:tcPr/>
                </a:tc>
                <a:tc>
                  <a:txBody>
                    <a:bodyPr/>
                    <a:lstStyle/>
                    <a:p>
                      <a:pPr algn="l"/>
                      <a:r>
                        <a:rPr lang="en-US" sz="1400" dirty="0" smtClean="0"/>
                        <a:t>$9.9M</a:t>
                      </a:r>
                      <a:endParaRPr lang="en-US" sz="1400" baseline="0" dirty="0" smtClean="0"/>
                    </a:p>
                  </a:txBody>
                  <a:tcPr/>
                </a:tc>
                <a:tc>
                  <a:txBody>
                    <a:bodyPr/>
                    <a:lstStyle/>
                    <a:p>
                      <a:pPr algn="l"/>
                      <a:r>
                        <a:rPr lang="en-US" sz="1400" dirty="0" smtClean="0"/>
                        <a:t>Apr 2019</a:t>
                      </a:r>
                      <a:endParaRPr lang="en-US" sz="1400" dirty="0"/>
                    </a:p>
                  </a:txBody>
                  <a:tcPr/>
                </a:tc>
              </a:tr>
              <a:tr h="930532">
                <a:tc>
                  <a:txBody>
                    <a:bodyPr/>
                    <a:lstStyle/>
                    <a:p>
                      <a:r>
                        <a:rPr lang="en-US" sz="1400" dirty="0" smtClean="0"/>
                        <a:t>MEDCOM AE</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TBD</a:t>
                      </a:r>
                      <a:endParaRPr lang="en-US" sz="1400" dirty="0"/>
                    </a:p>
                  </a:txBody>
                  <a:tcPr/>
                </a:tc>
                <a:tc>
                  <a:txBody>
                    <a:bodyPr/>
                    <a:lstStyle/>
                    <a:p>
                      <a:pPr algn="l"/>
                      <a:r>
                        <a:rPr lang="en-US" sz="1400" dirty="0" smtClean="0"/>
                        <a:t>$49M</a:t>
                      </a:r>
                      <a:endParaRPr lang="en-US" sz="1400" dirty="0"/>
                    </a:p>
                  </a:txBody>
                  <a:tcPr/>
                </a:tc>
                <a:tc>
                  <a:txBody>
                    <a:bodyPr/>
                    <a:lstStyle/>
                    <a:p>
                      <a:pPr algn="l"/>
                      <a:r>
                        <a:rPr lang="en-US" sz="1400" dirty="0" smtClean="0"/>
                        <a:t>1</a:t>
                      </a:r>
                      <a:r>
                        <a:rPr lang="en-US" sz="1400" baseline="30000" dirty="0" smtClean="0"/>
                        <a:t>st</a:t>
                      </a:r>
                      <a:r>
                        <a:rPr lang="en-US" sz="1400" baseline="0" dirty="0" smtClean="0"/>
                        <a:t> </a:t>
                      </a:r>
                      <a:r>
                        <a:rPr lang="en-US" sz="1400" baseline="0" dirty="0" err="1" smtClean="0"/>
                        <a:t>Qtr</a:t>
                      </a:r>
                      <a:r>
                        <a:rPr lang="en-US" sz="1400" baseline="0" dirty="0" smtClean="0"/>
                        <a:t>, FY20</a:t>
                      </a:r>
                      <a:endParaRPr lang="en-US" sz="1400" dirty="0"/>
                    </a:p>
                  </a:txBody>
                  <a:tcPr/>
                </a:tc>
              </a:tr>
            </a:tbl>
          </a:graphicData>
        </a:graphic>
      </p:graphicFrame>
    </p:spTree>
    <p:extLst>
      <p:ext uri="{BB962C8B-B14F-4D97-AF65-F5344CB8AC3E}">
        <p14:creationId xmlns:p14="http://schemas.microsoft.com/office/powerpoint/2010/main" val="128759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8968"/>
            <a:ext cx="9174480" cy="705173"/>
          </a:xfrm>
        </p:spPr>
        <p:txBody>
          <a:bodyPr>
            <a:normAutofit fontScale="90000"/>
          </a:bodyPr>
          <a:lstStyle/>
          <a:p>
            <a:r>
              <a:rPr lang="en-US" dirty="0" smtClean="0"/>
              <a:t>Construction</a:t>
            </a:r>
            <a:r>
              <a:rPr lang="en-US" dirty="0"/>
              <a:t/>
            </a:r>
            <a:br>
              <a:rPr lang="en-US" dirty="0"/>
            </a:br>
            <a:r>
              <a:rPr lang="en-US" dirty="0" smtClean="0"/>
              <a:t>NAICS 236220 (unless otherwise noted)</a:t>
            </a:r>
            <a:br>
              <a:rPr lang="en-US" dirty="0" smtClean="0"/>
            </a:br>
            <a:endParaRPr lang="en-US" dirty="0"/>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1689354938"/>
              </p:ext>
            </p:extLst>
          </p:nvPr>
        </p:nvGraphicFramePr>
        <p:xfrm>
          <a:off x="922148" y="1325107"/>
          <a:ext cx="9849176" cy="4888464"/>
        </p:xfrm>
        <a:graphic>
          <a:graphicData uri="http://schemas.openxmlformats.org/drawingml/2006/table">
            <a:tbl>
              <a:tblPr firstRow="1" bandRow="1">
                <a:tableStyleId>{8A107856-5554-42FB-B03E-39F5DBC370BA}</a:tableStyleId>
              </a:tblPr>
              <a:tblGrid>
                <a:gridCol w="2462294"/>
                <a:gridCol w="2462294"/>
                <a:gridCol w="2462294"/>
                <a:gridCol w="2462294"/>
              </a:tblGrid>
              <a:tr h="646968">
                <a:tc>
                  <a:txBody>
                    <a:bodyPr/>
                    <a:lstStyle/>
                    <a:p>
                      <a:r>
                        <a:rPr lang="en-US" dirty="0" smtClean="0"/>
                        <a:t>Project</a:t>
                      </a:r>
                      <a:endParaRPr lang="en-US" dirty="0"/>
                    </a:p>
                  </a:txBody>
                  <a:tcPr/>
                </a:tc>
                <a:tc>
                  <a:txBody>
                    <a:bodyPr/>
                    <a:lstStyle/>
                    <a:p>
                      <a:r>
                        <a:rPr lang="en-US" dirty="0" smtClean="0"/>
                        <a:t>Set-Aside Category</a:t>
                      </a:r>
                      <a:endParaRPr lang="en-US" dirty="0"/>
                    </a:p>
                  </a:txBody>
                  <a:tcPr/>
                </a:tc>
                <a:tc>
                  <a:txBody>
                    <a:bodyPr/>
                    <a:lstStyle/>
                    <a:p>
                      <a:r>
                        <a:rPr lang="en-US" dirty="0" smtClean="0"/>
                        <a:t>Est. Award</a:t>
                      </a:r>
                      <a:r>
                        <a:rPr lang="en-US" baseline="0" dirty="0" smtClean="0"/>
                        <a:t> Value</a:t>
                      </a:r>
                      <a:endParaRPr lang="en-US" dirty="0"/>
                    </a:p>
                  </a:txBody>
                  <a:tcPr/>
                </a:tc>
                <a:tc>
                  <a:txBody>
                    <a:bodyPr/>
                    <a:lstStyle/>
                    <a:p>
                      <a:r>
                        <a:rPr lang="en-US" dirty="0" smtClean="0"/>
                        <a:t>Projected Advertise</a:t>
                      </a:r>
                      <a:r>
                        <a:rPr lang="en-US" baseline="0" dirty="0" smtClean="0"/>
                        <a:t> Date</a:t>
                      </a:r>
                      <a:endParaRPr lang="en-US" dirty="0"/>
                    </a:p>
                  </a:txBody>
                  <a:tcPr/>
                </a:tc>
              </a:tr>
              <a:tr h="10277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MEDCOM Western Region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2 Phase D-B MATOC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l" fontAlgn="b"/>
                      <a:r>
                        <a:rPr lang="en-US" sz="1400" b="0" i="0" u="none" strike="noStrike" kern="1200" dirty="0" smtClean="0">
                          <a:solidFill>
                            <a:srgbClr val="000000"/>
                          </a:solidFill>
                          <a:latin typeface="+mn-lt"/>
                          <a:ea typeface="+mn-ea"/>
                          <a:cs typeface="Times New Roman" pitchFamily="18" charset="0"/>
                        </a:rPr>
                        <a:t>UR</a:t>
                      </a:r>
                    </a:p>
                    <a:p>
                      <a:pPr algn="l" fontAlgn="b"/>
                      <a:r>
                        <a:rPr lang="en-US" sz="1400" b="0" i="0" u="none" strike="noStrike" kern="1200" dirty="0" smtClean="0">
                          <a:solidFill>
                            <a:srgbClr val="000000"/>
                          </a:solidFill>
                          <a:latin typeface="+mn-lt"/>
                          <a:ea typeface="+mn-ea"/>
                          <a:cs typeface="Times New Roman" pitchFamily="18" charset="0"/>
                        </a:rPr>
                        <a:t>SBSA</a:t>
                      </a:r>
                    </a:p>
                    <a:p>
                      <a:pPr algn="l"/>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mn-lt"/>
                          <a:ea typeface="+mn-ea"/>
                          <a:cs typeface="Times New Roman" pitchFamily="18" charset="0"/>
                        </a:rPr>
                        <a:t>$249M</a:t>
                      </a:r>
                      <a:endParaRPr lang="en-US" sz="1400" dirty="0"/>
                    </a:p>
                  </a:txBody>
                  <a:tcPr/>
                </a:tc>
                <a:tc>
                  <a:txBody>
                    <a:bodyPr/>
                    <a:lstStyle/>
                    <a:p>
                      <a:pPr algn="l"/>
                      <a:r>
                        <a:rPr lang="en-US" sz="1400" dirty="0" smtClean="0"/>
                        <a:t>1</a:t>
                      </a:r>
                      <a:r>
                        <a:rPr lang="en-US" sz="1400" baseline="30000" dirty="0" smtClean="0"/>
                        <a:t>st</a:t>
                      </a:r>
                      <a:r>
                        <a:rPr lang="en-US" sz="1400" dirty="0" smtClean="0"/>
                        <a:t> </a:t>
                      </a:r>
                      <a:r>
                        <a:rPr lang="en-US" sz="1400" dirty="0" err="1" smtClean="0"/>
                        <a:t>Qtr</a:t>
                      </a:r>
                      <a:r>
                        <a:rPr lang="en-US" sz="1400" dirty="0" smtClean="0"/>
                        <a:t>, FY20</a:t>
                      </a:r>
                      <a:endParaRPr lang="en-US" sz="1400" dirty="0"/>
                    </a:p>
                  </a:txBody>
                  <a:tcPr/>
                </a:tc>
              </a:tr>
              <a:tr h="1027752">
                <a:tc>
                  <a:txBody>
                    <a:bodyPr/>
                    <a:lstStyle/>
                    <a:p>
                      <a:pPr algn="l" fontAlgn="b"/>
                      <a:r>
                        <a:rPr lang="en-US" sz="1400" b="0" u="none" strike="noStrike" dirty="0" smtClean="0"/>
                        <a:t>Military Construction North/South Regions</a:t>
                      </a:r>
                    </a:p>
                    <a:p>
                      <a:pPr algn="l" fontAlgn="b"/>
                      <a:r>
                        <a:rPr lang="en-US" sz="1400" b="0" u="none" strike="noStrike" dirty="0" smtClean="0"/>
                        <a:t>Mobile District AOR </a:t>
                      </a:r>
                    </a:p>
                    <a:p>
                      <a:pPr algn="l" fontAlgn="b"/>
                      <a:r>
                        <a:rPr lang="en-US" sz="1400" b="0" u="none" strike="noStrike" dirty="0" smtClean="0"/>
                        <a:t>2 Phase</a:t>
                      </a:r>
                      <a:r>
                        <a:rPr lang="en-US" sz="1400" b="0" u="none" strike="noStrike" baseline="0" dirty="0" smtClean="0"/>
                        <a:t> D-B MATOCs</a:t>
                      </a:r>
                      <a:endParaRPr lang="en-US" sz="1400" b="0" i="0" u="none" strike="noStrike" dirty="0" smtClean="0">
                        <a:solidFill>
                          <a:srgbClr val="000000"/>
                        </a:solidFill>
                        <a:latin typeface="+mn-lt"/>
                      </a:endParaRPr>
                    </a:p>
                  </a:txBody>
                  <a:tcPr/>
                </a:tc>
                <a:tc>
                  <a:txBody>
                    <a:bodyPr/>
                    <a:lstStyle/>
                    <a:p>
                      <a:pPr algn="l" fontAlgn="b"/>
                      <a:r>
                        <a:rPr lang="en-US" sz="1400" b="0" i="0" u="none" strike="noStrike" kern="1200" dirty="0" smtClean="0">
                          <a:solidFill>
                            <a:srgbClr val="000000"/>
                          </a:solidFill>
                          <a:latin typeface="+mn-lt"/>
                          <a:ea typeface="+mn-ea"/>
                          <a:cs typeface="Times New Roman" pitchFamily="18" charset="0"/>
                        </a:rPr>
                        <a:t>$245M (2) UR</a:t>
                      </a:r>
                    </a:p>
                    <a:p>
                      <a:pPr algn="l" fontAlgn="b"/>
                      <a:r>
                        <a:rPr lang="en-US" sz="1400" b="0" i="0" u="none" strike="noStrike" kern="1200" dirty="0" smtClean="0">
                          <a:solidFill>
                            <a:srgbClr val="000000"/>
                          </a:solidFill>
                          <a:latin typeface="+mn-lt"/>
                          <a:ea typeface="+mn-ea"/>
                          <a:cs typeface="Times New Roman" pitchFamily="18" charset="0"/>
                        </a:rPr>
                        <a:t>$200M (2) SBSA</a:t>
                      </a:r>
                      <a:endParaRPr lang="en-US" sz="1400" dirty="0"/>
                    </a:p>
                  </a:txBody>
                  <a:tcPr/>
                </a:tc>
                <a:tc>
                  <a:txBody>
                    <a:bodyPr/>
                    <a:lstStyle/>
                    <a:p>
                      <a:pPr algn="l"/>
                      <a:r>
                        <a:rPr lang="en-US" sz="1400" dirty="0" smtClean="0"/>
                        <a:t>$845M</a:t>
                      </a:r>
                      <a:endParaRPr lang="en-US" sz="1400" dirty="0"/>
                    </a:p>
                  </a:txBody>
                  <a:tcPr/>
                </a:tc>
                <a:tc>
                  <a:txBody>
                    <a:bodyPr/>
                    <a:lstStyle/>
                    <a:p>
                      <a:pPr algn="l"/>
                      <a:r>
                        <a:rPr lang="en-US" sz="1400" dirty="0" err="1" smtClean="0"/>
                        <a:t>Presolicitation</a:t>
                      </a:r>
                      <a:r>
                        <a:rPr lang="en-US" sz="1400" dirty="0" smtClean="0"/>
                        <a:t> Notices posted </a:t>
                      </a:r>
                      <a:r>
                        <a:rPr lang="en-US" sz="1400" smtClean="0"/>
                        <a:t>now for</a:t>
                      </a:r>
                      <a:r>
                        <a:rPr lang="en-US" sz="1400" baseline="0" smtClean="0"/>
                        <a:t> </a:t>
                      </a:r>
                      <a:r>
                        <a:rPr lang="en-US" sz="1400" baseline="0" dirty="0" smtClean="0"/>
                        <a:t>UR W91278-18-R-0001 &amp; 0002</a:t>
                      </a:r>
                    </a:p>
                    <a:p>
                      <a:pPr algn="l"/>
                      <a:r>
                        <a:rPr lang="en-US" sz="1400" baseline="0" dirty="0" smtClean="0"/>
                        <a:t>4</a:t>
                      </a:r>
                      <a:r>
                        <a:rPr lang="en-US" sz="1400" baseline="30000" dirty="0" smtClean="0"/>
                        <a:t>th</a:t>
                      </a:r>
                      <a:r>
                        <a:rPr lang="en-US" sz="1400" baseline="0" dirty="0" smtClean="0"/>
                        <a:t> </a:t>
                      </a:r>
                      <a:r>
                        <a:rPr lang="en-US" sz="1400" baseline="0" dirty="0" err="1" smtClean="0"/>
                        <a:t>Qtr</a:t>
                      </a:r>
                      <a:r>
                        <a:rPr lang="en-US" sz="1400" baseline="0" dirty="0" smtClean="0"/>
                        <a:t>, FY19 SBSA W91278-18-R-0003 &amp; 0004</a:t>
                      </a:r>
                      <a:endParaRPr lang="en-US" sz="1400" dirty="0"/>
                    </a:p>
                  </a:txBody>
                  <a:tcPr/>
                </a:tc>
              </a:tr>
              <a:tr h="1027752">
                <a:tc>
                  <a:txBody>
                    <a:bodyPr/>
                    <a:lstStyle/>
                    <a:p>
                      <a:pPr algn="l" fontAlgn="b"/>
                      <a:r>
                        <a:rPr lang="en-US" sz="1400" b="0" i="0" u="none" strike="noStrike" dirty="0" smtClean="0">
                          <a:solidFill>
                            <a:srgbClr val="000000"/>
                          </a:solidFill>
                          <a:latin typeface="+mn-lt"/>
                        </a:rPr>
                        <a:t>JAG</a:t>
                      </a:r>
                      <a:r>
                        <a:rPr lang="en-US" sz="1400" b="0" i="0" u="none" strike="noStrike" baseline="0" dirty="0" smtClean="0">
                          <a:solidFill>
                            <a:srgbClr val="000000"/>
                          </a:solidFill>
                          <a:latin typeface="+mn-lt"/>
                        </a:rPr>
                        <a:t> School Addition </a:t>
                      </a:r>
                    </a:p>
                    <a:p>
                      <a:pPr algn="l" fontAlgn="b"/>
                      <a:r>
                        <a:rPr lang="en-US" sz="1400" b="0" i="0" u="none" strike="noStrike" baseline="0" dirty="0" smtClean="0">
                          <a:solidFill>
                            <a:srgbClr val="000000"/>
                          </a:solidFill>
                          <a:latin typeface="+mn-lt"/>
                        </a:rPr>
                        <a:t>Maxwell AFB, AL</a:t>
                      </a:r>
                    </a:p>
                    <a:p>
                      <a:pPr algn="l" fontAlgn="b"/>
                      <a:r>
                        <a:rPr lang="en-US" sz="1400" b="0" i="0" u="none" strike="noStrike" baseline="0" dirty="0" smtClean="0">
                          <a:solidFill>
                            <a:srgbClr val="000000"/>
                          </a:solidFill>
                          <a:latin typeface="+mn-lt"/>
                        </a:rPr>
                        <a:t>D-B-B </a:t>
                      </a:r>
                    </a:p>
                    <a:p>
                      <a:pPr algn="l" fontAlgn="b"/>
                      <a:r>
                        <a:rPr lang="en-US" sz="1400" b="0" i="0" u="none" strike="noStrike" baseline="0" dirty="0" smtClean="0">
                          <a:solidFill>
                            <a:srgbClr val="000000"/>
                          </a:solidFill>
                          <a:latin typeface="+mn-lt"/>
                        </a:rPr>
                        <a:t>“C” type contract</a:t>
                      </a:r>
                      <a:endParaRPr lang="en-US" sz="1400" b="0" i="0" u="none" strike="noStrike" dirty="0">
                        <a:solidFill>
                          <a:srgbClr val="000000"/>
                        </a:solidFill>
                        <a:latin typeface="+mn-lt"/>
                      </a:endParaRPr>
                    </a:p>
                  </a:txBody>
                  <a:tcPr marL="9525" marR="9525" marT="9525" marB="0"/>
                </a:tc>
                <a:tc>
                  <a:txBody>
                    <a:bodyPr/>
                    <a:lstStyle/>
                    <a:p>
                      <a:pPr algn="l" fontAlgn="b"/>
                      <a:r>
                        <a:rPr lang="en-US" sz="1400" b="0" i="0" u="none" strike="noStrike" dirty="0" smtClean="0">
                          <a:solidFill>
                            <a:srgbClr val="000000"/>
                          </a:solidFill>
                          <a:latin typeface="+mn-lt"/>
                        </a:rPr>
                        <a:t>SBSA</a:t>
                      </a:r>
                      <a:endParaRPr lang="en-US" sz="1400" b="0" i="0" u="none" strike="noStrike" dirty="0">
                        <a:solidFill>
                          <a:srgbClr val="000000"/>
                        </a:solidFill>
                        <a:latin typeface="+mn-lt"/>
                      </a:endParaRPr>
                    </a:p>
                  </a:txBody>
                  <a:tcPr marL="9525" marR="9525" marT="9525" marB="0"/>
                </a:tc>
                <a:tc>
                  <a:txBody>
                    <a:bodyPr/>
                    <a:lstStyle/>
                    <a:p>
                      <a:pPr algn="l"/>
                      <a:r>
                        <a:rPr lang="en-US" sz="1400" dirty="0" smtClean="0">
                          <a:latin typeface="+mn-lt"/>
                        </a:rPr>
                        <a:t>&lt;$20M</a:t>
                      </a:r>
                      <a:endParaRPr lang="en-US" sz="1400" dirty="0">
                        <a:latin typeface="+mn-lt"/>
                      </a:endParaRPr>
                    </a:p>
                  </a:txBody>
                  <a:tcPr/>
                </a:tc>
                <a:tc>
                  <a:txBody>
                    <a:bodyPr/>
                    <a:lstStyle/>
                    <a:p>
                      <a:pPr algn="l"/>
                      <a:r>
                        <a:rPr lang="en-US" sz="1400" dirty="0" smtClean="0">
                          <a:latin typeface="+mn-lt"/>
                        </a:rPr>
                        <a:t>1</a:t>
                      </a:r>
                      <a:r>
                        <a:rPr lang="en-US" sz="1400" baseline="30000" dirty="0" smtClean="0">
                          <a:latin typeface="+mn-lt"/>
                        </a:rPr>
                        <a:t>st</a:t>
                      </a:r>
                      <a:r>
                        <a:rPr lang="en-US" sz="1400" dirty="0" smtClean="0">
                          <a:latin typeface="+mn-lt"/>
                        </a:rPr>
                        <a:t> </a:t>
                      </a:r>
                      <a:r>
                        <a:rPr lang="en-US" sz="1400" dirty="0" err="1" smtClean="0">
                          <a:latin typeface="+mn-lt"/>
                        </a:rPr>
                        <a:t>Qtr</a:t>
                      </a:r>
                      <a:r>
                        <a:rPr lang="en-US" sz="1400" dirty="0" smtClean="0">
                          <a:latin typeface="+mn-lt"/>
                        </a:rPr>
                        <a:t>, FY19 W91278-18-R-0071</a:t>
                      </a:r>
                    </a:p>
                    <a:p>
                      <a:pPr algn="l"/>
                      <a:endParaRPr lang="en-US" sz="1400" dirty="0">
                        <a:latin typeface="+mn-lt"/>
                      </a:endParaRPr>
                    </a:p>
                  </a:txBody>
                  <a:tcPr/>
                </a:tc>
              </a:tr>
              <a:tr h="102775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Air Traffic</a:t>
                      </a:r>
                      <a:r>
                        <a:rPr lang="en-US" sz="1400" b="0" i="0" u="none" strike="noStrike" baseline="0" dirty="0" smtClean="0">
                          <a:solidFill>
                            <a:srgbClr val="000000"/>
                          </a:solidFill>
                          <a:latin typeface="+mn-lt"/>
                        </a:rPr>
                        <a:t> Control Tower Maxwell AFB, AL</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“C” Type Contract</a:t>
                      </a:r>
                      <a:endParaRPr lang="en-US" sz="1400" b="0" i="0" u="none" strike="noStrike" dirty="0" smtClean="0">
                        <a:solidFill>
                          <a:srgbClr val="000000"/>
                        </a:solidFill>
                        <a:latin typeface="+mn-lt"/>
                      </a:endParaRPr>
                    </a:p>
                  </a:txBody>
                  <a:tcPr marL="9525" marR="9525" marT="9525" marB="0"/>
                </a:tc>
                <a:tc>
                  <a:txBody>
                    <a:bodyPr/>
                    <a:lstStyle/>
                    <a:p>
                      <a:pPr algn="l" fontAlgn="b"/>
                      <a:r>
                        <a:rPr lang="en-US" sz="1400" b="0" i="0" u="none" strike="noStrike" dirty="0" smtClean="0">
                          <a:solidFill>
                            <a:srgbClr val="000000"/>
                          </a:solidFill>
                          <a:latin typeface="Arial"/>
                        </a:rPr>
                        <a:t>UR or SB</a:t>
                      </a:r>
                      <a:endParaRPr lang="en-US" sz="1400" b="0" i="0" u="none" strike="noStrike" dirty="0">
                        <a:solidFill>
                          <a:srgbClr val="000000"/>
                        </a:solidFill>
                        <a:latin typeface="Arial"/>
                      </a:endParaRPr>
                    </a:p>
                  </a:txBody>
                  <a:tcPr marL="9525" marR="9525" marT="9525" marB="0"/>
                </a:tc>
                <a:tc>
                  <a:txBody>
                    <a:bodyPr/>
                    <a:lstStyle/>
                    <a:p>
                      <a:pPr algn="l"/>
                      <a:r>
                        <a:rPr lang="en-US" dirty="0" smtClean="0"/>
                        <a:t>&lt;$20M</a:t>
                      </a:r>
                      <a:endParaRPr lang="en-US" dirty="0"/>
                    </a:p>
                  </a:txBody>
                  <a:tcPr/>
                </a:tc>
                <a:tc>
                  <a:txBody>
                    <a:bodyPr/>
                    <a:lstStyle/>
                    <a:p>
                      <a:pPr algn="l"/>
                      <a:r>
                        <a:rPr lang="en-US" dirty="0" smtClean="0"/>
                        <a:t>2d </a:t>
                      </a:r>
                      <a:r>
                        <a:rPr lang="en-US" dirty="0" err="1" smtClean="0"/>
                        <a:t>Qtr</a:t>
                      </a:r>
                      <a:r>
                        <a:rPr lang="en-US" dirty="0" smtClean="0"/>
                        <a:t>, FY19</a:t>
                      </a:r>
                      <a:endParaRPr lang="en-US" dirty="0"/>
                    </a:p>
                  </a:txBody>
                  <a:tcPr/>
                </a:tc>
              </a:tr>
            </a:tbl>
          </a:graphicData>
        </a:graphic>
      </p:graphicFrame>
    </p:spTree>
    <p:extLst>
      <p:ext uri="{BB962C8B-B14F-4D97-AF65-F5344CB8AC3E}">
        <p14:creationId xmlns:p14="http://schemas.microsoft.com/office/powerpoint/2010/main" val="3981688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02FEB2017Master_Slide.pptx" id="{ECB6BA36-B02D-47FC-A6B3-5BC31ECA40F3}" vid="{6A45D21A-111A-41BB-8A46-A31C095AEC8F}"/>
    </a:ext>
  </a:extLst>
</a:theme>
</file>

<file path=ppt/theme/theme2.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02FEB2017Master_Slide.pptx" id="{ECB6BA36-B02D-47FC-A6B3-5BC31ECA40F3}" vid="{6A45D21A-111A-41BB-8A46-A31C095AE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2" ma:contentTypeDescription="Create a new document." ma:contentTypeScope="" ma:versionID="40ce2500d489d3b2e03e203b43143489">
  <xsd:schema xmlns:xsd="http://www.w3.org/2001/XMLSchema" xmlns:xs="http://www.w3.org/2001/XMLSchema" xmlns:p="http://schemas.microsoft.com/office/2006/metadata/properties" targetNamespace="http://schemas.microsoft.com/office/2006/metadata/properties" ma:root="true" ma:fieldsID="c9beec848d1d67ed3942f78cd0d771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9655D-531A-4AA7-A25F-8840668F401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A8D1A19E-1ECD-488D-9DAA-F08553333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425E201-5902-41E7-9273-7322F4F26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5343</TotalTime>
  <Words>1427</Words>
  <Application>Microsoft Office PowerPoint</Application>
  <PresentationFormat>Widescreen</PresentationFormat>
  <Paragraphs>339</Paragraphs>
  <Slides>14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ＭＳ Ｐゴシック</vt:lpstr>
      <vt:lpstr>Arial</vt:lpstr>
      <vt:lpstr>Arial Black</vt:lpstr>
      <vt:lpstr>Calibri</vt:lpstr>
      <vt:lpstr>Times New Roman</vt:lpstr>
      <vt:lpstr>Wingdings</vt:lpstr>
      <vt:lpstr>Title Templates</vt:lpstr>
      <vt:lpstr>1_Content Templates</vt:lpstr>
      <vt:lpstr> </vt:lpstr>
      <vt:lpstr>Mobile District  Area of Operations</vt:lpstr>
      <vt:lpstr>Major Business lines - $1.3B/Year Program</vt:lpstr>
      <vt:lpstr>Mobile District Program Trends and Observations</vt:lpstr>
      <vt:lpstr>Mobile District key Projects/Hot Topics</vt:lpstr>
      <vt:lpstr>TYNDALL AFB Response &amp; Recovery</vt:lpstr>
      <vt:lpstr>A-E Brooks Acts Opportunities – NAICS 541330 Mobile District AOR </vt:lpstr>
      <vt:lpstr>A-E Brooks Acts SATOC Opportunities – NAICS 541330 Mobile District AOR </vt:lpstr>
      <vt:lpstr>Construction NAICS 236220 (unless otherwise noted) </vt:lpstr>
      <vt:lpstr>Construction Continued</vt:lpstr>
      <vt:lpstr>Construction Continued</vt:lpstr>
      <vt:lpstr>Construction Continued</vt:lpstr>
      <vt:lpstr>For More INformation</vt:lpstr>
      <vt:lpstr>Mobile District Contacts</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used for external and internal Briefings</dc:title>
  <dc:creator>G6PA9ELW;Marcus.A.Spade@usace.army.mil</dc:creator>
  <cp:lastModifiedBy>Spadaro, Linda L CIV USARMY CESAM (US)</cp:lastModifiedBy>
  <cp:revision>326</cp:revision>
  <cp:lastPrinted>2018-11-28T16:28:59Z</cp:lastPrinted>
  <dcterms:created xsi:type="dcterms:W3CDTF">2016-05-03T16:10:38Z</dcterms:created>
  <dcterms:modified xsi:type="dcterms:W3CDTF">2018-11-28T18:40:37Z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