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723" r:id="rId5"/>
  </p:sldMasterIdLst>
  <p:notesMasterIdLst>
    <p:notesMasterId r:id="rId19"/>
  </p:notesMasterIdLst>
  <p:handoutMasterIdLst>
    <p:handoutMasterId r:id="rId20"/>
  </p:handoutMasterIdLst>
  <p:sldIdLst>
    <p:sldId id="261" r:id="rId6"/>
    <p:sldId id="288" r:id="rId7"/>
    <p:sldId id="312" r:id="rId8"/>
    <p:sldId id="303" r:id="rId9"/>
    <p:sldId id="308" r:id="rId10"/>
    <p:sldId id="304" r:id="rId11"/>
    <p:sldId id="296" r:id="rId12"/>
    <p:sldId id="307" r:id="rId13"/>
    <p:sldId id="292" r:id="rId14"/>
    <p:sldId id="309" r:id="rId15"/>
    <p:sldId id="310" r:id="rId16"/>
    <p:sldId id="311" r:id="rId17"/>
    <p:sldId id="300" r:id="rId18"/>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8C8"/>
    <a:srgbClr val="FFFFFF"/>
    <a:srgbClr val="FF6600"/>
    <a:srgbClr val="D9D9D9"/>
    <a:srgbClr val="DF1F2E"/>
    <a:srgbClr val="FFCC66"/>
    <a:srgbClr val="6E9678"/>
    <a:srgbClr val="8B0109"/>
    <a:srgbClr val="A90314"/>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27" autoAdjust="0"/>
    <p:restoredTop sz="78160" autoAdjust="0"/>
  </p:normalViewPr>
  <p:slideViewPr>
    <p:cSldViewPr snapToGrid="0">
      <p:cViewPr varScale="1">
        <p:scale>
          <a:sx n="58" d="100"/>
          <a:sy n="58" d="100"/>
        </p:scale>
        <p:origin x="1128" y="66"/>
      </p:cViewPr>
      <p:guideLst/>
    </p:cSldViewPr>
  </p:slideViewPr>
  <p:notesTextViewPr>
    <p:cViewPr>
      <p:scale>
        <a:sx n="1" d="1"/>
        <a:sy n="1" d="1"/>
      </p:scale>
      <p:origin x="0" y="0"/>
    </p:cViewPr>
  </p:notesTextViewPr>
  <p:notesViewPr>
    <p:cSldViewPr snapToGrid="0" showGuides="1">
      <p:cViewPr varScale="1">
        <p:scale>
          <a:sx n="98" d="100"/>
          <a:sy n="98" d="100"/>
        </p:scale>
        <p:origin x="351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7"/>
          </a:xfrm>
          <a:prstGeom prst="rect">
            <a:avLst/>
          </a:prstGeom>
        </p:spPr>
        <p:txBody>
          <a:bodyPr vert="horz" lIns="91440" tIns="45720" rIns="91440" bIns="45720" rtlCol="0"/>
          <a:lstStyle>
            <a:lvl1pPr algn="r">
              <a:defRPr sz="1200"/>
            </a:lvl1pPr>
          </a:lstStyle>
          <a:p>
            <a:fld id="{52CF3383-DF08-4C90-8557-22EF3027DD43}" type="datetimeFigureOut">
              <a:rPr lang="en-US" smtClean="0"/>
              <a:t>10/28/2019</a:t>
            </a:fld>
            <a:endParaRPr lang="en-US"/>
          </a:p>
        </p:txBody>
      </p:sp>
      <p:sp>
        <p:nvSpPr>
          <p:cNvPr id="4" name="Footer Placeholder 3"/>
          <p:cNvSpPr>
            <a:spLocks noGrp="1"/>
          </p:cNvSpPr>
          <p:nvPr>
            <p:ph type="ftr" sz="quarter" idx="2"/>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79305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3407"/>
          </a:xfrm>
          <a:prstGeom prst="rect">
            <a:avLst/>
          </a:prstGeom>
        </p:spPr>
        <p:txBody>
          <a:bodyPr vert="horz" lIns="91440" tIns="45720" rIns="91440" bIns="45720" rtlCol="0"/>
          <a:lstStyle>
            <a:lvl1pPr algn="r">
              <a:defRPr sz="1200"/>
            </a:lvl1pPr>
          </a:lstStyle>
          <a:p>
            <a:fld id="{D7D16557-6E8E-4D95-8DF3-2DE1590C714A}" type="datetimeFigureOut">
              <a:rPr lang="en-US" smtClean="0"/>
              <a:t>10/28/2019</a:t>
            </a:fld>
            <a:endParaRPr lang="en-US"/>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44863"/>
            <a:ext cx="5608320" cy="363670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6"/>
          </a:xfrm>
          <a:prstGeom prst="rect">
            <a:avLst/>
          </a:prstGeom>
        </p:spPr>
        <p:txBody>
          <a:bodyPr vert="horz" lIns="91440" tIns="45720" rIns="91440" bIns="45720" rtlCol="0" anchor="b"/>
          <a:lstStyle>
            <a:lvl1pPr algn="r">
              <a:defRPr sz="1200"/>
            </a:lvl1pPr>
          </a:lstStyle>
          <a:p>
            <a:fld id="{BC3A86D8-1D95-4DFF-A26B-8F86AC3AC58E}" type="slidenum">
              <a:rPr lang="en-US" smtClean="0"/>
              <a:t>‹#›</a:t>
            </a:fld>
            <a:endParaRPr lang="en-US"/>
          </a:p>
        </p:txBody>
      </p:sp>
    </p:spTree>
    <p:extLst>
      <p:ext uri="{BB962C8B-B14F-4D97-AF65-F5344CB8AC3E}">
        <p14:creationId xmlns:p14="http://schemas.microsoft.com/office/powerpoint/2010/main" val="153813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1</a:t>
            </a:fld>
            <a:endParaRPr lang="en-US" dirty="0"/>
          </a:p>
        </p:txBody>
      </p:sp>
    </p:spTree>
    <p:extLst>
      <p:ext uri="{BB962C8B-B14F-4D97-AF65-F5344CB8AC3E}">
        <p14:creationId xmlns:p14="http://schemas.microsoft.com/office/powerpoint/2010/main" val="3772889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a:t>
            </a:r>
            <a:r>
              <a:rPr lang="en-US" baseline="0" dirty="0" smtClean="0"/>
              <a:t> aside category TBD still reviewing market research</a:t>
            </a:r>
          </a:p>
          <a:p>
            <a:endParaRPr lang="en-US" baseline="0" dirty="0" smtClean="0"/>
          </a:p>
          <a:p>
            <a:r>
              <a:rPr lang="en-US" baseline="0" dirty="0" smtClean="0"/>
              <a:t>Zone 1 has eleven 1391’s maybe one solicitation.</a:t>
            </a:r>
          </a:p>
          <a:p>
            <a:endParaRPr lang="en-US" baseline="0" dirty="0" smtClean="0"/>
          </a:p>
          <a:p>
            <a:r>
              <a:rPr lang="en-US" dirty="0" smtClean="0"/>
              <a:t>Zone 2 -Likely Vehicle Maintenance Facility</a:t>
            </a:r>
            <a:r>
              <a:rPr lang="en-US" baseline="0" dirty="0" smtClean="0"/>
              <a:t> will be Small Business Set-Aside (SBSA)</a:t>
            </a:r>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10</a:t>
            </a:fld>
            <a:endParaRPr lang="en-US" dirty="0"/>
          </a:p>
        </p:txBody>
      </p:sp>
    </p:spTree>
    <p:extLst>
      <p:ext uri="{BB962C8B-B14F-4D97-AF65-F5344CB8AC3E}">
        <p14:creationId xmlns:p14="http://schemas.microsoft.com/office/powerpoint/2010/main" val="406276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Zone 3 -Two UR</a:t>
            </a:r>
            <a:r>
              <a:rPr lang="en-US" baseline="0" dirty="0" smtClean="0"/>
              <a:t> solicitations</a:t>
            </a:r>
          </a:p>
          <a:p>
            <a:endParaRPr lang="en-US" baseline="0" dirty="0" smtClean="0"/>
          </a:p>
          <a:p>
            <a:r>
              <a:rPr lang="en-US" baseline="0" dirty="0" smtClean="0"/>
              <a:t>Zone 4 – Two UR solicitations</a:t>
            </a:r>
          </a:p>
          <a:p>
            <a:endParaRPr lang="en-US" baseline="0" dirty="0" smtClean="0"/>
          </a:p>
          <a:p>
            <a:r>
              <a:rPr lang="en-US" baseline="0" dirty="0" smtClean="0"/>
              <a:t>Zone 5 – Three solicitations with one SBSA for CE HQ</a:t>
            </a:r>
          </a:p>
          <a:p>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11</a:t>
            </a:fld>
            <a:endParaRPr lang="en-US" dirty="0"/>
          </a:p>
        </p:txBody>
      </p:sp>
    </p:spTree>
    <p:extLst>
      <p:ext uri="{BB962C8B-B14F-4D97-AF65-F5344CB8AC3E}">
        <p14:creationId xmlns:p14="http://schemas.microsoft.com/office/powerpoint/2010/main" val="989293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Zone 6 maybe</a:t>
            </a:r>
            <a:r>
              <a:rPr lang="en-US" baseline="0" dirty="0" smtClean="0"/>
              <a:t> UR</a:t>
            </a:r>
            <a:endParaRPr lang="en-US" dirty="0" smtClean="0"/>
          </a:p>
          <a:p>
            <a:endParaRPr lang="en-US" dirty="0" smtClean="0"/>
          </a:p>
          <a:p>
            <a:r>
              <a:rPr lang="en-US" dirty="0" smtClean="0"/>
              <a:t>Zone</a:t>
            </a:r>
            <a:r>
              <a:rPr lang="en-US" baseline="0" dirty="0" smtClean="0"/>
              <a:t> 7 projected to be Small Business Set-aside</a:t>
            </a:r>
          </a:p>
          <a:p>
            <a:endParaRPr lang="en-US" baseline="0" dirty="0" smtClean="0"/>
          </a:p>
          <a:p>
            <a:r>
              <a:rPr lang="en-US" baseline="0" dirty="0" smtClean="0"/>
              <a:t>Zone 8 325 HQ UR, rest of projects SB</a:t>
            </a:r>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12</a:t>
            </a:fld>
            <a:endParaRPr lang="en-US" dirty="0"/>
          </a:p>
        </p:txBody>
      </p:sp>
    </p:spTree>
    <p:extLst>
      <p:ext uri="{BB962C8B-B14F-4D97-AF65-F5344CB8AC3E}">
        <p14:creationId xmlns:p14="http://schemas.microsoft.com/office/powerpoint/2010/main" val="4244593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Contact Information</a:t>
            </a:r>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13</a:t>
            </a:fld>
            <a:endParaRPr lang="en-US"/>
          </a:p>
        </p:txBody>
      </p:sp>
    </p:spTree>
    <p:extLst>
      <p:ext uri="{BB962C8B-B14F-4D97-AF65-F5344CB8AC3E}">
        <p14:creationId xmlns:p14="http://schemas.microsoft.com/office/powerpoint/2010/main" val="263776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698500"/>
            <a:ext cx="6224587" cy="3500438"/>
          </a:xfrm>
        </p:spPr>
      </p:sp>
      <p:sp>
        <p:nvSpPr>
          <p:cNvPr id="3" name="Notes Placeholder 2"/>
          <p:cNvSpPr>
            <a:spLocks noGrp="1"/>
          </p:cNvSpPr>
          <p:nvPr>
            <p:ph type="body" idx="1"/>
          </p:nvPr>
        </p:nvSpPr>
        <p:spPr/>
        <p:txBody>
          <a:bodyPr>
            <a:normAutofit/>
          </a:bodyPr>
          <a:lstStyle/>
          <a:p>
            <a:r>
              <a:rPr lang="en-US" dirty="0" smtClean="0"/>
              <a:t>Mobile District Area of Responsibility:</a:t>
            </a:r>
          </a:p>
          <a:p>
            <a:endParaRPr lang="en-US" dirty="0" smtClean="0"/>
          </a:p>
          <a:p>
            <a:r>
              <a:rPr lang="en-US" dirty="0" smtClean="0"/>
              <a:t>Military</a:t>
            </a:r>
            <a:r>
              <a:rPr lang="en-US" baseline="0" dirty="0" smtClean="0"/>
              <a:t> Program Footprint extends from Arnold AFB, TN, Columbus AFB, MS, all Army &amp; AF Bases, Alabama and all Air Force Bases in Florida</a:t>
            </a:r>
          </a:p>
          <a:p>
            <a:endParaRPr lang="en-US" baseline="0" dirty="0" smtClean="0"/>
          </a:p>
          <a:p>
            <a:r>
              <a:rPr lang="en-US" baseline="0" dirty="0" smtClean="0"/>
              <a:t>Civil Boundaries include Gulf Coast from (West) Pearl River, MS to (East) ACF River System and inland waterways within watershed.</a:t>
            </a:r>
          </a:p>
          <a:p>
            <a:endParaRPr lang="en-US" baseline="0" dirty="0" smtClean="0"/>
          </a:p>
          <a:p>
            <a:r>
              <a:rPr lang="en-US" baseline="0" dirty="0" smtClean="0"/>
              <a:t>Central &amp; South America</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5D1FB7-FCD6-416B-B23C-DCE4C57BC53B}" type="slidenum">
              <a:rPr lang="en-US" smtClean="0"/>
              <a:pPr/>
              <a:t>2</a:t>
            </a:fld>
            <a:endParaRPr lang="en-US" dirty="0"/>
          </a:p>
        </p:txBody>
      </p:sp>
    </p:spTree>
    <p:extLst>
      <p:ext uri="{BB962C8B-B14F-4D97-AF65-F5344CB8AC3E}">
        <p14:creationId xmlns:p14="http://schemas.microsoft.com/office/powerpoint/2010/main" val="199544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3</a:t>
            </a:fld>
            <a:endParaRPr lang="en-US"/>
          </a:p>
        </p:txBody>
      </p:sp>
    </p:spTree>
    <p:extLst>
      <p:ext uri="{BB962C8B-B14F-4D97-AF65-F5344CB8AC3E}">
        <p14:creationId xmlns:p14="http://schemas.microsoft.com/office/powerpoint/2010/main" val="2203812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solicitations have priority:</a:t>
            </a:r>
          </a:p>
          <a:p>
            <a:endParaRPr lang="en-US" baseline="0" dirty="0" smtClean="0"/>
          </a:p>
          <a:p>
            <a:r>
              <a:rPr lang="en-US" baseline="0" dirty="0" smtClean="0"/>
              <a:t>AE MILCON – “draft”  removed from announcement will close 6 Nov 2019.</a:t>
            </a:r>
          </a:p>
          <a:p>
            <a:endParaRPr lang="en-US" baseline="0" dirty="0" smtClean="0"/>
          </a:p>
          <a:p>
            <a:r>
              <a:rPr lang="en-US" baseline="0" dirty="0" smtClean="0"/>
              <a:t>W91278-19-R-0021 Military Environmental Planning Solicitation posted now closes 13 Nov 2019.  </a:t>
            </a:r>
          </a:p>
          <a:p>
            <a:endParaRPr lang="en-US" baseline="0" dirty="0" smtClean="0"/>
          </a:p>
          <a:p>
            <a:endParaRPr lang="en-US" baseline="0" dirty="0" smtClean="0"/>
          </a:p>
          <a:p>
            <a:r>
              <a:rPr lang="en-US" baseline="0" dirty="0" smtClean="0"/>
              <a:t>New AE environmental contracts are for use in Mobile AOR versus previous awards with SAD AOR. </a:t>
            </a:r>
          </a:p>
          <a:p>
            <a:endParaRPr lang="en-US" baseline="0" dirty="0" smtClean="0"/>
          </a:p>
          <a:p>
            <a:endParaRPr lang="en-US" baseline="0" dirty="0" smtClean="0"/>
          </a:p>
          <a:p>
            <a:r>
              <a:rPr lang="en-US" baseline="0" dirty="0" smtClean="0"/>
              <a:t>Col Joly Background note – not for audience:  AE MILCON will be evaluated first. </a:t>
            </a:r>
            <a:r>
              <a:rPr lang="en-US" dirty="0" smtClean="0"/>
              <a:t>Planning</a:t>
            </a:r>
            <a:r>
              <a:rPr lang="en-US" baseline="0" dirty="0" smtClean="0"/>
              <a:t>/Engineering Environmental</a:t>
            </a:r>
            <a:r>
              <a:rPr lang="en-US" dirty="0" smtClean="0"/>
              <a:t> will be replacement contracts for current REAT. </a:t>
            </a:r>
          </a:p>
          <a:p>
            <a:endParaRPr lang="en-US" dirty="0" smtClean="0"/>
          </a:p>
          <a:p>
            <a:r>
              <a:rPr lang="en-US" dirty="0" smtClean="0"/>
              <a:t>AF AE DCS-13 contracts – Mobile borrowed $240m</a:t>
            </a:r>
            <a:r>
              <a:rPr lang="en-US" baseline="0" dirty="0" smtClean="0"/>
              <a:t> capacity to initiate task orders for Tyndall AFB Zones.</a:t>
            </a:r>
            <a:endParaRPr lang="en-US"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06A0A3C6-4E22-46FB-836F-CA2C48EC4DC1}" type="slidenum">
              <a:rPr lang="en-US" smtClean="0"/>
              <a:pPr/>
              <a:t>4</a:t>
            </a:fld>
            <a:endParaRPr lang="en-US"/>
          </a:p>
        </p:txBody>
      </p:sp>
    </p:spTree>
    <p:extLst>
      <p:ext uri="{BB962C8B-B14F-4D97-AF65-F5344CB8AC3E}">
        <p14:creationId xmlns:p14="http://schemas.microsoft.com/office/powerpoint/2010/main" val="411572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Sources Sought/Market Research will advertise in 1</a:t>
            </a:r>
            <a:r>
              <a:rPr lang="en-US" baseline="30000" dirty="0" smtClean="0"/>
              <a:t>st</a:t>
            </a:r>
            <a:r>
              <a:rPr lang="en-US" baseline="0" dirty="0" smtClean="0"/>
              <a:t> quarter FY 20 for AE Civil Design and MEDCOM AE.</a:t>
            </a:r>
          </a:p>
          <a:p>
            <a:endParaRPr lang="en-US" baseline="0" dirty="0" smtClean="0"/>
          </a:p>
          <a:p>
            <a:endParaRPr lang="en-US" dirty="0" smtClean="0"/>
          </a:p>
          <a:p>
            <a:endParaRPr lang="en-US" dirty="0" smtClean="0"/>
          </a:p>
          <a:p>
            <a:endParaRPr lang="en-US" dirty="0" smtClean="0"/>
          </a:p>
          <a:p>
            <a:r>
              <a:rPr lang="en-US" baseline="0" dirty="0" smtClean="0"/>
              <a:t> </a:t>
            </a:r>
          </a:p>
          <a:p>
            <a:endParaRPr lang="en-US" baseline="0" dirty="0" smtClean="0"/>
          </a:p>
          <a:p>
            <a:endParaRPr lang="en-US" baseline="0" dirty="0" smtClean="0"/>
          </a:p>
          <a:p>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fld id="{06A0A3C6-4E22-46FB-836F-CA2C48EC4DC1}" type="slidenum">
              <a:rPr lang="en-US" smtClean="0"/>
              <a:pPr/>
              <a:t>5</a:t>
            </a:fld>
            <a:endParaRPr lang="en-US"/>
          </a:p>
        </p:txBody>
      </p:sp>
    </p:spTree>
    <p:extLst>
      <p:ext uri="{BB962C8B-B14F-4D97-AF65-F5344CB8AC3E}">
        <p14:creationId xmlns:p14="http://schemas.microsoft.com/office/powerpoint/2010/main" val="2916358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SB MATOC W91278-18-R-0003 will move forward to solicit, evaluate and award before end of fiscal year 2020. Two Unrestricted MATOC Pools and one SBSA Pool will follow later in FY 20</a:t>
            </a:r>
          </a:p>
          <a:p>
            <a:endParaRPr lang="en-US" baseline="0" dirty="0" smtClean="0"/>
          </a:p>
          <a:p>
            <a:endParaRPr lang="en-US" baseline="0" dirty="0" smtClean="0"/>
          </a:p>
          <a:p>
            <a:r>
              <a:rPr lang="en-US" baseline="0" dirty="0" smtClean="0"/>
              <a:t>For projects not marked MATOC will be stand alone “C” type contracts.</a:t>
            </a:r>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6</a:t>
            </a:fld>
            <a:endParaRPr lang="en-US"/>
          </a:p>
        </p:txBody>
      </p:sp>
    </p:spTree>
    <p:extLst>
      <p:ext uri="{BB962C8B-B14F-4D97-AF65-F5344CB8AC3E}">
        <p14:creationId xmlns:p14="http://schemas.microsoft.com/office/powerpoint/2010/main" val="581214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Stand alone “C” type contracts.  </a:t>
            </a:r>
            <a:r>
              <a:rPr lang="en-US" smtClean="0"/>
              <a:t>All Design-Bid-Build.</a:t>
            </a:r>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7</a:t>
            </a:fld>
            <a:endParaRPr lang="en-US"/>
          </a:p>
        </p:txBody>
      </p:sp>
    </p:spTree>
    <p:extLst>
      <p:ext uri="{BB962C8B-B14F-4D97-AF65-F5344CB8AC3E}">
        <p14:creationId xmlns:p14="http://schemas.microsoft.com/office/powerpoint/2010/main" val="1137181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Sources sought on MEDCOM FY 20.</a:t>
            </a:r>
          </a:p>
          <a:p>
            <a:endParaRPr lang="en-US" dirty="0" smtClean="0"/>
          </a:p>
          <a:p>
            <a:r>
              <a:rPr lang="en-US" dirty="0" smtClean="0"/>
              <a:t>WOSB</a:t>
            </a:r>
            <a:r>
              <a:rPr lang="en-US" baseline="0" dirty="0" smtClean="0"/>
              <a:t> – Women-Owned Small Business</a:t>
            </a:r>
            <a:endParaRPr lang="en-US" dirty="0"/>
          </a:p>
        </p:txBody>
      </p:sp>
      <p:sp>
        <p:nvSpPr>
          <p:cNvPr id="4" name="Slide Number Placeholder 3"/>
          <p:cNvSpPr>
            <a:spLocks noGrp="1"/>
          </p:cNvSpPr>
          <p:nvPr>
            <p:ph type="sldNum" sz="quarter" idx="10"/>
          </p:nvPr>
        </p:nvSpPr>
        <p:spPr/>
        <p:txBody>
          <a:bodyPr/>
          <a:lstStyle/>
          <a:p>
            <a:fld id="{06A0A3C6-4E22-46FB-836F-CA2C48EC4DC1}" type="slidenum">
              <a:rPr lang="en-US" smtClean="0"/>
              <a:pPr/>
              <a:t>8</a:t>
            </a:fld>
            <a:endParaRPr lang="en-US"/>
          </a:p>
        </p:txBody>
      </p:sp>
    </p:spTree>
    <p:extLst>
      <p:ext uri="{BB962C8B-B14F-4D97-AF65-F5344CB8AC3E}">
        <p14:creationId xmlns:p14="http://schemas.microsoft.com/office/powerpoint/2010/main" val="320617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3A86D8-1D95-4DFF-A26B-8F86AC3AC58E}" type="slidenum">
              <a:rPr lang="en-US" smtClean="0"/>
              <a:t>9</a:t>
            </a:fld>
            <a:endParaRPr lang="en-US"/>
          </a:p>
        </p:txBody>
      </p:sp>
    </p:spTree>
    <p:extLst>
      <p:ext uri="{BB962C8B-B14F-4D97-AF65-F5344CB8AC3E}">
        <p14:creationId xmlns:p14="http://schemas.microsoft.com/office/powerpoint/2010/main" val="539423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
        <p:nvSpPr>
          <p:cNvPr id="6" name="Content Placeholder 5"/>
          <p:cNvSpPr>
            <a:spLocks noGrp="1"/>
          </p:cNvSpPr>
          <p:nvPr>
            <p:ph sz="quarter" idx="10"/>
          </p:nvPr>
        </p:nvSpPr>
        <p:spPr>
          <a:xfrm>
            <a:off x="266700" y="1028700"/>
            <a:ext cx="11658600" cy="5600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02260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 2 Odd Sec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2"/>
          <p:cNvSpPr>
            <a:spLocks noGrp="1"/>
          </p:cNvSpPr>
          <p:nvPr>
            <p:ph sz="quarter" idx="15"/>
          </p:nvPr>
        </p:nvSpPr>
        <p:spPr>
          <a:xfrm>
            <a:off x="8145982" y="1028700"/>
            <a:ext cx="377931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2"/>
          <p:cNvSpPr>
            <a:spLocks noGrp="1"/>
          </p:cNvSpPr>
          <p:nvPr>
            <p:ph sz="quarter" idx="16"/>
          </p:nvPr>
        </p:nvSpPr>
        <p:spPr>
          <a:xfrm>
            <a:off x="266700" y="1028700"/>
            <a:ext cx="766888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16551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Quad-Chart">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4" name="Straight Connector 3"/>
          <p:cNvCxnSpPr/>
          <p:nvPr userDrawn="1"/>
        </p:nvCxnSpPr>
        <p:spPr>
          <a:xfrm>
            <a:off x="381000" y="3775869"/>
            <a:ext cx="11430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96000" y="1028700"/>
            <a:ext cx="0" cy="56007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16" name="Content Placeholder 2"/>
          <p:cNvSpPr>
            <a:spLocks noGrp="1"/>
          </p:cNvSpPr>
          <p:nvPr>
            <p:ph sz="quarter" idx="22"/>
          </p:nvPr>
        </p:nvSpPr>
        <p:spPr>
          <a:xfrm>
            <a:off x="266700" y="3855720"/>
            <a:ext cx="5753100" cy="277368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2"/>
          <p:cNvSpPr>
            <a:spLocks noGrp="1"/>
          </p:cNvSpPr>
          <p:nvPr>
            <p:ph sz="quarter" idx="23"/>
          </p:nvPr>
        </p:nvSpPr>
        <p:spPr>
          <a:xfrm>
            <a:off x="6172200" y="1028700"/>
            <a:ext cx="5753100" cy="266700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2"/>
          <p:cNvSpPr>
            <a:spLocks noGrp="1"/>
          </p:cNvSpPr>
          <p:nvPr>
            <p:ph sz="quarter" idx="24"/>
          </p:nvPr>
        </p:nvSpPr>
        <p:spPr>
          <a:xfrm>
            <a:off x="6172200" y="3855720"/>
            <a:ext cx="5753100" cy="2773680"/>
          </a:xfrm>
        </p:spPr>
        <p:txBody>
          <a:bodyPr/>
          <a:lstStyle>
            <a:lvl1pPr>
              <a:defRPr sz="900">
                <a:solidFill>
                  <a:schemeClr val="tx1">
                    <a:lumMod val="75000"/>
                    <a:lumOff val="25000"/>
                  </a:schemeClr>
                </a:solidFill>
              </a:defRPr>
            </a:lvl1pPr>
            <a:lvl2pPr>
              <a:defRPr sz="900">
                <a:solidFill>
                  <a:schemeClr val="tx1">
                    <a:lumMod val="75000"/>
                    <a:lumOff val="25000"/>
                  </a:schemeClr>
                </a:solidFill>
              </a:defRPr>
            </a:lvl2pPr>
            <a:lvl3pPr>
              <a:defRPr sz="900">
                <a:solidFill>
                  <a:schemeClr val="tx1">
                    <a:lumMod val="75000"/>
                    <a:lumOff val="25000"/>
                  </a:schemeClr>
                </a:solidFill>
              </a:defRPr>
            </a:lvl3pPr>
            <a:lvl4pPr>
              <a:defRPr sz="900">
                <a:solidFill>
                  <a:schemeClr val="tx1">
                    <a:lumMod val="75000"/>
                    <a:lumOff val="25000"/>
                  </a:schemeClr>
                </a:solidFill>
              </a:defRPr>
            </a:lvl4pPr>
            <a:lvl5pPr>
              <a:defRPr sz="9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27759814"/>
      </p:ext>
    </p:extLst>
  </p:cSld>
  <p:clrMapOvr>
    <a:masterClrMapping/>
  </p:clrMapOvr>
  <p:extLst mod="1">
    <p:ext uri="{DCECCB84-F9BA-43D5-87BE-67443E8EF086}">
      <p15:sldGuideLst xmlns:p15="http://schemas.microsoft.com/office/powerpoint/2012/main">
        <p15:guide id="1" orient="horz" pos="2328" userDrawn="1">
          <p15:clr>
            <a:srgbClr val="FBAE40"/>
          </p15:clr>
        </p15:guide>
        <p15:guide id="2" orient="horz" pos="2424" userDrawn="1">
          <p15:clr>
            <a:srgbClr val="FBAE40"/>
          </p15:clr>
        </p15:guide>
        <p15:guide id="3" pos="3888" userDrawn="1">
          <p15:clr>
            <a:srgbClr val="FBAE40"/>
          </p15:clr>
        </p15:guide>
        <p15:guide id="4" pos="379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266700" y="2286001"/>
            <a:ext cx="11658600" cy="1285874"/>
          </a:xfrm>
          <a:prstGeom prst="rect">
            <a:avLst/>
          </a:prstGeom>
          <a:noFill/>
          <a:ln w="9525">
            <a:noFill/>
            <a:miter lim="800000"/>
            <a:headEnd/>
            <a:tailEnd/>
          </a:ln>
        </p:spPr>
        <p:txBody>
          <a:bodyPr anchor="b"/>
          <a:lstStyle>
            <a:lvl1pPr>
              <a:defRPr sz="3200" baseline="0">
                <a:solidFill>
                  <a:schemeClr val="tx1">
                    <a:lumMod val="75000"/>
                    <a:lumOff val="25000"/>
                  </a:schemeClr>
                </a:solidFill>
              </a:defRPr>
            </a:lvl1pPr>
          </a:lstStyle>
          <a:p>
            <a:pPr lvl="0"/>
            <a:r>
              <a:rPr lang="en-US" dirty="0" smtClean="0"/>
              <a:t>Click to edit Master title style</a:t>
            </a:r>
          </a:p>
        </p:txBody>
      </p:sp>
      <p:sp>
        <p:nvSpPr>
          <p:cNvPr id="6" name="Text Placeholder 5"/>
          <p:cNvSpPr>
            <a:spLocks noGrp="1"/>
          </p:cNvSpPr>
          <p:nvPr>
            <p:ph type="body" sz="quarter" idx="12"/>
          </p:nvPr>
        </p:nvSpPr>
        <p:spPr>
          <a:xfrm>
            <a:off x="266700" y="3687764"/>
            <a:ext cx="11658600" cy="854075"/>
          </a:xfrm>
        </p:spPr>
        <p:txBody>
          <a:bodyPr/>
          <a:lstStyle>
            <a:lvl1pPr marL="0" indent="0">
              <a:defRPr>
                <a:solidFill>
                  <a:schemeClr val="tx1">
                    <a:lumMod val="75000"/>
                    <a:lumOff val="25000"/>
                  </a:schemeClr>
                </a:solidFill>
              </a:defRPr>
            </a:lvl1pPr>
          </a:lstStyle>
          <a:p>
            <a:pPr lvl="0"/>
            <a:r>
              <a:rPr lang="en-US" dirty="0" smtClean="0"/>
              <a:t>Click to edit Master text styles</a:t>
            </a:r>
          </a:p>
        </p:txBody>
      </p:sp>
    </p:spTree>
    <p:extLst>
      <p:ext uri="{BB962C8B-B14F-4D97-AF65-F5344CB8AC3E}">
        <p14:creationId xmlns:p14="http://schemas.microsoft.com/office/powerpoint/2010/main" val="92731118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 no Sub-Head">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266700" y="2286001"/>
            <a:ext cx="11658600" cy="1285874"/>
          </a:xfrm>
          <a:prstGeom prst="rect">
            <a:avLst/>
          </a:prstGeom>
          <a:noFill/>
          <a:ln w="9525">
            <a:noFill/>
            <a:miter lim="800000"/>
            <a:headEnd/>
            <a:tailEnd/>
          </a:ln>
        </p:spPr>
        <p:txBody>
          <a:bodyPr anchor="b"/>
          <a:lstStyle>
            <a:lvl1pPr>
              <a:defRPr sz="3200" baseline="0">
                <a:solidFill>
                  <a:schemeClr val="tx1">
                    <a:lumMod val="75000"/>
                    <a:lumOff val="25000"/>
                  </a:schemeClr>
                </a:solidFill>
              </a:defRPr>
            </a:lvl1pPr>
          </a:lstStyle>
          <a:p>
            <a:pPr lvl="0"/>
            <a:r>
              <a:rPr lang="en-US" dirty="0" smtClean="0"/>
              <a:t>Click to edit Master title style</a:t>
            </a:r>
          </a:p>
        </p:txBody>
      </p:sp>
    </p:spTree>
    <p:extLst>
      <p:ext uri="{BB962C8B-B14F-4D97-AF65-F5344CB8AC3E}">
        <p14:creationId xmlns:p14="http://schemas.microsoft.com/office/powerpoint/2010/main" val="22566496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 Content Only">
    <p:spTree>
      <p:nvGrpSpPr>
        <p:cNvPr id="1" name=""/>
        <p:cNvGrpSpPr/>
        <p:nvPr/>
      </p:nvGrpSpPr>
      <p:grpSpPr>
        <a:xfrm>
          <a:off x="0" y="0"/>
          <a:ext cx="0" cy="0"/>
          <a:chOff x="0" y="0"/>
          <a:chExt cx="0" cy="0"/>
        </a:xfrm>
      </p:grpSpPr>
      <p:sp>
        <p:nvSpPr>
          <p:cNvPr id="4" name="Content Placeholder 3"/>
          <p:cNvSpPr>
            <a:spLocks noGrp="1"/>
          </p:cNvSpPr>
          <p:nvPr>
            <p:ph sz="quarter" idx="12"/>
          </p:nvPr>
        </p:nvSpPr>
        <p:spPr>
          <a:xfrm>
            <a:off x="266700" y="2157413"/>
            <a:ext cx="11658600" cy="17986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759725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N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3927757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with 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44696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w/ background no graphics">
    <p:spTree>
      <p:nvGrpSpPr>
        <p:cNvPr id="1" name=""/>
        <p:cNvGrpSpPr/>
        <p:nvPr/>
      </p:nvGrpSpPr>
      <p:grpSpPr>
        <a:xfrm>
          <a:off x="0" y="0"/>
          <a:ext cx="0" cy="0"/>
          <a:chOff x="0" y="0"/>
          <a:chExt cx="0" cy="0"/>
        </a:xfrm>
      </p:grpSpPr>
      <p:sp>
        <p:nvSpPr>
          <p:cNvPr id="9" name="Rounded Rectangle 8"/>
          <p:cNvSpPr/>
          <p:nvPr userDrawn="1"/>
        </p:nvSpPr>
        <p:spPr>
          <a:xfrm>
            <a:off x="194209" y="5394628"/>
            <a:ext cx="11822463" cy="1311966"/>
          </a:xfrm>
          <a:prstGeom prst="roundRect">
            <a:avLst>
              <a:gd name="adj" fmla="val 11212"/>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2"/>
          </p:nvPr>
        </p:nvSpPr>
        <p:spPr>
          <a:xfrm>
            <a:off x="76200" y="66675"/>
            <a:ext cx="12020549" cy="6791325"/>
          </a:xfrm>
          <a:prstGeom prst="roundRect">
            <a:avLst>
              <a:gd name="adj" fmla="val 2256"/>
            </a:avLst>
          </a:prstGeom>
          <a:noFill/>
          <a:ln w="3175">
            <a:noFill/>
          </a:ln>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266700" y="169864"/>
            <a:ext cx="11658600" cy="919162"/>
          </a:xfrm>
        </p:spPr>
        <p:txBody>
          <a:bodyPr anchor="t"/>
          <a:lstStyle>
            <a:lvl1pPr algn="ctr">
              <a:defRPr/>
            </a:lvl1pPr>
          </a:lstStyle>
          <a:p>
            <a:r>
              <a:rPr lang="en-US" smtClean="0"/>
              <a:t>Click to edit Master title style</a:t>
            </a:r>
            <a:endParaRPr lang="en-US"/>
          </a:p>
        </p:txBody>
      </p:sp>
    </p:spTree>
    <p:extLst>
      <p:ext uri="{BB962C8B-B14F-4D97-AF65-F5344CB8AC3E}">
        <p14:creationId xmlns:p14="http://schemas.microsoft.com/office/powerpoint/2010/main" val="175734017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White Blank">
    <p:bg>
      <p:bgPr>
        <a:solidFill>
          <a:schemeClr val="tx2"/>
        </a:solidFill>
        <a:effectLst/>
      </p:bgPr>
    </p:bg>
    <p:spTree>
      <p:nvGrpSpPr>
        <p:cNvPr id="1" name=""/>
        <p:cNvGrpSpPr/>
        <p:nvPr/>
      </p:nvGrpSpPr>
      <p:grpSpPr>
        <a:xfrm>
          <a:off x="0" y="0"/>
          <a:ext cx="0" cy="0"/>
          <a:chOff x="0" y="0"/>
          <a:chExt cx="0" cy="0"/>
        </a:xfrm>
      </p:grpSpPr>
      <p:sp>
        <p:nvSpPr>
          <p:cNvPr id="8"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pPr algn="r">
                <a:spcBef>
                  <a:spcPct val="50000"/>
                </a:spcBef>
                <a:defRPr/>
              </a:pPr>
              <a:t>‹#›</a:t>
            </a:fld>
            <a:endParaRPr lang="en-US" sz="1000" b="0" baseline="0" dirty="0"/>
          </a:p>
        </p:txBody>
      </p:sp>
    </p:spTree>
    <p:extLst>
      <p:ext uri="{BB962C8B-B14F-4D97-AF65-F5344CB8AC3E}">
        <p14:creationId xmlns:p14="http://schemas.microsoft.com/office/powerpoint/2010/main" val="2206101087"/>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1_White Blank">
    <p:bg>
      <p:bgPr>
        <a:solidFill>
          <a:schemeClr val="bg1"/>
        </a:solidFill>
        <a:effectLst/>
      </p:bgPr>
    </p:bg>
    <p:spTree>
      <p:nvGrpSpPr>
        <p:cNvPr id="1" name=""/>
        <p:cNvGrpSpPr/>
        <p:nvPr/>
      </p:nvGrpSpPr>
      <p:grpSpPr>
        <a:xfrm>
          <a:off x="0" y="0"/>
          <a:ext cx="0" cy="0"/>
          <a:chOff x="0" y="0"/>
          <a:chExt cx="0" cy="0"/>
        </a:xfrm>
      </p:grpSpPr>
      <p:sp>
        <p:nvSpPr>
          <p:cNvPr id="4"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solidFill>
                  <a:schemeClr val="tx2"/>
                </a:solidFill>
              </a:rPr>
              <a:pPr algn="r">
                <a:spcBef>
                  <a:spcPct val="50000"/>
                </a:spcBef>
                <a:defRPr/>
              </a:pPr>
              <a:t>‹#›</a:t>
            </a:fld>
            <a:endParaRPr lang="en-US" sz="1000" b="0" baseline="0" dirty="0">
              <a:solidFill>
                <a:schemeClr val="tx2"/>
              </a:solidFill>
            </a:endParaRPr>
          </a:p>
        </p:txBody>
      </p:sp>
    </p:spTree>
    <p:extLst>
      <p:ext uri="{BB962C8B-B14F-4D97-AF65-F5344CB8AC3E}">
        <p14:creationId xmlns:p14="http://schemas.microsoft.com/office/powerpoint/2010/main" val="1961876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1 Column">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266700" y="1028700"/>
            <a:ext cx="11658600" cy="5600700"/>
          </a:xfrm>
        </p:spPr>
        <p:txBody>
          <a:bodyPr/>
          <a:lstStyle>
            <a:lvl1pPr marL="0" indent="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6965115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ck Blank">
    <p:bg>
      <p:bgPr>
        <a:solidFill>
          <a:schemeClr val="tx1"/>
        </a:solidFill>
        <a:effectLst/>
      </p:bgPr>
    </p:bg>
    <p:spTree>
      <p:nvGrpSpPr>
        <p:cNvPr id="1" name=""/>
        <p:cNvGrpSpPr/>
        <p:nvPr/>
      </p:nvGrpSpPr>
      <p:grpSpPr>
        <a:xfrm>
          <a:off x="0" y="0"/>
          <a:ext cx="0" cy="0"/>
          <a:chOff x="0" y="0"/>
          <a:chExt cx="0" cy="0"/>
        </a:xfrm>
      </p:grpSpPr>
      <p:sp>
        <p:nvSpPr>
          <p:cNvPr id="4"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solidFill>
                  <a:schemeClr val="tx2"/>
                </a:solidFill>
              </a:rPr>
              <a:pPr algn="r">
                <a:spcBef>
                  <a:spcPct val="50000"/>
                </a:spcBef>
                <a:defRPr/>
              </a:pPr>
              <a:t>‹#›</a:t>
            </a:fld>
            <a:endParaRPr lang="en-US" sz="1000" b="0" baseline="0" dirty="0">
              <a:solidFill>
                <a:schemeClr val="tx2"/>
              </a:solidFill>
            </a:endParaRPr>
          </a:p>
        </p:txBody>
      </p:sp>
    </p:spTree>
    <p:extLst>
      <p:ext uri="{BB962C8B-B14F-4D97-AF65-F5344CB8AC3E}">
        <p14:creationId xmlns:p14="http://schemas.microsoft.com/office/powerpoint/2010/main" val="3249369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ackground no graphics">
    <p:spTree>
      <p:nvGrpSpPr>
        <p:cNvPr id="1" name=""/>
        <p:cNvGrpSpPr/>
        <p:nvPr/>
      </p:nvGrpSpPr>
      <p:grpSpPr>
        <a:xfrm>
          <a:off x="0" y="0"/>
          <a:ext cx="0" cy="0"/>
          <a:chOff x="0" y="0"/>
          <a:chExt cx="0" cy="0"/>
        </a:xfrm>
      </p:grpSpPr>
      <p:sp>
        <p:nvSpPr>
          <p:cNvPr id="4"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pPr algn="r">
                <a:spcBef>
                  <a:spcPct val="50000"/>
                </a:spcBef>
                <a:defRPr/>
              </a:pPr>
              <a:t>‹#›</a:t>
            </a:fld>
            <a:endParaRPr lang="en-US" sz="1000" b="0" baseline="0" dirty="0"/>
          </a:p>
        </p:txBody>
      </p:sp>
    </p:spTree>
    <p:extLst>
      <p:ext uri="{BB962C8B-B14F-4D97-AF65-F5344CB8AC3E}">
        <p14:creationId xmlns:p14="http://schemas.microsoft.com/office/powerpoint/2010/main" val="304047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 2 Pics">
    <p:bg>
      <p:bgPr>
        <a:solidFill>
          <a:schemeClr val="bg2">
            <a:alpha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14" name="Title 5"/>
          <p:cNvSpPr>
            <a:spLocks noGrp="1"/>
          </p:cNvSpPr>
          <p:nvPr>
            <p:ph type="title"/>
          </p:nvPr>
        </p:nvSpPr>
        <p:spPr>
          <a:xfrm>
            <a:off x="266700" y="265872"/>
            <a:ext cx="5829300" cy="1671543"/>
          </a:xfrm>
          <a:noFill/>
          <a:ln w="19050">
            <a:noFill/>
          </a:ln>
        </p:spPr>
        <p:txBody>
          <a:bodyPr/>
          <a:lstStyle>
            <a:lvl1pPr>
              <a:defRPr>
                <a:solidFill>
                  <a:sysClr val="windowText" lastClr="000000"/>
                </a:solidFill>
              </a:defRPr>
            </a:lvl1pPr>
          </a:lstStyle>
          <a:p>
            <a:r>
              <a:rPr lang="en-US" dirty="0" smtClean="0"/>
              <a:t>Click to edit Master title style</a:t>
            </a:r>
            <a:endParaRPr lang="en-US" dirty="0"/>
          </a:p>
        </p:txBody>
      </p:sp>
      <p:sp>
        <p:nvSpPr>
          <p:cNvPr id="15" name="Picture Placeholder 16"/>
          <p:cNvSpPr>
            <a:spLocks noGrp="1" noChangeAspect="1"/>
          </p:cNvSpPr>
          <p:nvPr>
            <p:ph type="pic" sz="quarter" idx="13"/>
          </p:nvPr>
        </p:nvSpPr>
        <p:spPr>
          <a:xfrm>
            <a:off x="6220046" y="265872"/>
            <a:ext cx="5705253"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16" name="Picture Placeholder 16"/>
          <p:cNvSpPr>
            <a:spLocks noGrp="1" noChangeAspect="1"/>
          </p:cNvSpPr>
          <p:nvPr>
            <p:ph type="pic" sz="quarter" idx="14"/>
          </p:nvPr>
        </p:nvSpPr>
        <p:spPr>
          <a:xfrm>
            <a:off x="6220046" y="3528391"/>
            <a:ext cx="5705253"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7" name="Text Placeholder 6"/>
          <p:cNvSpPr>
            <a:spLocks noGrp="1"/>
          </p:cNvSpPr>
          <p:nvPr>
            <p:ph type="body" sz="quarter" idx="15"/>
          </p:nvPr>
        </p:nvSpPr>
        <p:spPr>
          <a:xfrm>
            <a:off x="266700" y="2059389"/>
            <a:ext cx="5816600" cy="33079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700" y="5608444"/>
            <a:ext cx="764288" cy="1005840"/>
          </a:xfrm>
          <a:prstGeom prst="rect">
            <a:avLst/>
          </a:prstGeom>
        </p:spPr>
      </p:pic>
      <p:pic>
        <p:nvPicPr>
          <p:cNvPr id="11" name="Picture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266" y="5610615"/>
            <a:ext cx="1338582" cy="1001498"/>
          </a:xfrm>
          <a:prstGeom prst="rect">
            <a:avLst/>
          </a:prstGeom>
        </p:spPr>
      </p:pic>
    </p:spTree>
    <p:extLst>
      <p:ext uri="{BB962C8B-B14F-4D97-AF65-F5344CB8AC3E}">
        <p14:creationId xmlns:p14="http://schemas.microsoft.com/office/powerpoint/2010/main" val="31824933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 3 Pics (horizontal)">
    <p:bg>
      <p:bgPr>
        <a:solidFill>
          <a:schemeClr val="bg2">
            <a:alpha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1016"/>
            <a:ext cx="12190194" cy="6859016"/>
          </a:xfrm>
          <a:prstGeom prst="rect">
            <a:avLst/>
          </a:prstGeom>
        </p:spPr>
      </p:pic>
      <p:sp>
        <p:nvSpPr>
          <p:cNvPr id="14" name="Title 5"/>
          <p:cNvSpPr>
            <a:spLocks noGrp="1"/>
          </p:cNvSpPr>
          <p:nvPr>
            <p:ph type="title"/>
          </p:nvPr>
        </p:nvSpPr>
        <p:spPr>
          <a:xfrm>
            <a:off x="266700" y="260931"/>
            <a:ext cx="5821279" cy="1671543"/>
          </a:xfrm>
          <a:noFill/>
          <a:ln w="12700">
            <a:noFill/>
          </a:ln>
        </p:spPr>
        <p:txBody>
          <a:bodyPr/>
          <a:lstStyle>
            <a:lvl1pPr>
              <a:defRPr>
                <a:solidFill>
                  <a:sysClr val="windowText" lastClr="000000"/>
                </a:solidFill>
              </a:defRPr>
            </a:lvl1pPr>
          </a:lstStyle>
          <a:p>
            <a:r>
              <a:rPr lang="en-US" dirty="0" smtClean="0"/>
              <a:t>Click to edit Master title style</a:t>
            </a:r>
            <a:endParaRPr lang="en-US" dirty="0"/>
          </a:p>
        </p:txBody>
      </p:sp>
      <p:sp>
        <p:nvSpPr>
          <p:cNvPr id="15" name="Picture Placeholder 16"/>
          <p:cNvSpPr>
            <a:spLocks noGrp="1" noChangeAspect="1"/>
          </p:cNvSpPr>
          <p:nvPr>
            <p:ph type="pic" sz="quarter" idx="13"/>
          </p:nvPr>
        </p:nvSpPr>
        <p:spPr>
          <a:xfrm>
            <a:off x="6346659" y="260931"/>
            <a:ext cx="5578641" cy="3081131"/>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9" name="Picture Placeholder 16"/>
          <p:cNvSpPr>
            <a:spLocks noGrp="1"/>
          </p:cNvSpPr>
          <p:nvPr>
            <p:ph type="pic" sz="quarter" idx="15"/>
          </p:nvPr>
        </p:nvSpPr>
        <p:spPr>
          <a:xfrm>
            <a:off x="8610600" y="3507454"/>
            <a:ext cx="3314700" cy="3093720"/>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3" name="Content Placeholder 2"/>
          <p:cNvSpPr>
            <a:spLocks noGrp="1"/>
          </p:cNvSpPr>
          <p:nvPr>
            <p:ph sz="quarter" idx="17"/>
          </p:nvPr>
        </p:nvSpPr>
        <p:spPr>
          <a:xfrm>
            <a:off x="266700" y="2058988"/>
            <a:ext cx="5808663" cy="33083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16"/>
          <p:cNvSpPr>
            <a:spLocks noGrp="1"/>
          </p:cNvSpPr>
          <p:nvPr>
            <p:ph type="pic" sz="quarter" idx="16"/>
          </p:nvPr>
        </p:nvSpPr>
        <p:spPr>
          <a:xfrm>
            <a:off x="5140944" y="3507454"/>
            <a:ext cx="3314700" cy="3093720"/>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700" y="5608444"/>
            <a:ext cx="764288" cy="1005840"/>
          </a:xfrm>
          <a:prstGeom prst="rect">
            <a:avLst/>
          </a:prstGeom>
        </p:spPr>
      </p:pic>
      <p:pic>
        <p:nvPicPr>
          <p:cNvPr id="18" name="Picture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266" y="5610615"/>
            <a:ext cx="1338582" cy="1001498"/>
          </a:xfrm>
          <a:prstGeom prst="rect">
            <a:avLst/>
          </a:prstGeom>
        </p:spPr>
      </p:pic>
    </p:spTree>
    <p:extLst>
      <p:ext uri="{BB962C8B-B14F-4D97-AF65-F5344CB8AC3E}">
        <p14:creationId xmlns:p14="http://schemas.microsoft.com/office/powerpoint/2010/main" val="3148058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 4 Pics">
    <p:bg>
      <p:bgPr>
        <a:solidFill>
          <a:schemeClr val="bg2">
            <a:alpha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8388" cy="6858000"/>
          </a:xfrm>
          <a:prstGeom prst="rect">
            <a:avLst/>
          </a:prstGeom>
        </p:spPr>
      </p:pic>
      <p:sp>
        <p:nvSpPr>
          <p:cNvPr id="3" name="Text Placeholder 2"/>
          <p:cNvSpPr>
            <a:spLocks noGrp="1"/>
          </p:cNvSpPr>
          <p:nvPr>
            <p:ph type="body" sz="quarter" idx="19"/>
          </p:nvPr>
        </p:nvSpPr>
        <p:spPr>
          <a:xfrm>
            <a:off x="381000" y="2059387"/>
            <a:ext cx="4867275" cy="33158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8" name="Picture Placeholder 16"/>
          <p:cNvSpPr>
            <a:spLocks noGrp="1"/>
          </p:cNvSpPr>
          <p:nvPr>
            <p:ph type="pic" sz="quarter" idx="15"/>
          </p:nvPr>
        </p:nvSpPr>
        <p:spPr>
          <a:xfrm>
            <a:off x="8723481" y="3423957"/>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19" name="Picture Placeholder 16"/>
          <p:cNvSpPr>
            <a:spLocks noGrp="1"/>
          </p:cNvSpPr>
          <p:nvPr>
            <p:ph type="pic" sz="quarter" idx="16"/>
          </p:nvPr>
        </p:nvSpPr>
        <p:spPr>
          <a:xfrm>
            <a:off x="5371264" y="3423957"/>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20" name="Picture Placeholder 16"/>
          <p:cNvSpPr>
            <a:spLocks noGrp="1"/>
          </p:cNvSpPr>
          <p:nvPr>
            <p:ph type="pic" sz="quarter" idx="17"/>
          </p:nvPr>
        </p:nvSpPr>
        <p:spPr>
          <a:xfrm>
            <a:off x="8723481" y="265872"/>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sp>
        <p:nvSpPr>
          <p:cNvPr id="14" name="Title 5"/>
          <p:cNvSpPr>
            <a:spLocks noGrp="1"/>
          </p:cNvSpPr>
          <p:nvPr>
            <p:ph type="title"/>
          </p:nvPr>
        </p:nvSpPr>
        <p:spPr>
          <a:xfrm>
            <a:off x="381000" y="265872"/>
            <a:ext cx="4866861" cy="1671543"/>
          </a:xfrm>
          <a:noFill/>
          <a:ln w="12700">
            <a:noFill/>
          </a:ln>
        </p:spPr>
        <p:txBody>
          <a:bodyPr/>
          <a:lstStyle>
            <a:lvl1pPr>
              <a:defRPr>
                <a:solidFill>
                  <a:sysClr val="windowText" lastClr="000000"/>
                </a:solidFill>
              </a:defRPr>
            </a:lvl1pPr>
          </a:lstStyle>
          <a:p>
            <a:r>
              <a:rPr lang="en-US" dirty="0" smtClean="0"/>
              <a:t>Click to edit Master title style</a:t>
            </a:r>
            <a:endParaRPr lang="en-US" dirty="0"/>
          </a:p>
        </p:txBody>
      </p:sp>
      <p:sp>
        <p:nvSpPr>
          <p:cNvPr id="21" name="Picture Placeholder 16"/>
          <p:cNvSpPr>
            <a:spLocks noGrp="1"/>
          </p:cNvSpPr>
          <p:nvPr>
            <p:ph type="pic" sz="quarter" idx="18"/>
          </p:nvPr>
        </p:nvSpPr>
        <p:spPr>
          <a:xfrm>
            <a:off x="5371264" y="265872"/>
            <a:ext cx="3201819" cy="2988364"/>
          </a:xfrm>
          <a:prstGeom prst="rect">
            <a:avLst/>
          </a:prstGeom>
          <a:solidFill>
            <a:schemeClr val="tx2"/>
          </a:solidFill>
          <a:ln w="38100">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solidFill>
                  <a:schemeClr val="tx1"/>
                </a:solidFill>
              </a:defRPr>
            </a:lvl1pPr>
          </a:lstStyle>
          <a:p>
            <a:r>
              <a:rPr lang="en-US" dirty="0" smtClean="0"/>
              <a:t>Click icon to add picture</a:t>
            </a:r>
            <a:endParaRPr lang="en-US" dirty="0"/>
          </a:p>
        </p:txBody>
      </p:sp>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700" y="5608444"/>
            <a:ext cx="764288" cy="1005840"/>
          </a:xfrm>
          <a:prstGeom prst="rect">
            <a:avLst/>
          </a:prstGeom>
        </p:spPr>
      </p:pic>
      <p:pic>
        <p:nvPicPr>
          <p:cNvPr id="16" name="Picture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266" y="5610615"/>
            <a:ext cx="1338582" cy="1001498"/>
          </a:xfrm>
          <a:prstGeom prst="rect">
            <a:avLst/>
          </a:prstGeom>
        </p:spPr>
      </p:pic>
    </p:spTree>
    <p:extLst>
      <p:ext uri="{BB962C8B-B14F-4D97-AF65-F5344CB8AC3E}">
        <p14:creationId xmlns:p14="http://schemas.microsoft.com/office/powerpoint/2010/main" val="2781697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 3 Pics (vertical)">
    <p:bg>
      <p:bgPr>
        <a:solidFill>
          <a:schemeClr val="bg2">
            <a:alpha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05" y="0"/>
            <a:ext cx="12188389" cy="6858000"/>
          </a:xfrm>
          <a:prstGeom prst="rect">
            <a:avLst/>
          </a:prstGeom>
        </p:spPr>
      </p:pic>
      <p:sp>
        <p:nvSpPr>
          <p:cNvPr id="16" name="TextBox 15"/>
          <p:cNvSpPr txBox="1"/>
          <p:nvPr userDrawn="1"/>
        </p:nvSpPr>
        <p:spPr>
          <a:xfrm>
            <a:off x="266700" y="5217495"/>
            <a:ext cx="4337105" cy="357790"/>
          </a:xfrm>
          <a:prstGeom prst="rect">
            <a:avLst/>
          </a:prstGeom>
          <a:noFill/>
        </p:spPr>
        <p:txBody>
          <a:bodyPr wrap="square" lIns="91440" tIns="0">
            <a:spAutoFit/>
          </a:bodyPr>
          <a:lstStyle/>
          <a:p>
            <a:r>
              <a:rPr lang="en-US" altLang="en-US" sz="675" i="1" dirty="0"/>
              <a:t>“</a:t>
            </a:r>
            <a:r>
              <a:rPr lang="en-US" sz="675" i="1" dirty="0">
                <a:solidFill>
                  <a:srgbClr val="000000"/>
                </a:solidFill>
              </a:rPr>
              <a:t>The views, opinions and findings contained in this report are those of the authors(s) and should not be construed as an official Department of the Army position, policy or decision, unless so designated by other official documentation.</a:t>
            </a:r>
            <a:r>
              <a:rPr lang="en-US" altLang="en-US" sz="675" i="1" dirty="0">
                <a:solidFill>
                  <a:srgbClr val="000000"/>
                </a:solidFill>
              </a:rPr>
              <a:t>”</a:t>
            </a:r>
            <a:endParaRPr lang="en-US" sz="675" i="1" dirty="0">
              <a:solidFill>
                <a:srgbClr val="000000"/>
              </a:solidFill>
            </a:endParaRPr>
          </a:p>
        </p:txBody>
      </p:sp>
      <p:sp>
        <p:nvSpPr>
          <p:cNvPr id="18" name="Picture Placeholder 16"/>
          <p:cNvSpPr>
            <a:spLocks noGrp="1" noChangeAspect="1"/>
          </p:cNvSpPr>
          <p:nvPr>
            <p:ph type="pic" sz="quarter" idx="13"/>
          </p:nvPr>
        </p:nvSpPr>
        <p:spPr>
          <a:xfrm>
            <a:off x="8500460" y="3880886"/>
            <a:ext cx="3424840" cy="2548885"/>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dirty="0" smtClean="0"/>
              <a:t>Click icon to add picture</a:t>
            </a:r>
            <a:endParaRPr lang="en-US" dirty="0"/>
          </a:p>
        </p:txBody>
      </p:sp>
      <p:sp>
        <p:nvSpPr>
          <p:cNvPr id="19" name="Picture Placeholder 16"/>
          <p:cNvSpPr>
            <a:spLocks noGrp="1" noChangeAspect="1"/>
          </p:cNvSpPr>
          <p:nvPr>
            <p:ph type="pic" sz="quarter" idx="14"/>
          </p:nvPr>
        </p:nvSpPr>
        <p:spPr>
          <a:xfrm>
            <a:off x="8500460" y="1227138"/>
            <a:ext cx="3424840" cy="2548885"/>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dirty="0" smtClean="0"/>
              <a:t>Click icon to add picture</a:t>
            </a:r>
            <a:endParaRPr lang="en-US" dirty="0"/>
          </a:p>
        </p:txBody>
      </p:sp>
      <p:sp>
        <p:nvSpPr>
          <p:cNvPr id="20" name="Picture Placeholder 16"/>
          <p:cNvSpPr>
            <a:spLocks noGrp="1" noChangeAspect="1"/>
          </p:cNvSpPr>
          <p:nvPr>
            <p:ph type="pic" sz="quarter" idx="15"/>
          </p:nvPr>
        </p:nvSpPr>
        <p:spPr>
          <a:xfrm>
            <a:off x="4726057" y="1227138"/>
            <a:ext cx="3689406" cy="5211649"/>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none"/>
        </p:style>
        <p:txBody>
          <a:bodyPr/>
          <a:lstStyle>
            <a:lvl1pPr>
              <a:defRPr>
                <a:ln>
                  <a:noFill/>
                </a:ln>
              </a:defRPr>
            </a:lvl1pPr>
          </a:lstStyle>
          <a:p>
            <a:r>
              <a:rPr lang="en-US" dirty="0" smtClean="0"/>
              <a:t>Click icon to add picture</a:t>
            </a:r>
            <a:endParaRPr lang="en-US" dirty="0"/>
          </a:p>
        </p:txBody>
      </p:sp>
      <p:sp>
        <p:nvSpPr>
          <p:cNvPr id="2" name="Title 1"/>
          <p:cNvSpPr>
            <a:spLocks noGrp="1"/>
          </p:cNvSpPr>
          <p:nvPr>
            <p:ph type="title"/>
          </p:nvPr>
        </p:nvSpPr>
        <p:spPr>
          <a:xfrm>
            <a:off x="266700" y="246490"/>
            <a:ext cx="11658600" cy="858437"/>
          </a:xfrm>
          <a:noFill/>
          <a:ln w="12700">
            <a:noFill/>
          </a:ln>
        </p:spPr>
        <p:txBody>
          <a:bodyPr/>
          <a:lstStyle>
            <a:lvl1pPr>
              <a:defRPr>
                <a:ln>
                  <a:noFill/>
                </a:ln>
              </a:defRPr>
            </a:lvl1pPr>
          </a:lstStyle>
          <a:p>
            <a:r>
              <a:rPr lang="en-US" dirty="0" smtClean="0"/>
              <a:t>Click to edit Master title style</a:t>
            </a:r>
            <a:endParaRPr lang="en-US" dirty="0"/>
          </a:p>
        </p:txBody>
      </p:sp>
      <p:sp>
        <p:nvSpPr>
          <p:cNvPr id="4" name="Text Placeholder 3"/>
          <p:cNvSpPr>
            <a:spLocks noGrp="1"/>
          </p:cNvSpPr>
          <p:nvPr>
            <p:ph type="body" sz="quarter" idx="16"/>
          </p:nvPr>
        </p:nvSpPr>
        <p:spPr>
          <a:xfrm>
            <a:off x="266700" y="1227138"/>
            <a:ext cx="4337105" cy="39576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700" y="5608444"/>
            <a:ext cx="764288" cy="1005840"/>
          </a:xfrm>
          <a:prstGeom prst="rect">
            <a:avLst/>
          </a:prstGeom>
        </p:spPr>
      </p:pic>
      <p:pic>
        <p:nvPicPr>
          <p:cNvPr id="17" name="Picture 1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266" y="5610615"/>
            <a:ext cx="1338582" cy="1001498"/>
          </a:xfrm>
          <a:prstGeom prst="rect">
            <a:avLst/>
          </a:prstGeom>
        </p:spPr>
      </p:pic>
    </p:spTree>
    <p:extLst>
      <p:ext uri="{BB962C8B-B14F-4D97-AF65-F5344CB8AC3E}">
        <p14:creationId xmlns:p14="http://schemas.microsoft.com/office/powerpoint/2010/main" val="15485999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Color Layout">
    <p:spTree>
      <p:nvGrpSpPr>
        <p:cNvPr id="1" name=""/>
        <p:cNvGrpSpPr/>
        <p:nvPr/>
      </p:nvGrpSpPr>
      <p:grpSpPr>
        <a:xfrm>
          <a:off x="0" y="0"/>
          <a:ext cx="0" cy="0"/>
          <a:chOff x="0" y="0"/>
          <a:chExt cx="0" cy="0"/>
        </a:xfrm>
      </p:grpSpPr>
      <p:sp>
        <p:nvSpPr>
          <p:cNvPr id="10" name="Chart Placeholder 9"/>
          <p:cNvSpPr>
            <a:spLocks noGrp="1"/>
          </p:cNvSpPr>
          <p:nvPr>
            <p:ph type="chart" sz="quarter" idx="12"/>
          </p:nvPr>
        </p:nvSpPr>
        <p:spPr>
          <a:xfrm>
            <a:off x="266700" y="1028700"/>
            <a:ext cx="11658599" cy="5600700"/>
          </a:xfrm>
        </p:spPr>
        <p:txBody>
          <a:bodyPr/>
          <a:lstStyle/>
          <a:p>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84115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ference ONLY">
    <p:bg>
      <p:bgPr>
        <a:solidFill>
          <a:schemeClr val="bg1"/>
        </a:solidFill>
        <a:effectLst/>
      </p:bgPr>
    </p:bg>
    <p:spTree>
      <p:nvGrpSpPr>
        <p:cNvPr id="1" name=""/>
        <p:cNvGrpSpPr/>
        <p:nvPr/>
      </p:nvGrpSpPr>
      <p:grpSpPr>
        <a:xfrm>
          <a:off x="0" y="0"/>
          <a:ext cx="0" cy="0"/>
          <a:chOff x="0" y="0"/>
          <a:chExt cx="0" cy="0"/>
        </a:xfrm>
      </p:grpSpPr>
      <p:sp>
        <p:nvSpPr>
          <p:cNvPr id="22" name="TextBox 21"/>
          <p:cNvSpPr txBox="1"/>
          <p:nvPr userDrawn="1"/>
        </p:nvSpPr>
        <p:spPr>
          <a:xfrm>
            <a:off x="266700" y="1043608"/>
            <a:ext cx="5829300" cy="3001617"/>
          </a:xfrm>
          <a:prstGeom prst="rect">
            <a:avLst/>
          </a:prstGeom>
          <a:noFill/>
          <a:ln w="50800" cmpd="dbl">
            <a:solidFill>
              <a:schemeClr val="tx1"/>
            </a:solidFill>
          </a:ln>
        </p:spPr>
        <p:txBody>
          <a:bodyPr wrap="square" rtlCol="0" anchor="b" anchorCtr="0">
            <a:noAutofit/>
          </a:bodyPr>
          <a:lstStyle/>
          <a:p>
            <a:r>
              <a:rPr lang="en-US" dirty="0" smtClean="0"/>
              <a:t>Use</a:t>
            </a:r>
            <a:r>
              <a:rPr lang="en-US" baseline="0" dirty="0" smtClean="0"/>
              <a:t> for Standard Content Slide Colors</a:t>
            </a:r>
            <a:endParaRPr lang="en-US" dirty="0"/>
          </a:p>
        </p:txBody>
      </p:sp>
      <p:sp>
        <p:nvSpPr>
          <p:cNvPr id="2" name="TextBox 1"/>
          <p:cNvSpPr txBox="1"/>
          <p:nvPr userDrawn="1"/>
        </p:nvSpPr>
        <p:spPr>
          <a:xfrm>
            <a:off x="6096000" y="1043608"/>
            <a:ext cx="5829300" cy="3001617"/>
          </a:xfrm>
          <a:prstGeom prst="rect">
            <a:avLst/>
          </a:prstGeom>
          <a:noFill/>
          <a:ln w="50800" cmpd="dbl">
            <a:solidFill>
              <a:schemeClr val="tx1"/>
            </a:solidFill>
          </a:ln>
        </p:spPr>
        <p:txBody>
          <a:bodyPr wrap="square" rtlCol="0" anchor="b" anchorCtr="0">
            <a:noAutofit/>
          </a:bodyPr>
          <a:lstStyle/>
          <a:p>
            <a:r>
              <a:rPr lang="en-US" dirty="0" smtClean="0"/>
              <a:t>Use</a:t>
            </a:r>
            <a:r>
              <a:rPr lang="en-US" baseline="0" dirty="0" smtClean="0"/>
              <a:t> for Chart Colors</a:t>
            </a:r>
            <a:endParaRPr lang="en-US" dirty="0"/>
          </a:p>
        </p:txBody>
      </p:sp>
      <p:grpSp>
        <p:nvGrpSpPr>
          <p:cNvPr id="21" name="Group 20"/>
          <p:cNvGrpSpPr/>
          <p:nvPr userDrawn="1"/>
        </p:nvGrpSpPr>
        <p:grpSpPr>
          <a:xfrm>
            <a:off x="372234" y="1391830"/>
            <a:ext cx="11458322" cy="1888083"/>
            <a:chOff x="757773" y="1707600"/>
            <a:chExt cx="9393763" cy="1245799"/>
          </a:xfrm>
        </p:grpSpPr>
        <p:sp>
          <p:nvSpPr>
            <p:cNvPr id="5" name="Rectangle 4"/>
            <p:cNvSpPr/>
            <p:nvPr/>
          </p:nvSpPr>
          <p:spPr>
            <a:xfrm>
              <a:off x="2679701" y="1707600"/>
              <a:ext cx="745067" cy="558800"/>
            </a:xfrm>
            <a:prstGeom prst="rect">
              <a:avLst/>
            </a:prstGeom>
            <a:solidFill>
              <a:srgbClr val="D8D8D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217</a:t>
              </a:r>
            </a:p>
            <a:p>
              <a:pPr algn="ctr">
                <a:defRPr/>
              </a:pPr>
              <a:r>
                <a:rPr lang="en-US" sz="1000" b="1" dirty="0" smtClean="0">
                  <a:solidFill>
                    <a:schemeClr val="tx1"/>
                  </a:solidFill>
                </a:rPr>
                <a:t>217</a:t>
              </a:r>
            </a:p>
            <a:p>
              <a:pPr algn="ctr">
                <a:defRPr/>
              </a:pPr>
              <a:r>
                <a:rPr lang="en-US" sz="1000" b="1" dirty="0" smtClean="0">
                  <a:solidFill>
                    <a:schemeClr val="tx1"/>
                  </a:solidFill>
                </a:rPr>
                <a:t>217</a:t>
              </a:r>
            </a:p>
            <a:p>
              <a:pPr algn="ctr">
                <a:defRPr/>
              </a:pPr>
              <a:endParaRPr lang="en-US" sz="1000" b="1" dirty="0" smtClean="0">
                <a:solidFill>
                  <a:schemeClr val="tx1"/>
                </a:solidFill>
              </a:endParaRPr>
            </a:p>
            <a:p>
              <a:pPr algn="ctr">
                <a:defRPr/>
              </a:pPr>
              <a:r>
                <a:rPr lang="en-US" sz="1000" b="1" dirty="0" smtClean="0">
                  <a:solidFill>
                    <a:schemeClr val="tx1"/>
                  </a:solidFill>
                </a:rPr>
                <a:t>#d8d9d8</a:t>
              </a:r>
              <a:endParaRPr lang="en-US" sz="1000" b="1" dirty="0">
                <a:solidFill>
                  <a:schemeClr val="tx1"/>
                </a:solidFill>
              </a:endParaRPr>
            </a:p>
          </p:txBody>
        </p:sp>
        <p:sp>
          <p:nvSpPr>
            <p:cNvPr id="6" name="Rectangle 5"/>
            <p:cNvSpPr/>
            <p:nvPr/>
          </p:nvSpPr>
          <p:spPr>
            <a:xfrm>
              <a:off x="3640669" y="1707600"/>
              <a:ext cx="745067" cy="558800"/>
            </a:xfrm>
            <a:prstGeom prst="rect">
              <a:avLst/>
            </a:prstGeom>
            <a:solidFill>
              <a:srgbClr val="C9C9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200</a:t>
              </a:r>
            </a:p>
            <a:p>
              <a:pPr algn="ctr">
                <a:defRPr/>
              </a:pPr>
              <a:r>
                <a:rPr lang="en-US" sz="1000" b="1" dirty="0" smtClean="0">
                  <a:solidFill>
                    <a:schemeClr val="tx1"/>
                  </a:solidFill>
                </a:rPr>
                <a:t>200</a:t>
              </a:r>
            </a:p>
            <a:p>
              <a:pPr algn="ctr">
                <a:defRPr/>
              </a:pPr>
              <a:r>
                <a:rPr lang="en-US" sz="1000" b="1" dirty="0" smtClean="0">
                  <a:solidFill>
                    <a:schemeClr val="tx1"/>
                  </a:solidFill>
                </a:rPr>
                <a:t>200</a:t>
              </a:r>
            </a:p>
            <a:p>
              <a:pPr algn="ctr">
                <a:defRPr/>
              </a:pPr>
              <a:endParaRPr lang="en-US" sz="1000" b="1" dirty="0" smtClean="0">
                <a:solidFill>
                  <a:schemeClr val="tx1"/>
                </a:solidFill>
              </a:endParaRPr>
            </a:p>
            <a:p>
              <a:pPr algn="ctr">
                <a:defRPr/>
              </a:pPr>
              <a:r>
                <a:rPr lang="en-US" sz="1000" b="1" dirty="0" smtClean="0">
                  <a:solidFill>
                    <a:schemeClr val="tx1"/>
                  </a:solidFill>
                </a:rPr>
                <a:t>#c9c9c9</a:t>
              </a:r>
              <a:endParaRPr lang="en-US" sz="1000" b="1" dirty="0">
                <a:solidFill>
                  <a:schemeClr val="tx1"/>
                </a:solidFill>
              </a:endParaRPr>
            </a:p>
          </p:txBody>
        </p:sp>
        <p:sp>
          <p:nvSpPr>
            <p:cNvPr id="7" name="Rectangle 6"/>
            <p:cNvSpPr/>
            <p:nvPr/>
          </p:nvSpPr>
          <p:spPr>
            <a:xfrm>
              <a:off x="757773" y="2394599"/>
              <a:ext cx="742951" cy="5588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255</a:t>
              </a:r>
            </a:p>
            <a:p>
              <a:pPr algn="ctr">
                <a:defRPr/>
              </a:pPr>
              <a:r>
                <a:rPr lang="en-US" sz="1000" b="1" dirty="0" smtClean="0">
                  <a:solidFill>
                    <a:schemeClr val="tx1"/>
                  </a:solidFill>
                </a:rPr>
                <a:t>255</a:t>
              </a:r>
            </a:p>
            <a:p>
              <a:pPr algn="ctr">
                <a:defRPr/>
              </a:pPr>
              <a:r>
                <a:rPr lang="en-US" sz="1000" b="1" dirty="0" smtClean="0">
                  <a:solidFill>
                    <a:schemeClr val="tx1"/>
                  </a:solidFill>
                </a:rPr>
                <a:t>255</a:t>
              </a:r>
            </a:p>
            <a:p>
              <a:pPr algn="ctr">
                <a:defRPr/>
              </a:pPr>
              <a:endParaRPr lang="en-US" sz="1000" b="1" dirty="0" smtClean="0">
                <a:solidFill>
                  <a:schemeClr val="tx1"/>
                </a:solidFill>
              </a:endParaRPr>
            </a:p>
            <a:p>
              <a:pPr algn="ctr">
                <a:defRPr/>
              </a:pPr>
              <a:r>
                <a:rPr lang="en-US" sz="1000" b="1" dirty="0" smtClean="0">
                  <a:solidFill>
                    <a:schemeClr val="tx1"/>
                  </a:solidFill>
                </a:rPr>
                <a:t>#83847a</a:t>
              </a:r>
              <a:endParaRPr lang="en-US" sz="1000" b="1" dirty="0">
                <a:solidFill>
                  <a:schemeClr val="tx1"/>
                </a:solidFill>
              </a:endParaRPr>
            </a:p>
          </p:txBody>
        </p:sp>
        <p:sp>
          <p:nvSpPr>
            <p:cNvPr id="8" name="Rectangle 7"/>
            <p:cNvSpPr/>
            <p:nvPr/>
          </p:nvSpPr>
          <p:spPr>
            <a:xfrm>
              <a:off x="1718739" y="2394599"/>
              <a:ext cx="742951" cy="55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2</a:t>
              </a:r>
            </a:p>
            <a:p>
              <a:pPr algn="ctr">
                <a:defRPr/>
              </a:pPr>
              <a:r>
                <a:rPr lang="en-US" sz="1000" b="1" dirty="0" smtClean="0">
                  <a:solidFill>
                    <a:schemeClr val="bg1"/>
                  </a:solidFill>
                </a:rPr>
                <a:t>0</a:t>
              </a:r>
            </a:p>
            <a:p>
              <a:pPr algn="ctr">
                <a:defRPr/>
              </a:pPr>
              <a:r>
                <a:rPr lang="en-US" sz="1000" b="1" dirty="0" smtClean="0">
                  <a:solidFill>
                    <a:schemeClr val="bg1"/>
                  </a:solidFill>
                </a:rPr>
                <a:t>0</a:t>
              </a:r>
            </a:p>
            <a:p>
              <a:pPr algn="ctr">
                <a:defRPr/>
              </a:pPr>
              <a:endParaRPr lang="en-US" sz="1000" b="1" dirty="0" smtClean="0">
                <a:solidFill>
                  <a:schemeClr val="bg1"/>
                </a:solidFill>
              </a:endParaRPr>
            </a:p>
            <a:p>
              <a:pPr algn="ctr">
                <a:defRPr/>
              </a:pPr>
              <a:r>
                <a:rPr lang="en-US" sz="1000" b="1" dirty="0" smtClean="0">
                  <a:solidFill>
                    <a:schemeClr val="bg1"/>
                  </a:solidFill>
                </a:rPr>
                <a:t>#020000</a:t>
              </a:r>
              <a:endParaRPr lang="en-US" sz="1000" b="1" dirty="0">
                <a:solidFill>
                  <a:schemeClr val="bg1"/>
                </a:solidFill>
              </a:endParaRPr>
            </a:p>
          </p:txBody>
        </p:sp>
        <p:sp>
          <p:nvSpPr>
            <p:cNvPr id="9" name="Rectangle 8"/>
            <p:cNvSpPr/>
            <p:nvPr/>
          </p:nvSpPr>
          <p:spPr>
            <a:xfrm>
              <a:off x="2679701" y="2394599"/>
              <a:ext cx="745067" cy="558800"/>
            </a:xfrm>
            <a:prstGeom prst="rect">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163</a:t>
              </a:r>
            </a:p>
            <a:p>
              <a:pPr algn="ctr">
                <a:defRPr/>
              </a:pPr>
              <a:r>
                <a:rPr lang="en-US" sz="1000" b="1" dirty="0" smtClean="0">
                  <a:solidFill>
                    <a:schemeClr val="tx1"/>
                  </a:solidFill>
                </a:rPr>
                <a:t>163</a:t>
              </a:r>
            </a:p>
            <a:p>
              <a:pPr algn="ctr">
                <a:defRPr/>
              </a:pPr>
              <a:r>
                <a:rPr lang="en-US" sz="1000" b="1" dirty="0" smtClean="0">
                  <a:solidFill>
                    <a:schemeClr val="tx1"/>
                  </a:solidFill>
                </a:rPr>
                <a:t>163</a:t>
              </a:r>
            </a:p>
            <a:p>
              <a:pPr algn="ctr">
                <a:defRPr/>
              </a:pPr>
              <a:endParaRPr lang="en-US" sz="1000" b="1" dirty="0" smtClean="0">
                <a:solidFill>
                  <a:schemeClr val="tx1"/>
                </a:solidFill>
              </a:endParaRPr>
            </a:p>
            <a:p>
              <a:pPr algn="ctr">
                <a:defRPr/>
              </a:pPr>
              <a:r>
                <a:rPr lang="en-US" sz="1000" b="1" dirty="0" smtClean="0">
                  <a:solidFill>
                    <a:schemeClr val="tx1"/>
                  </a:solidFill>
                </a:rPr>
                <a:t>#a3a3a2</a:t>
              </a:r>
              <a:endParaRPr lang="en-US" sz="1000" b="1" dirty="0">
                <a:solidFill>
                  <a:schemeClr val="tx1"/>
                </a:solidFill>
              </a:endParaRPr>
            </a:p>
          </p:txBody>
        </p:sp>
        <p:sp>
          <p:nvSpPr>
            <p:cNvPr id="10" name="Rectangle 9"/>
            <p:cNvSpPr/>
            <p:nvPr/>
          </p:nvSpPr>
          <p:spPr>
            <a:xfrm>
              <a:off x="3640669" y="2394599"/>
              <a:ext cx="745067" cy="558800"/>
            </a:xfrm>
            <a:prstGeom prst="rect">
              <a:avLst/>
            </a:prstGeom>
            <a:solidFill>
              <a:srgbClr val="8384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131</a:t>
              </a:r>
            </a:p>
            <a:p>
              <a:pPr algn="ctr">
                <a:defRPr/>
              </a:pPr>
              <a:r>
                <a:rPr lang="en-US" sz="1000" b="1" dirty="0" smtClean="0">
                  <a:solidFill>
                    <a:schemeClr val="tx1"/>
                  </a:solidFill>
                </a:rPr>
                <a:t>132</a:t>
              </a:r>
            </a:p>
            <a:p>
              <a:pPr algn="ctr">
                <a:defRPr/>
              </a:pPr>
              <a:r>
                <a:rPr lang="en-US" sz="1000" b="1" dirty="0" smtClean="0">
                  <a:solidFill>
                    <a:schemeClr val="tx1"/>
                  </a:solidFill>
                </a:rPr>
                <a:t>122</a:t>
              </a:r>
            </a:p>
            <a:p>
              <a:pPr algn="ctr">
                <a:defRPr/>
              </a:pPr>
              <a:endParaRPr lang="en-US" sz="1000" b="1" dirty="0" smtClean="0">
                <a:solidFill>
                  <a:schemeClr val="tx1"/>
                </a:solidFill>
              </a:endParaRPr>
            </a:p>
            <a:p>
              <a:pPr algn="ctr">
                <a:defRPr/>
              </a:pPr>
              <a:r>
                <a:rPr lang="en-US" sz="1000" b="1" dirty="0" smtClean="0">
                  <a:solidFill>
                    <a:schemeClr val="tx1"/>
                  </a:solidFill>
                </a:rPr>
                <a:t>#83847a</a:t>
              </a:r>
              <a:endParaRPr lang="en-US" sz="1000" b="1" dirty="0">
                <a:solidFill>
                  <a:schemeClr val="tx1"/>
                </a:solidFill>
              </a:endParaRPr>
            </a:p>
          </p:txBody>
        </p:sp>
        <p:sp>
          <p:nvSpPr>
            <p:cNvPr id="11" name="Rectangle 10"/>
            <p:cNvSpPr/>
            <p:nvPr/>
          </p:nvSpPr>
          <p:spPr>
            <a:xfrm>
              <a:off x="4601633" y="2394599"/>
              <a:ext cx="745067" cy="558800"/>
            </a:xfrm>
            <a:prstGeom prst="rect">
              <a:avLst/>
            </a:prstGeom>
            <a:solidFill>
              <a:srgbClr val="DF1F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223</a:t>
              </a:r>
            </a:p>
            <a:p>
              <a:pPr algn="ctr">
                <a:defRPr/>
              </a:pPr>
              <a:r>
                <a:rPr lang="en-US" sz="1000" b="1" dirty="0" smtClean="0">
                  <a:solidFill>
                    <a:schemeClr val="bg1"/>
                  </a:solidFill>
                </a:rPr>
                <a:t>31</a:t>
              </a:r>
            </a:p>
            <a:p>
              <a:pPr algn="ctr">
                <a:defRPr/>
              </a:pPr>
              <a:r>
                <a:rPr lang="en-US" sz="1000" b="1" dirty="0" smtClean="0">
                  <a:solidFill>
                    <a:schemeClr val="bg1"/>
                  </a:solidFill>
                </a:rPr>
                <a:t>46</a:t>
              </a:r>
            </a:p>
            <a:p>
              <a:pPr algn="ctr">
                <a:defRPr/>
              </a:pPr>
              <a:endParaRPr lang="en-US" sz="1000" b="1" dirty="0" smtClean="0">
                <a:solidFill>
                  <a:schemeClr val="bg1"/>
                </a:solidFill>
              </a:endParaRPr>
            </a:p>
            <a:p>
              <a:pPr algn="ctr">
                <a:defRPr/>
              </a:pPr>
              <a:r>
                <a:rPr lang="en-US" sz="1000" b="1" dirty="0" smtClean="0">
                  <a:solidFill>
                    <a:schemeClr val="bg1"/>
                  </a:solidFill>
                </a:rPr>
                <a:t>#ef4236</a:t>
              </a:r>
              <a:endParaRPr lang="en-US" sz="1000" b="1" dirty="0">
                <a:solidFill>
                  <a:schemeClr val="bg1"/>
                </a:solidFill>
              </a:endParaRPr>
            </a:p>
          </p:txBody>
        </p:sp>
        <p:sp>
          <p:nvSpPr>
            <p:cNvPr id="12" name="Rectangle 11"/>
            <p:cNvSpPr/>
            <p:nvPr/>
          </p:nvSpPr>
          <p:spPr>
            <a:xfrm>
              <a:off x="5562601" y="2394599"/>
              <a:ext cx="745067" cy="558800"/>
            </a:xfrm>
            <a:prstGeom prst="rect">
              <a:avLst/>
            </a:prstGeom>
            <a:solidFill>
              <a:srgbClr val="6E87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110</a:t>
              </a:r>
            </a:p>
            <a:p>
              <a:pPr algn="ctr">
                <a:defRPr/>
              </a:pPr>
              <a:r>
                <a:rPr lang="en-US" sz="1000" b="1" dirty="0" smtClean="0">
                  <a:solidFill>
                    <a:schemeClr val="tx1"/>
                  </a:solidFill>
                </a:rPr>
                <a:t>135</a:t>
              </a:r>
            </a:p>
            <a:p>
              <a:pPr algn="ctr">
                <a:defRPr/>
              </a:pPr>
              <a:r>
                <a:rPr lang="en-US" sz="1000" b="1" dirty="0" smtClean="0">
                  <a:solidFill>
                    <a:schemeClr val="tx1"/>
                  </a:solidFill>
                </a:rPr>
                <a:t>120</a:t>
              </a:r>
            </a:p>
            <a:p>
              <a:pPr algn="ctr">
                <a:defRPr/>
              </a:pPr>
              <a:endParaRPr lang="en-US" sz="1000" b="1" dirty="0" smtClean="0">
                <a:solidFill>
                  <a:schemeClr val="tx1"/>
                </a:solidFill>
              </a:endParaRPr>
            </a:p>
            <a:p>
              <a:pPr algn="ctr">
                <a:defRPr/>
              </a:pPr>
              <a:r>
                <a:rPr lang="en-US" sz="1000" b="1" dirty="0" smtClean="0">
                  <a:solidFill>
                    <a:schemeClr val="tx1"/>
                  </a:solidFill>
                </a:rPr>
                <a:t>#6f8779</a:t>
              </a:r>
              <a:endParaRPr lang="en-US" sz="1000" b="1" dirty="0">
                <a:solidFill>
                  <a:schemeClr val="tx1"/>
                </a:solidFill>
              </a:endParaRPr>
            </a:p>
          </p:txBody>
        </p:sp>
        <p:sp>
          <p:nvSpPr>
            <p:cNvPr id="13" name="Rectangle 12"/>
            <p:cNvSpPr/>
            <p:nvPr/>
          </p:nvSpPr>
          <p:spPr>
            <a:xfrm>
              <a:off x="6523568" y="2394599"/>
              <a:ext cx="745067" cy="558800"/>
            </a:xfrm>
            <a:prstGeom prst="rect">
              <a:avLst/>
            </a:prstGeom>
            <a:solidFill>
              <a:srgbClr val="705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112</a:t>
              </a:r>
            </a:p>
            <a:p>
              <a:pPr algn="ctr">
                <a:defRPr/>
              </a:pPr>
              <a:r>
                <a:rPr lang="en-US" sz="1000" b="1" dirty="0" smtClean="0">
                  <a:solidFill>
                    <a:schemeClr val="bg1"/>
                  </a:solidFill>
                </a:rPr>
                <a:t>92</a:t>
              </a:r>
            </a:p>
            <a:p>
              <a:pPr algn="ctr">
                <a:defRPr/>
              </a:pPr>
              <a:r>
                <a:rPr lang="en-US" sz="1000" b="1" dirty="0" smtClean="0">
                  <a:solidFill>
                    <a:schemeClr val="bg1"/>
                  </a:solidFill>
                </a:rPr>
                <a:t>56</a:t>
              </a:r>
            </a:p>
            <a:p>
              <a:pPr algn="ctr">
                <a:defRPr/>
              </a:pPr>
              <a:endParaRPr lang="en-US" sz="1000" b="1" dirty="0" smtClean="0">
                <a:solidFill>
                  <a:schemeClr val="bg1"/>
                </a:solidFill>
              </a:endParaRPr>
            </a:p>
            <a:p>
              <a:pPr algn="ctr">
                <a:defRPr/>
              </a:pPr>
              <a:r>
                <a:rPr lang="en-US" sz="1000" b="1" dirty="0" smtClean="0">
                  <a:solidFill>
                    <a:schemeClr val="bg1"/>
                  </a:solidFill>
                </a:rPr>
                <a:t>#705d39</a:t>
              </a:r>
              <a:endParaRPr lang="en-US" sz="1000" b="1" dirty="0">
                <a:solidFill>
                  <a:schemeClr val="bg1"/>
                </a:solidFill>
              </a:endParaRPr>
            </a:p>
          </p:txBody>
        </p:sp>
        <p:sp>
          <p:nvSpPr>
            <p:cNvPr id="14" name="Rectangle 13"/>
            <p:cNvSpPr/>
            <p:nvPr/>
          </p:nvSpPr>
          <p:spPr>
            <a:xfrm>
              <a:off x="7484533" y="2394599"/>
              <a:ext cx="745067" cy="558800"/>
            </a:xfrm>
            <a:prstGeom prst="rect">
              <a:avLst/>
            </a:prstGeom>
            <a:solidFill>
              <a:srgbClr val="3E66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62</a:t>
              </a:r>
            </a:p>
            <a:p>
              <a:pPr algn="ctr">
                <a:defRPr/>
              </a:pPr>
              <a:r>
                <a:rPr lang="en-US" sz="1000" b="1" dirty="0" smtClean="0">
                  <a:solidFill>
                    <a:schemeClr val="bg1"/>
                  </a:solidFill>
                </a:rPr>
                <a:t>102</a:t>
              </a:r>
            </a:p>
            <a:p>
              <a:pPr algn="ctr">
                <a:defRPr/>
              </a:pPr>
              <a:r>
                <a:rPr lang="en-US" sz="1000" b="1" dirty="0" smtClean="0">
                  <a:solidFill>
                    <a:schemeClr val="bg1"/>
                  </a:solidFill>
                </a:rPr>
                <a:t>130</a:t>
              </a:r>
            </a:p>
            <a:p>
              <a:pPr algn="ctr">
                <a:defRPr/>
              </a:pPr>
              <a:endParaRPr lang="en-US" sz="1000" b="1" dirty="0" smtClean="0">
                <a:solidFill>
                  <a:schemeClr val="bg1"/>
                </a:solidFill>
              </a:endParaRPr>
            </a:p>
            <a:p>
              <a:pPr algn="ctr">
                <a:defRPr/>
              </a:pPr>
              <a:r>
                <a:rPr lang="en-US" sz="1000" b="1" dirty="0" smtClean="0">
                  <a:solidFill>
                    <a:schemeClr val="bg1"/>
                  </a:solidFill>
                </a:rPr>
                <a:t>#406782</a:t>
              </a:r>
              <a:endParaRPr lang="en-US" sz="1000" b="1" dirty="0">
                <a:solidFill>
                  <a:schemeClr val="bg1"/>
                </a:solidFill>
              </a:endParaRPr>
            </a:p>
          </p:txBody>
        </p:sp>
        <p:sp>
          <p:nvSpPr>
            <p:cNvPr id="15" name="Rectangle 14"/>
            <p:cNvSpPr/>
            <p:nvPr/>
          </p:nvSpPr>
          <p:spPr>
            <a:xfrm>
              <a:off x="8445501" y="2394599"/>
              <a:ext cx="745067" cy="558800"/>
            </a:xfrm>
            <a:prstGeom prst="rect">
              <a:avLst/>
            </a:prstGeom>
            <a:solidFill>
              <a:srgbClr val="6638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102</a:t>
              </a:r>
            </a:p>
            <a:p>
              <a:pPr algn="ctr">
                <a:defRPr/>
              </a:pPr>
              <a:r>
                <a:rPr lang="en-US" sz="1000" b="1" dirty="0" smtClean="0">
                  <a:solidFill>
                    <a:schemeClr val="bg1"/>
                  </a:solidFill>
                </a:rPr>
                <a:t>56</a:t>
              </a:r>
            </a:p>
            <a:p>
              <a:pPr algn="ctr">
                <a:defRPr/>
              </a:pPr>
              <a:r>
                <a:rPr lang="en-US" sz="1000" b="1" dirty="0" smtClean="0">
                  <a:solidFill>
                    <a:schemeClr val="bg1"/>
                  </a:solidFill>
                </a:rPr>
                <a:t>48</a:t>
              </a:r>
            </a:p>
            <a:p>
              <a:pPr algn="ctr">
                <a:defRPr/>
              </a:pPr>
              <a:endParaRPr lang="en-US" sz="1000" b="1" dirty="0" smtClean="0">
                <a:solidFill>
                  <a:schemeClr val="bg1"/>
                </a:solidFill>
              </a:endParaRPr>
            </a:p>
            <a:p>
              <a:pPr algn="ctr">
                <a:defRPr/>
              </a:pPr>
              <a:r>
                <a:rPr lang="en-US" sz="1000" b="1" dirty="0" smtClean="0">
                  <a:solidFill>
                    <a:schemeClr val="bg1"/>
                  </a:solidFill>
                </a:rPr>
                <a:t>#673931</a:t>
              </a:r>
              <a:endParaRPr lang="en-US" sz="1000" b="1" dirty="0">
                <a:solidFill>
                  <a:schemeClr val="bg1"/>
                </a:solidFill>
              </a:endParaRPr>
            </a:p>
          </p:txBody>
        </p:sp>
        <p:sp>
          <p:nvSpPr>
            <p:cNvPr id="16" name="Rectangle 15"/>
            <p:cNvSpPr/>
            <p:nvPr/>
          </p:nvSpPr>
          <p:spPr>
            <a:xfrm>
              <a:off x="9406469" y="2394599"/>
              <a:ext cx="745067" cy="558800"/>
            </a:xfrm>
            <a:prstGeom prst="rect">
              <a:avLst/>
            </a:prstGeom>
            <a:solidFill>
              <a:srgbClr val="8278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130</a:t>
              </a:r>
            </a:p>
            <a:p>
              <a:pPr algn="ctr">
                <a:defRPr/>
              </a:pPr>
              <a:r>
                <a:rPr lang="en-US" sz="1000" b="1" dirty="0" smtClean="0">
                  <a:solidFill>
                    <a:schemeClr val="bg1"/>
                  </a:solidFill>
                </a:rPr>
                <a:t>120</a:t>
              </a:r>
            </a:p>
            <a:p>
              <a:pPr algn="ctr">
                <a:defRPr/>
              </a:pPr>
              <a:r>
                <a:rPr lang="en-US" sz="1000" b="1" dirty="0" smtClean="0">
                  <a:solidFill>
                    <a:schemeClr val="bg1"/>
                  </a:solidFill>
                </a:rPr>
                <a:t>111</a:t>
              </a:r>
            </a:p>
            <a:p>
              <a:pPr algn="ctr">
                <a:defRPr/>
              </a:pPr>
              <a:endParaRPr lang="en-US" sz="1000" b="1" dirty="0" smtClean="0">
                <a:solidFill>
                  <a:schemeClr val="bg1"/>
                </a:solidFill>
              </a:endParaRPr>
            </a:p>
            <a:p>
              <a:pPr algn="ctr">
                <a:defRPr/>
              </a:pPr>
              <a:r>
                <a:rPr lang="en-US" sz="1000" b="1" dirty="0" smtClean="0">
                  <a:solidFill>
                    <a:schemeClr val="bg1"/>
                  </a:solidFill>
                </a:rPr>
                <a:t>#837970</a:t>
              </a:r>
              <a:endParaRPr lang="en-US" sz="1000" b="1" dirty="0">
                <a:solidFill>
                  <a:schemeClr val="bg1"/>
                </a:solidFill>
              </a:endParaRPr>
            </a:p>
          </p:txBody>
        </p:sp>
        <p:sp>
          <p:nvSpPr>
            <p:cNvPr id="17" name="Rectangle 16"/>
            <p:cNvSpPr/>
            <p:nvPr/>
          </p:nvSpPr>
          <p:spPr>
            <a:xfrm>
              <a:off x="1718733" y="1707600"/>
              <a:ext cx="745067" cy="5588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237</a:t>
              </a:r>
            </a:p>
            <a:p>
              <a:pPr algn="ctr">
                <a:defRPr/>
              </a:pPr>
              <a:r>
                <a:rPr lang="en-US" sz="1000" b="1" dirty="0" smtClean="0">
                  <a:solidFill>
                    <a:schemeClr val="tx1"/>
                  </a:solidFill>
                </a:rPr>
                <a:t>237</a:t>
              </a:r>
            </a:p>
            <a:p>
              <a:pPr algn="ctr">
                <a:defRPr/>
              </a:pPr>
              <a:r>
                <a:rPr lang="en-US" sz="1000" b="1" dirty="0" smtClean="0">
                  <a:solidFill>
                    <a:schemeClr val="tx1"/>
                  </a:solidFill>
                </a:rPr>
                <a:t>237</a:t>
              </a:r>
            </a:p>
            <a:p>
              <a:pPr algn="ctr">
                <a:defRPr/>
              </a:pPr>
              <a:endParaRPr lang="en-US" sz="1000" b="1" dirty="0" smtClean="0">
                <a:solidFill>
                  <a:schemeClr val="tx1"/>
                </a:solidFill>
              </a:endParaRPr>
            </a:p>
            <a:p>
              <a:pPr algn="ctr">
                <a:defRPr/>
              </a:pPr>
              <a:r>
                <a:rPr lang="en-US" sz="1000" b="1" dirty="0" smtClean="0">
                  <a:solidFill>
                    <a:schemeClr val="tx1"/>
                  </a:solidFill>
                </a:rPr>
                <a:t>#</a:t>
              </a:r>
              <a:r>
                <a:rPr lang="en-US" sz="1000" b="1" dirty="0" err="1" smtClean="0">
                  <a:solidFill>
                    <a:schemeClr val="tx1"/>
                  </a:solidFill>
                </a:rPr>
                <a:t>ededed</a:t>
              </a:r>
              <a:endParaRPr lang="en-US" sz="1000" b="1" dirty="0">
                <a:solidFill>
                  <a:schemeClr val="tx1"/>
                </a:solidFill>
              </a:endParaRPr>
            </a:p>
          </p:txBody>
        </p:sp>
        <p:sp>
          <p:nvSpPr>
            <p:cNvPr id="18" name="Rectangle 17"/>
            <p:cNvSpPr/>
            <p:nvPr/>
          </p:nvSpPr>
          <p:spPr>
            <a:xfrm>
              <a:off x="5562601" y="1707600"/>
              <a:ext cx="745067" cy="558800"/>
            </a:xfrm>
            <a:prstGeom prst="rect">
              <a:avLst/>
            </a:prstGeom>
            <a:solidFill>
              <a:srgbClr val="507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80</a:t>
              </a:r>
            </a:p>
            <a:p>
              <a:pPr algn="ctr">
                <a:defRPr/>
              </a:pPr>
              <a:r>
                <a:rPr lang="en-US" sz="1000" b="1" dirty="0" smtClean="0">
                  <a:solidFill>
                    <a:schemeClr val="bg1"/>
                  </a:solidFill>
                </a:rPr>
                <a:t>119</a:t>
              </a:r>
            </a:p>
            <a:p>
              <a:pPr algn="ctr">
                <a:defRPr/>
              </a:pPr>
              <a:r>
                <a:rPr lang="en-US" sz="1000" b="1" dirty="0" smtClean="0">
                  <a:solidFill>
                    <a:schemeClr val="bg1"/>
                  </a:solidFill>
                </a:rPr>
                <a:t>27</a:t>
              </a:r>
            </a:p>
            <a:p>
              <a:pPr algn="ctr">
                <a:defRPr/>
              </a:pPr>
              <a:endParaRPr lang="en-US" sz="1000" b="1" dirty="0" smtClean="0">
                <a:solidFill>
                  <a:schemeClr val="bg1"/>
                </a:solidFill>
              </a:endParaRPr>
            </a:p>
            <a:p>
              <a:pPr algn="ctr">
                <a:defRPr/>
              </a:pPr>
              <a:r>
                <a:rPr lang="en-US" sz="1000" b="1" dirty="0" smtClean="0">
                  <a:solidFill>
                    <a:schemeClr val="bg1"/>
                  </a:solidFill>
                </a:rPr>
                <a:t>#517837</a:t>
              </a:r>
              <a:endParaRPr lang="en-US" sz="1000" b="1" dirty="0">
                <a:solidFill>
                  <a:schemeClr val="bg1"/>
                </a:solidFill>
              </a:endParaRPr>
            </a:p>
          </p:txBody>
        </p:sp>
        <p:sp>
          <p:nvSpPr>
            <p:cNvPr id="19" name="Rectangle 18"/>
            <p:cNvSpPr/>
            <p:nvPr/>
          </p:nvSpPr>
          <p:spPr>
            <a:xfrm>
              <a:off x="6523568" y="1707600"/>
              <a:ext cx="745067" cy="558800"/>
            </a:xfrm>
            <a:prstGeom prst="rect">
              <a:avLst/>
            </a:prstGeom>
            <a:solidFill>
              <a:srgbClr val="FCAE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tx1"/>
                  </a:solidFill>
                </a:rPr>
                <a:t>252</a:t>
              </a:r>
            </a:p>
            <a:p>
              <a:pPr algn="ctr">
                <a:defRPr/>
              </a:pPr>
              <a:r>
                <a:rPr lang="en-US" sz="1000" b="1" dirty="0" smtClean="0">
                  <a:solidFill>
                    <a:schemeClr val="tx1"/>
                  </a:solidFill>
                </a:rPr>
                <a:t>174</a:t>
              </a:r>
            </a:p>
            <a:p>
              <a:pPr algn="ctr">
                <a:defRPr/>
              </a:pPr>
              <a:r>
                <a:rPr lang="en-US" sz="1000" b="1" dirty="0" smtClean="0">
                  <a:solidFill>
                    <a:schemeClr val="tx1"/>
                  </a:solidFill>
                </a:rPr>
                <a:t>59</a:t>
              </a:r>
            </a:p>
            <a:p>
              <a:pPr algn="ctr">
                <a:defRPr/>
              </a:pPr>
              <a:endParaRPr lang="en-US" sz="1000" b="1" dirty="0" smtClean="0">
                <a:solidFill>
                  <a:schemeClr val="tx1"/>
                </a:solidFill>
              </a:endParaRPr>
            </a:p>
            <a:p>
              <a:pPr algn="ctr">
                <a:defRPr/>
              </a:pPr>
              <a:r>
                <a:rPr lang="en-US" sz="1000" b="1" dirty="0" smtClean="0">
                  <a:solidFill>
                    <a:schemeClr val="tx1"/>
                  </a:solidFill>
                </a:rPr>
                <a:t>#fbae3d</a:t>
              </a:r>
              <a:endParaRPr lang="en-US" sz="1000" b="1" dirty="0">
                <a:solidFill>
                  <a:schemeClr val="tx1"/>
                </a:solidFill>
              </a:endParaRPr>
            </a:p>
          </p:txBody>
        </p:sp>
        <p:sp>
          <p:nvSpPr>
            <p:cNvPr id="20" name="Rectangle 19"/>
            <p:cNvSpPr/>
            <p:nvPr/>
          </p:nvSpPr>
          <p:spPr>
            <a:xfrm>
              <a:off x="7484533" y="1707600"/>
              <a:ext cx="745067" cy="558800"/>
            </a:xfrm>
            <a:prstGeom prst="rect">
              <a:avLst/>
            </a:prstGeom>
            <a:solidFill>
              <a:srgbClr val="5324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smtClean="0">
                  <a:solidFill>
                    <a:schemeClr val="bg1"/>
                  </a:solidFill>
                </a:rPr>
                <a:t>83</a:t>
              </a:r>
            </a:p>
            <a:p>
              <a:pPr algn="ctr">
                <a:defRPr/>
              </a:pPr>
              <a:r>
                <a:rPr lang="en-US" sz="1000" b="1" dirty="0" smtClean="0">
                  <a:solidFill>
                    <a:schemeClr val="bg1"/>
                  </a:solidFill>
                </a:rPr>
                <a:t>36</a:t>
              </a:r>
            </a:p>
            <a:p>
              <a:pPr algn="ctr">
                <a:defRPr/>
              </a:pPr>
              <a:r>
                <a:rPr lang="en-US" sz="1000" b="1" dirty="0" smtClean="0">
                  <a:solidFill>
                    <a:schemeClr val="bg1"/>
                  </a:solidFill>
                </a:rPr>
                <a:t>118</a:t>
              </a:r>
            </a:p>
            <a:p>
              <a:pPr algn="ctr">
                <a:defRPr/>
              </a:pPr>
              <a:endParaRPr lang="en-US" sz="1000" b="1" dirty="0" smtClean="0">
                <a:solidFill>
                  <a:schemeClr val="bg1"/>
                </a:solidFill>
              </a:endParaRPr>
            </a:p>
            <a:p>
              <a:pPr algn="ctr">
                <a:defRPr/>
              </a:pPr>
              <a:r>
                <a:rPr lang="en-US" sz="1000" b="1" dirty="0" smtClean="0">
                  <a:solidFill>
                    <a:schemeClr val="bg1"/>
                  </a:solidFill>
                </a:rPr>
                <a:t>#542a76</a:t>
              </a:r>
              <a:endParaRPr lang="en-US" sz="1000" b="1" dirty="0">
                <a:solidFill>
                  <a:schemeClr val="bg1"/>
                </a:solidFill>
              </a:endParaRPr>
            </a:p>
          </p:txBody>
        </p:sp>
      </p:grpSp>
    </p:spTree>
    <p:extLst>
      <p:ext uri="{BB962C8B-B14F-4D97-AF65-F5344CB8AC3E}">
        <p14:creationId xmlns:p14="http://schemas.microsoft.com/office/powerpoint/2010/main" val="3981107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3"/>
          <p:cNvSpPr>
            <a:spLocks noGrp="1"/>
          </p:cNvSpPr>
          <p:nvPr>
            <p:ph sz="quarter" idx="10"/>
          </p:nvPr>
        </p:nvSpPr>
        <p:spPr>
          <a:xfrm>
            <a:off x="266700" y="1028700"/>
            <a:ext cx="11658600" cy="5600700"/>
          </a:xfrm>
        </p:spPr>
        <p:txBody>
          <a:bodyPr numCol="2"/>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17883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3 Columns">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Click to edit Master title style</a:t>
            </a:r>
            <a:endParaRPr lang="en-US"/>
          </a:p>
        </p:txBody>
      </p:sp>
      <p:sp>
        <p:nvSpPr>
          <p:cNvPr id="9" name="Content Placeholder 3"/>
          <p:cNvSpPr>
            <a:spLocks noGrp="1"/>
          </p:cNvSpPr>
          <p:nvPr>
            <p:ph sz="quarter" idx="12"/>
          </p:nvPr>
        </p:nvSpPr>
        <p:spPr>
          <a:xfrm>
            <a:off x="266700" y="1028700"/>
            <a:ext cx="11658600" cy="5600700"/>
          </a:xfrm>
        </p:spPr>
        <p:txBody>
          <a:bodyPr numCol="3"/>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7832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Picture with Caption">
    <p:spTree>
      <p:nvGrpSpPr>
        <p:cNvPr id="1" name=""/>
        <p:cNvGrpSpPr/>
        <p:nvPr/>
      </p:nvGrpSpPr>
      <p:grpSpPr>
        <a:xfrm>
          <a:off x="0" y="0"/>
          <a:ext cx="0" cy="0"/>
          <a:chOff x="0" y="0"/>
          <a:chExt cx="0" cy="0"/>
        </a:xfrm>
      </p:grpSpPr>
      <p:sp>
        <p:nvSpPr>
          <p:cNvPr id="21" name="Text Placeholder 2"/>
          <p:cNvSpPr>
            <a:spLocks noGrp="1"/>
          </p:cNvSpPr>
          <p:nvPr>
            <p:ph idx="1"/>
          </p:nvPr>
        </p:nvSpPr>
        <p:spPr bwMode="auto">
          <a:xfrm>
            <a:off x="266700" y="6191103"/>
            <a:ext cx="11658600" cy="438297"/>
          </a:xfrm>
          <a:prstGeom prst="rect">
            <a:avLst/>
          </a:prstGeom>
          <a:noFill/>
          <a:ln w="9525">
            <a:noFill/>
            <a:miter lim="800000"/>
            <a:headEnd/>
            <a:tailEnd/>
          </a:ln>
        </p:spPr>
        <p:txBody>
          <a:bodyPr lIns="91440" tIns="0" numCol="1"/>
          <a:lstStyle>
            <a:lvl1pPr marL="0" indent="0">
              <a:buNone/>
              <a:defRPr sz="900">
                <a:solidFill>
                  <a:schemeClr val="tx1">
                    <a:lumMod val="75000"/>
                    <a:lumOff val="25000"/>
                  </a:schemeClr>
                </a:solidFill>
              </a:defRPr>
            </a:lvl1pPr>
            <a:lvl2pPr>
              <a:defRPr sz="1350">
                <a:solidFill>
                  <a:srgbClr val="83847A"/>
                </a:solidFill>
              </a:defRPr>
            </a:lvl2pPr>
            <a:lvl3pPr>
              <a:defRPr sz="1125">
                <a:solidFill>
                  <a:srgbClr val="83847A"/>
                </a:solidFill>
              </a:defRPr>
            </a:lvl3pPr>
            <a:lvl4pPr>
              <a:defRPr sz="1125">
                <a:solidFill>
                  <a:srgbClr val="83847A"/>
                </a:solidFill>
              </a:defRPr>
            </a:lvl4pPr>
            <a:lvl5pPr>
              <a:defRPr sz="1125">
                <a:solidFill>
                  <a:srgbClr val="83847A"/>
                </a:solidFill>
              </a:defRPr>
            </a:lvl5pPr>
          </a:lstStyle>
          <a:p>
            <a:pPr lvl="0"/>
            <a:r>
              <a:rPr lang="en-US" noProof="0" dirty="0" smtClean="0"/>
              <a:t>Click to edit Master text styles</a:t>
            </a:r>
          </a:p>
        </p:txBody>
      </p:sp>
      <p:sp>
        <p:nvSpPr>
          <p:cNvPr id="4" name="Title 3"/>
          <p:cNvSpPr>
            <a:spLocks noGrp="1"/>
          </p:cNvSpPr>
          <p:nvPr>
            <p:ph type="title"/>
          </p:nvPr>
        </p:nvSpPr>
        <p:spPr/>
        <p:txBody>
          <a:bodyPr/>
          <a:lstStyle/>
          <a:p>
            <a:r>
              <a:rPr lang="en-US" smtClean="0"/>
              <a:t>Click to edit Master title style</a:t>
            </a:r>
            <a:endParaRPr lang="en-US"/>
          </a:p>
        </p:txBody>
      </p:sp>
      <p:sp>
        <p:nvSpPr>
          <p:cNvPr id="10" name="Content Placeholder 3"/>
          <p:cNvSpPr>
            <a:spLocks noGrp="1"/>
          </p:cNvSpPr>
          <p:nvPr>
            <p:ph sz="quarter" idx="12"/>
          </p:nvPr>
        </p:nvSpPr>
        <p:spPr>
          <a:xfrm>
            <a:off x="266700" y="1028700"/>
            <a:ext cx="11658600" cy="508634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94581417"/>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ull Picture with Title">
    <p:bg>
      <p:bgPr>
        <a:solidFill>
          <a:schemeClr val="tx2"/>
        </a:solidFill>
        <a:effectLst/>
      </p:bgPr>
    </p:bg>
    <p:spTree>
      <p:nvGrpSpPr>
        <p:cNvPr id="1" name=""/>
        <p:cNvGrpSpPr/>
        <p:nvPr/>
      </p:nvGrpSpPr>
      <p:grpSpPr>
        <a:xfrm>
          <a:off x="0" y="0"/>
          <a:ext cx="0" cy="0"/>
          <a:chOff x="0" y="0"/>
          <a:chExt cx="0" cy="0"/>
        </a:xfrm>
      </p:grpSpPr>
      <p:sp>
        <p:nvSpPr>
          <p:cNvPr id="9" name="Content Placeholder 3"/>
          <p:cNvSpPr>
            <a:spLocks noGrp="1"/>
          </p:cNvSpPr>
          <p:nvPr>
            <p:ph sz="quarter" idx="12"/>
          </p:nvPr>
        </p:nvSpPr>
        <p:spPr>
          <a:xfrm>
            <a:off x="0" y="0"/>
            <a:ext cx="12192000" cy="685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pPr algn="r">
                <a:spcBef>
                  <a:spcPct val="50000"/>
                </a:spcBef>
                <a:defRPr/>
              </a:pPr>
              <a:t>‹#›</a:t>
            </a:fld>
            <a:endParaRPr lang="en-US" sz="1000" b="0" baseline="0" dirty="0"/>
          </a:p>
        </p:txBody>
      </p:sp>
    </p:spTree>
    <p:extLst>
      <p:ext uri="{BB962C8B-B14F-4D97-AF65-F5344CB8AC3E}">
        <p14:creationId xmlns:p14="http://schemas.microsoft.com/office/powerpoint/2010/main" val="2152595285"/>
      </p:ext>
    </p:extLst>
  </p:cSld>
  <p:clrMapOvr>
    <a:masterClrMapping/>
  </p:clrMapOvr>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2 Sections">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5721406"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2"/>
          <p:cNvSpPr>
            <a:spLocks noGrp="1"/>
          </p:cNvSpPr>
          <p:nvPr>
            <p:ph sz="quarter" idx="19"/>
          </p:nvPr>
        </p:nvSpPr>
        <p:spPr>
          <a:xfrm>
            <a:off x="6203894" y="1028700"/>
            <a:ext cx="5721406"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636251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Sub-Head 2 Sections">
    <p:spTree>
      <p:nvGrpSpPr>
        <p:cNvPr id="1" name=""/>
        <p:cNvGrpSpPr/>
        <p:nvPr/>
      </p:nvGrpSpPr>
      <p:grpSpPr>
        <a:xfrm>
          <a:off x="0" y="0"/>
          <a:ext cx="0" cy="0"/>
          <a:chOff x="0" y="0"/>
          <a:chExt cx="0" cy="0"/>
        </a:xfrm>
      </p:grpSpPr>
      <p:sp>
        <p:nvSpPr>
          <p:cNvPr id="9" name="Text Placeholder 3"/>
          <p:cNvSpPr>
            <a:spLocks noGrp="1"/>
          </p:cNvSpPr>
          <p:nvPr>
            <p:ph type="body" sz="quarter" idx="13"/>
          </p:nvPr>
        </p:nvSpPr>
        <p:spPr>
          <a:xfrm>
            <a:off x="266700" y="1028700"/>
            <a:ext cx="5719572" cy="666241"/>
          </a:xfrm>
        </p:spPr>
        <p:txBody>
          <a:bodyPr bIns="0" anchor="b"/>
          <a:lstStyle>
            <a:lvl1pPr>
              <a:defRPr sz="1500">
                <a:solidFill>
                  <a:schemeClr val="tx1">
                    <a:lumMod val="75000"/>
                    <a:lumOff val="25000"/>
                  </a:schemeClr>
                </a:solidFill>
              </a:defRPr>
            </a:lvl1pPr>
          </a:lstStyle>
          <a:p>
            <a:pPr lvl="0"/>
            <a:r>
              <a:rPr lang="en-US" dirty="0" smtClean="0"/>
              <a:t>Click to edit Master text styles</a:t>
            </a:r>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13" name="Content Placeholder 2"/>
          <p:cNvSpPr>
            <a:spLocks noGrp="1"/>
          </p:cNvSpPr>
          <p:nvPr>
            <p:ph sz="quarter" idx="16"/>
          </p:nvPr>
        </p:nvSpPr>
        <p:spPr>
          <a:xfrm>
            <a:off x="266700" y="1743075"/>
            <a:ext cx="5721406" cy="4886325"/>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2"/>
          <p:cNvSpPr>
            <a:spLocks noGrp="1"/>
          </p:cNvSpPr>
          <p:nvPr>
            <p:ph sz="quarter" idx="19"/>
          </p:nvPr>
        </p:nvSpPr>
        <p:spPr>
          <a:xfrm>
            <a:off x="6203894" y="1743075"/>
            <a:ext cx="5721406" cy="4886325"/>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3"/>
          <p:cNvSpPr>
            <a:spLocks noGrp="1"/>
          </p:cNvSpPr>
          <p:nvPr>
            <p:ph type="body" sz="quarter" idx="20"/>
          </p:nvPr>
        </p:nvSpPr>
        <p:spPr>
          <a:xfrm>
            <a:off x="6205728" y="1028700"/>
            <a:ext cx="5719572" cy="666241"/>
          </a:xfrm>
        </p:spPr>
        <p:txBody>
          <a:bodyPr bIns="0" anchor="b"/>
          <a:lstStyle>
            <a:lvl1pPr>
              <a:defRPr sz="1500">
                <a:solidFill>
                  <a:schemeClr val="tx1">
                    <a:lumMod val="75000"/>
                    <a:lumOff val="25000"/>
                  </a:schemeClr>
                </a:solidFill>
              </a:defRPr>
            </a:lvl1pPr>
          </a:lstStyle>
          <a:p>
            <a:pPr lvl="0"/>
            <a:r>
              <a:rPr lang="en-US" dirty="0" smtClean="0"/>
              <a:t>Click to edit Master text styles</a:t>
            </a:r>
          </a:p>
        </p:txBody>
      </p:sp>
    </p:spTree>
    <p:extLst>
      <p:ext uri="{BB962C8B-B14F-4D97-AF65-F5344CB8AC3E}">
        <p14:creationId xmlns:p14="http://schemas.microsoft.com/office/powerpoint/2010/main" val="328583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2 Odd Sections">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266700" y="1028700"/>
            <a:ext cx="3779318"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2"/>
          <p:cNvSpPr>
            <a:spLocks noGrp="1"/>
          </p:cNvSpPr>
          <p:nvPr>
            <p:ph sz="quarter" idx="16"/>
          </p:nvPr>
        </p:nvSpPr>
        <p:spPr>
          <a:xfrm>
            <a:off x="4256410" y="1028700"/>
            <a:ext cx="7668889" cy="56007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72561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11" name="Rounded Rectangle 10"/>
          <p:cNvSpPr/>
          <p:nvPr/>
        </p:nvSpPr>
        <p:spPr>
          <a:xfrm>
            <a:off x="66675" y="38099"/>
            <a:ext cx="12058650" cy="6791326"/>
          </a:xfrm>
          <a:prstGeom prst="roundRect">
            <a:avLst>
              <a:gd name="adj" fmla="val 2258"/>
            </a:avLst>
          </a:prstGeom>
          <a:solidFill>
            <a:srgbClr val="FFFFFF"/>
          </a:solidFill>
          <a:ln w="5715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900" dirty="0"/>
          </a:p>
        </p:txBody>
      </p:sp>
      <p:pic>
        <p:nvPicPr>
          <p:cNvPr id="5" name="Picture 4"/>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285750" y="256443"/>
            <a:ext cx="496209" cy="653036"/>
          </a:xfrm>
          <a:prstGeom prst="rect">
            <a:avLst/>
          </a:prstGeom>
        </p:spPr>
      </p:pic>
      <p:sp>
        <p:nvSpPr>
          <p:cNvPr id="4099" name="Title Placeholder 1"/>
          <p:cNvSpPr>
            <a:spLocks noGrp="1"/>
          </p:cNvSpPr>
          <p:nvPr>
            <p:ph type="title"/>
          </p:nvPr>
        </p:nvSpPr>
        <p:spPr bwMode="auto">
          <a:xfrm>
            <a:off x="954860" y="128981"/>
            <a:ext cx="10185088" cy="78541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slide</a:t>
            </a:r>
          </a:p>
        </p:txBody>
      </p:sp>
      <p:sp>
        <p:nvSpPr>
          <p:cNvPr id="1030" name="Text Placeholder 2"/>
          <p:cNvSpPr>
            <a:spLocks noGrp="1"/>
          </p:cNvSpPr>
          <p:nvPr>
            <p:ph type="body" idx="1"/>
          </p:nvPr>
        </p:nvSpPr>
        <p:spPr bwMode="auto">
          <a:xfrm>
            <a:off x="266700" y="1028700"/>
            <a:ext cx="11658600" cy="5600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033" name="Picture 6"/>
          <p:cNvPicPr>
            <a:picLocks noChangeAspect="1"/>
          </p:cNvPicPr>
          <p:nvPr/>
        </p:nvPicPr>
        <p:blipFill>
          <a:blip r:embed="rId28"/>
          <a:srcRect/>
          <a:stretch>
            <a:fillRect/>
          </a:stretch>
        </p:blipFill>
        <p:spPr bwMode="auto">
          <a:xfrm>
            <a:off x="6079067" y="3416309"/>
            <a:ext cx="25400" cy="3175"/>
          </a:xfrm>
          <a:prstGeom prst="rect">
            <a:avLst/>
          </a:prstGeom>
          <a:noFill/>
          <a:ln w="9525">
            <a:noFill/>
            <a:miter lim="800000"/>
            <a:headEnd/>
            <a:tailEnd/>
          </a:ln>
        </p:spPr>
      </p:pic>
      <p:sp>
        <p:nvSpPr>
          <p:cNvPr id="12"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pPr algn="r">
                <a:spcBef>
                  <a:spcPct val="50000"/>
                </a:spcBef>
                <a:defRPr/>
              </a:pPr>
              <a:t>‹#›</a:t>
            </a:fld>
            <a:endParaRPr lang="en-US" sz="1000" b="0" baseline="0" dirty="0"/>
          </a:p>
        </p:txBody>
      </p:sp>
      <p:pic>
        <p:nvPicPr>
          <p:cNvPr id="3" name="Picture 2"/>
          <p:cNvPicPr>
            <a:picLocks noChangeAspect="1"/>
          </p:cNvPicPr>
          <p:nvPr userDrawn="1"/>
        </p:nvPicPr>
        <p:blipFill>
          <a:blip r:embed="rId29" cstate="screen">
            <a:extLst>
              <a:ext uri="{28A0092B-C50C-407E-A947-70E740481C1C}">
                <a14:useLocalDpi xmlns:a14="http://schemas.microsoft.com/office/drawing/2010/main"/>
              </a:ext>
            </a:extLst>
          </a:blip>
          <a:stretch>
            <a:fillRect/>
          </a:stretch>
        </p:blipFill>
        <p:spPr>
          <a:xfrm>
            <a:off x="11266541" y="334036"/>
            <a:ext cx="727585" cy="497851"/>
          </a:xfrm>
          <a:prstGeom prst="rect">
            <a:avLst/>
          </a:prstGeom>
        </p:spPr>
      </p:pic>
      <p:sp>
        <p:nvSpPr>
          <p:cNvPr id="6" name="Footer Placeholder 5"/>
          <p:cNvSpPr>
            <a:spLocks noGrp="1"/>
          </p:cNvSpPr>
          <p:nvPr>
            <p:ph type="ftr" sz="quarter" idx="3"/>
          </p:nvPr>
        </p:nvSpPr>
        <p:spPr>
          <a:xfrm>
            <a:off x="276225" y="6640512"/>
            <a:ext cx="4114800" cy="182880"/>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dirty="0"/>
          </a:p>
        </p:txBody>
      </p:sp>
      <p:sp>
        <p:nvSpPr>
          <p:cNvPr id="7" name="Date Placeholder 6"/>
          <p:cNvSpPr>
            <a:spLocks noGrp="1"/>
          </p:cNvSpPr>
          <p:nvPr>
            <p:ph type="dt" sz="half" idx="2"/>
          </p:nvPr>
        </p:nvSpPr>
        <p:spPr>
          <a:xfrm>
            <a:off x="9182100" y="6640512"/>
            <a:ext cx="2743200" cy="182880"/>
          </a:xfrm>
          <a:prstGeom prst="rect">
            <a:avLst/>
          </a:prstGeom>
        </p:spPr>
        <p:txBody>
          <a:bodyPr vert="horz" lIns="91440" tIns="45720" rIns="91440" bIns="45720" rtlCol="0" anchor="ctr"/>
          <a:lstStyle>
            <a:lvl1pPr algn="r">
              <a:defRPr sz="900">
                <a:solidFill>
                  <a:schemeClr val="tx1">
                    <a:tint val="75000"/>
                  </a:schemeClr>
                </a:solidFill>
              </a:defRPr>
            </a:lvl1pPr>
          </a:lstStyle>
          <a:p>
            <a:fld id="{0D5B6B94-6F19-4E2B-82A4-E3780F0317F0}" type="datetimeFigureOut">
              <a:rPr lang="en-US" smtClean="0"/>
              <a:pPr/>
              <a:t>10/28/2019</a:t>
            </a:fld>
            <a:endParaRPr lang="en-US" dirty="0"/>
          </a:p>
        </p:txBody>
      </p:sp>
    </p:spTree>
    <p:extLst>
      <p:ext uri="{BB962C8B-B14F-4D97-AF65-F5344CB8AC3E}">
        <p14:creationId xmlns:p14="http://schemas.microsoft.com/office/powerpoint/2010/main" val="1369296369"/>
      </p:ext>
    </p:extLst>
  </p:cSld>
  <p:clrMap bg1="lt1" tx1="dk1" bg2="lt2" tx2="dk2" accent1="accent1" accent2="accent2" accent3="accent3" accent4="accent4" accent5="accent5" accent6="accent6" hlink="hlink" folHlink="folHlink"/>
  <p:sldLayoutIdLst>
    <p:sldLayoutId id="2147483680" r:id="rId1"/>
    <p:sldLayoutId id="2147483726" r:id="rId2"/>
    <p:sldLayoutId id="2147483681" r:id="rId3"/>
    <p:sldLayoutId id="2147483682" r:id="rId4"/>
    <p:sldLayoutId id="2147483707" r:id="rId5"/>
    <p:sldLayoutId id="2147483708" r:id="rId6"/>
    <p:sldLayoutId id="2147483687" r:id="rId7"/>
    <p:sldLayoutId id="2147483688" r:id="rId8"/>
    <p:sldLayoutId id="2147483689" r:id="rId9"/>
    <p:sldLayoutId id="2147483690" r:id="rId10"/>
    <p:sldLayoutId id="2147483691" r:id="rId11"/>
    <p:sldLayoutId id="2147483697" r:id="rId12"/>
    <p:sldLayoutId id="2147483698" r:id="rId13"/>
    <p:sldLayoutId id="2147483709" r:id="rId14"/>
    <p:sldLayoutId id="2147483699" r:id="rId15"/>
    <p:sldLayoutId id="2147483701" r:id="rId16"/>
    <p:sldLayoutId id="2147483710" r:id="rId17"/>
    <p:sldLayoutId id="2147483702" r:id="rId18"/>
    <p:sldLayoutId id="2147483703" r:id="rId19"/>
    <p:sldLayoutId id="2147483704" r:id="rId20"/>
    <p:sldLayoutId id="2147483705" r:id="rId21"/>
    <p:sldLayoutId id="2147483711" r:id="rId22"/>
    <p:sldLayoutId id="2147483712" r:id="rId23"/>
    <p:sldLayoutId id="2147483713" r:id="rId24"/>
    <p:sldLayoutId id="2147483714" r:id="rId25"/>
  </p:sldLayoutIdLst>
  <p:timing>
    <p:tnLst>
      <p:par>
        <p:cTn id="1" dur="indefinite" restart="never" nodeType="tmRoot"/>
      </p:par>
    </p:tnLst>
  </p:timing>
  <p:hf hdr="0" dt="0"/>
  <p:txStyles>
    <p:titleStyle>
      <a:lvl1pPr algn="l" rtl="0" eaLnBrk="1" fontAlgn="base" hangingPunct="1">
        <a:spcBef>
          <a:spcPct val="0"/>
        </a:spcBef>
        <a:spcAft>
          <a:spcPct val="0"/>
        </a:spcAft>
        <a:defRPr sz="3200" b="1" kern="1200" cap="all">
          <a:solidFill>
            <a:schemeClr val="tx1">
              <a:lumMod val="75000"/>
              <a:lumOff val="25000"/>
            </a:schemeClr>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2pPr>
      <a:lvl3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3pPr>
      <a:lvl4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4pPr>
      <a:lvl5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5pPr>
      <a:lvl6pPr marL="257175" algn="l" rtl="0" eaLnBrk="1" fontAlgn="base" hangingPunct="1">
        <a:spcBef>
          <a:spcPct val="0"/>
        </a:spcBef>
        <a:spcAft>
          <a:spcPct val="0"/>
        </a:spcAft>
        <a:defRPr sz="2475">
          <a:solidFill>
            <a:schemeClr val="tx1"/>
          </a:solidFill>
          <a:latin typeface="Arial" charset="0"/>
          <a:cs typeface="Arial" charset="0"/>
        </a:defRPr>
      </a:lvl6pPr>
      <a:lvl7pPr marL="514350" algn="l" rtl="0" eaLnBrk="1" fontAlgn="base" hangingPunct="1">
        <a:spcBef>
          <a:spcPct val="0"/>
        </a:spcBef>
        <a:spcAft>
          <a:spcPct val="0"/>
        </a:spcAft>
        <a:defRPr sz="2475">
          <a:solidFill>
            <a:schemeClr val="tx1"/>
          </a:solidFill>
          <a:latin typeface="Arial" charset="0"/>
          <a:cs typeface="Arial" charset="0"/>
        </a:defRPr>
      </a:lvl7pPr>
      <a:lvl8pPr marL="771525" algn="l" rtl="0" eaLnBrk="1" fontAlgn="base" hangingPunct="1">
        <a:spcBef>
          <a:spcPct val="0"/>
        </a:spcBef>
        <a:spcAft>
          <a:spcPct val="0"/>
        </a:spcAft>
        <a:defRPr sz="2475">
          <a:solidFill>
            <a:schemeClr val="tx1"/>
          </a:solidFill>
          <a:latin typeface="Arial" charset="0"/>
          <a:cs typeface="Arial" charset="0"/>
        </a:defRPr>
      </a:lvl8pPr>
      <a:lvl9pPr marL="1028700" algn="l" rtl="0" eaLnBrk="1" fontAlgn="base" hangingPunct="1">
        <a:spcBef>
          <a:spcPct val="0"/>
        </a:spcBef>
        <a:spcAft>
          <a:spcPct val="0"/>
        </a:spcAft>
        <a:defRPr sz="2475">
          <a:solidFill>
            <a:schemeClr val="tx1"/>
          </a:solidFill>
          <a:latin typeface="Arial" charset="0"/>
          <a:cs typeface="Arial" charset="0"/>
        </a:defRPr>
      </a:lvl9pPr>
    </p:titleStyle>
    <p:bodyStyle>
      <a:lvl1pPr marL="0" indent="0" algn="l" rtl="0" eaLnBrk="1" fontAlgn="base" hangingPunct="1">
        <a:spcBef>
          <a:spcPts val="0"/>
        </a:spcBef>
        <a:spcAft>
          <a:spcPct val="0"/>
        </a:spcAft>
        <a:buFont typeface="Arial" pitchFamily="34" charset="0"/>
        <a:defRPr sz="2100" kern="1200">
          <a:solidFill>
            <a:schemeClr val="tx1">
              <a:lumMod val="75000"/>
              <a:lumOff val="25000"/>
            </a:schemeClr>
          </a:solidFill>
          <a:latin typeface="Arial" pitchFamily="34" charset="0"/>
          <a:ea typeface="ＭＳ Ｐゴシック" charset="0"/>
          <a:cs typeface="Arial" pitchFamily="34" charset="0"/>
        </a:defRPr>
      </a:lvl1pPr>
      <a:lvl2pPr marL="227013" indent="-227013" algn="l" rtl="0" eaLnBrk="1" fontAlgn="base" hangingPunct="1">
        <a:spcBef>
          <a:spcPts val="0"/>
        </a:spcBef>
        <a:spcAft>
          <a:spcPct val="0"/>
        </a:spcAft>
        <a:buFont typeface="Arial" pitchFamily="34" charset="0"/>
        <a:buChar char="–"/>
        <a:defRPr sz="2100" kern="1200">
          <a:solidFill>
            <a:schemeClr val="tx1">
              <a:lumMod val="75000"/>
              <a:lumOff val="25000"/>
            </a:schemeClr>
          </a:solidFill>
          <a:latin typeface="Arial" pitchFamily="34" charset="0"/>
          <a:ea typeface="Arial" charset="0"/>
          <a:cs typeface="Arial" pitchFamily="34" charset="0"/>
        </a:defRPr>
      </a:lvl2pPr>
      <a:lvl3pPr marL="461963" indent="-234950"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3pPr>
      <a:lvl4pPr marL="687388" indent="-225425"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4pPr>
      <a:lvl5pPr marL="914400" indent="-227013" algn="l" rtl="0" eaLnBrk="1" fontAlgn="base" hangingPunct="1">
        <a:spcBef>
          <a:spcPts val="0"/>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512" userDrawn="1">
          <p15:clr>
            <a:srgbClr val="5ACBF0"/>
          </p15:clr>
        </p15:guide>
        <p15:guide id="2" pos="12971">
          <p15:clr>
            <a:srgbClr val="5ACBF0"/>
          </p15:clr>
        </p15:guide>
        <p15:guide id="3" pos="168" userDrawn="1">
          <p15:clr>
            <a:srgbClr val="5ACBF0"/>
          </p15:clr>
        </p15:guide>
        <p15:guide id="4" orient="horz" pos="637" userDrawn="1">
          <p15:clr>
            <a:srgbClr val="F26B43"/>
          </p15:clr>
        </p15:guide>
        <p15:guide id="5" orient="horz" pos="583" userDrawn="1">
          <p15:clr>
            <a:srgbClr val="F26B43"/>
          </p15:clr>
        </p15:guide>
        <p15:guide id="6" orient="horz" pos="4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C8C8C8"/>
        </a:solidFill>
        <a:effectLst/>
      </p:bgPr>
    </p:bg>
    <p:spTree>
      <p:nvGrpSpPr>
        <p:cNvPr id="1" name=""/>
        <p:cNvGrpSpPr/>
        <p:nvPr/>
      </p:nvGrpSpPr>
      <p:grpSpPr>
        <a:xfrm>
          <a:off x="0" y="0"/>
          <a:ext cx="0" cy="0"/>
          <a:chOff x="0" y="0"/>
          <a:chExt cx="0" cy="0"/>
        </a:xfrm>
      </p:grpSpPr>
      <p:sp>
        <p:nvSpPr>
          <p:cNvPr id="12" name="Rounded Rectangle 11"/>
          <p:cNvSpPr/>
          <p:nvPr userDrawn="1"/>
        </p:nvSpPr>
        <p:spPr>
          <a:xfrm>
            <a:off x="66675" y="38099"/>
            <a:ext cx="12058650" cy="6791326"/>
          </a:xfrm>
          <a:prstGeom prst="roundRect">
            <a:avLst>
              <a:gd name="adj" fmla="val 2258"/>
            </a:avLst>
          </a:prstGeom>
          <a:solidFill>
            <a:srgbClr val="FFFFFF"/>
          </a:solidFill>
          <a:ln w="57150">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900" dirty="0"/>
          </a:p>
        </p:txBody>
      </p:sp>
      <p:sp>
        <p:nvSpPr>
          <p:cNvPr id="23" name="Text Placeholder 2"/>
          <p:cNvSpPr>
            <a:spLocks noGrp="1"/>
          </p:cNvSpPr>
          <p:nvPr>
            <p:ph type="body" idx="1"/>
          </p:nvPr>
        </p:nvSpPr>
        <p:spPr bwMode="auto">
          <a:xfrm>
            <a:off x="266700" y="1028700"/>
            <a:ext cx="11658600" cy="5600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24" name="Picture 6"/>
          <p:cNvPicPr>
            <a:picLocks noChangeAspect="1"/>
          </p:cNvPicPr>
          <p:nvPr userDrawn="1"/>
        </p:nvPicPr>
        <p:blipFill>
          <a:blip r:embed="rId4"/>
          <a:srcRect/>
          <a:stretch>
            <a:fillRect/>
          </a:stretch>
        </p:blipFill>
        <p:spPr bwMode="auto">
          <a:xfrm>
            <a:off x="6079067" y="3416309"/>
            <a:ext cx="25400" cy="3175"/>
          </a:xfrm>
          <a:prstGeom prst="rect">
            <a:avLst/>
          </a:prstGeom>
          <a:noFill/>
          <a:ln w="9525">
            <a:noFill/>
            <a:miter lim="800000"/>
            <a:headEnd/>
            <a:tailEnd/>
          </a:ln>
        </p:spPr>
      </p:pic>
      <p:pic>
        <p:nvPicPr>
          <p:cNvPr id="14" name="Picture 1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85750" y="256443"/>
            <a:ext cx="496209" cy="653036"/>
          </a:xfrm>
          <a:prstGeom prst="rect">
            <a:avLst/>
          </a:prstGeom>
        </p:spPr>
      </p:pic>
      <p:sp>
        <p:nvSpPr>
          <p:cNvPr id="15" name="Text Box 14"/>
          <p:cNvSpPr txBox="1">
            <a:spLocks noChangeArrowheads="1"/>
          </p:cNvSpPr>
          <p:nvPr userDrawn="1"/>
        </p:nvSpPr>
        <p:spPr bwMode="auto">
          <a:xfrm>
            <a:off x="11153774" y="143167"/>
            <a:ext cx="771525" cy="153888"/>
          </a:xfrm>
          <a:prstGeom prst="rect">
            <a:avLst/>
          </a:prstGeom>
          <a:noFill/>
          <a:ln w="9525">
            <a:noFill/>
            <a:miter lim="800000"/>
            <a:headEnd/>
            <a:tailEnd/>
          </a:ln>
          <a:effectLst/>
        </p:spPr>
        <p:txBody>
          <a:bodyPr wrap="square" tIns="0" bIns="0">
            <a:spAutoFit/>
          </a:bodyPr>
          <a:lstStyle/>
          <a:p>
            <a:pPr algn="r">
              <a:spcBef>
                <a:spcPct val="50000"/>
              </a:spcBef>
              <a:defRPr/>
            </a:pPr>
            <a:fld id="{99D903CA-8EC9-4EB0-B4F7-7D6D89967A95}" type="slidenum">
              <a:rPr lang="en-US" sz="1000" b="0" baseline="0" smtClean="0"/>
              <a:pPr algn="r">
                <a:spcBef>
                  <a:spcPct val="50000"/>
                </a:spcBef>
                <a:defRPr/>
              </a:pPr>
              <a:t>‹#›</a:t>
            </a:fld>
            <a:endParaRPr lang="en-US" sz="1000" b="0" baseline="0" dirty="0"/>
          </a:p>
        </p:txBody>
      </p:sp>
      <p:pic>
        <p:nvPicPr>
          <p:cNvPr id="16" name="Picture 1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266541" y="334036"/>
            <a:ext cx="727585" cy="497851"/>
          </a:xfrm>
          <a:prstGeom prst="rect">
            <a:avLst/>
          </a:prstGeom>
        </p:spPr>
      </p:pic>
      <p:sp>
        <p:nvSpPr>
          <p:cNvPr id="19" name="Title Placeholder 1"/>
          <p:cNvSpPr>
            <a:spLocks noGrp="1"/>
          </p:cNvSpPr>
          <p:nvPr>
            <p:ph type="title"/>
          </p:nvPr>
        </p:nvSpPr>
        <p:spPr bwMode="auto">
          <a:xfrm>
            <a:off x="954860" y="128981"/>
            <a:ext cx="10185088" cy="78541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slide</a:t>
            </a:r>
          </a:p>
        </p:txBody>
      </p:sp>
      <p:sp>
        <p:nvSpPr>
          <p:cNvPr id="20" name="Footer Placeholder 5"/>
          <p:cNvSpPr>
            <a:spLocks noGrp="1"/>
          </p:cNvSpPr>
          <p:nvPr>
            <p:ph type="ftr" sz="quarter" idx="3"/>
          </p:nvPr>
        </p:nvSpPr>
        <p:spPr>
          <a:xfrm>
            <a:off x="276225" y="6640512"/>
            <a:ext cx="4114800" cy="182880"/>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dirty="0"/>
          </a:p>
        </p:txBody>
      </p:sp>
      <p:sp>
        <p:nvSpPr>
          <p:cNvPr id="21" name="Date Placeholder 6"/>
          <p:cNvSpPr>
            <a:spLocks noGrp="1"/>
          </p:cNvSpPr>
          <p:nvPr>
            <p:ph type="dt" sz="half" idx="2"/>
          </p:nvPr>
        </p:nvSpPr>
        <p:spPr>
          <a:xfrm>
            <a:off x="9182100" y="6640512"/>
            <a:ext cx="2743200" cy="182880"/>
          </a:xfrm>
          <a:prstGeom prst="rect">
            <a:avLst/>
          </a:prstGeom>
        </p:spPr>
        <p:txBody>
          <a:bodyPr vert="horz" lIns="91440" tIns="45720" rIns="91440" bIns="45720" rtlCol="0" anchor="ctr"/>
          <a:lstStyle>
            <a:lvl1pPr algn="r">
              <a:defRPr sz="900">
                <a:solidFill>
                  <a:schemeClr val="tx1">
                    <a:tint val="75000"/>
                  </a:schemeClr>
                </a:solidFill>
              </a:defRPr>
            </a:lvl1pPr>
          </a:lstStyle>
          <a:p>
            <a:fld id="{0D5B6B94-6F19-4E2B-82A4-E3780F0317F0}" type="datetimeFigureOut">
              <a:rPr lang="en-US" smtClean="0"/>
              <a:pPr/>
              <a:t>10/28/2019</a:t>
            </a:fld>
            <a:endParaRPr lang="en-US" dirty="0"/>
          </a:p>
        </p:txBody>
      </p:sp>
    </p:spTree>
    <p:extLst>
      <p:ext uri="{BB962C8B-B14F-4D97-AF65-F5344CB8AC3E}">
        <p14:creationId xmlns:p14="http://schemas.microsoft.com/office/powerpoint/2010/main" val="199137462"/>
      </p:ext>
    </p:extLst>
  </p:cSld>
  <p:clrMap bg1="lt1" tx1="dk1" bg2="lt2" tx2="dk2" accent1="accent1" accent2="accent2" accent3="accent3" accent4="accent4" accent5="accent5" accent6="accent6" hlink="hlink" folHlink="folHlink"/>
  <p:sldLayoutIdLst>
    <p:sldLayoutId id="2147483724" r:id="rId1"/>
    <p:sldLayoutId id="2147483725" r:id="rId2"/>
  </p:sldLayoutIdLst>
  <p:timing>
    <p:tnLst>
      <p:par>
        <p:cTn id="1" dur="indefinite" restart="never" nodeType="tmRoot"/>
      </p:par>
    </p:tnLst>
  </p:timing>
  <p:hf hdr="0" dt="0"/>
  <p:txStyles>
    <p:titleStyle>
      <a:lvl1pPr algn="l" rtl="0" eaLnBrk="1" fontAlgn="base" hangingPunct="1">
        <a:spcBef>
          <a:spcPct val="0"/>
        </a:spcBef>
        <a:spcAft>
          <a:spcPct val="0"/>
        </a:spcAft>
        <a:defRPr sz="3200" b="1" kern="1200" cap="all">
          <a:solidFill>
            <a:schemeClr val="tx1">
              <a:lumMod val="75000"/>
              <a:lumOff val="25000"/>
            </a:schemeClr>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2pPr>
      <a:lvl3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3pPr>
      <a:lvl4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4pPr>
      <a:lvl5pPr algn="l" rtl="0" eaLnBrk="1" fontAlgn="base" hangingPunct="1">
        <a:spcBef>
          <a:spcPct val="0"/>
        </a:spcBef>
        <a:spcAft>
          <a:spcPct val="0"/>
        </a:spcAft>
        <a:defRPr sz="1350" b="1">
          <a:solidFill>
            <a:srgbClr val="978473"/>
          </a:solidFill>
          <a:latin typeface="Arial" charset="0"/>
          <a:ea typeface="ＭＳ Ｐゴシック" charset="0"/>
          <a:cs typeface="Arial" charset="0"/>
        </a:defRPr>
      </a:lvl5pPr>
      <a:lvl6pPr marL="257175" algn="l" rtl="0" eaLnBrk="1" fontAlgn="base" hangingPunct="1">
        <a:spcBef>
          <a:spcPct val="0"/>
        </a:spcBef>
        <a:spcAft>
          <a:spcPct val="0"/>
        </a:spcAft>
        <a:defRPr sz="2475">
          <a:solidFill>
            <a:schemeClr val="tx1"/>
          </a:solidFill>
          <a:latin typeface="Arial" charset="0"/>
          <a:cs typeface="Arial" charset="0"/>
        </a:defRPr>
      </a:lvl6pPr>
      <a:lvl7pPr marL="514350" algn="l" rtl="0" eaLnBrk="1" fontAlgn="base" hangingPunct="1">
        <a:spcBef>
          <a:spcPct val="0"/>
        </a:spcBef>
        <a:spcAft>
          <a:spcPct val="0"/>
        </a:spcAft>
        <a:defRPr sz="2475">
          <a:solidFill>
            <a:schemeClr val="tx1"/>
          </a:solidFill>
          <a:latin typeface="Arial" charset="0"/>
          <a:cs typeface="Arial" charset="0"/>
        </a:defRPr>
      </a:lvl7pPr>
      <a:lvl8pPr marL="771525" algn="l" rtl="0" eaLnBrk="1" fontAlgn="base" hangingPunct="1">
        <a:spcBef>
          <a:spcPct val="0"/>
        </a:spcBef>
        <a:spcAft>
          <a:spcPct val="0"/>
        </a:spcAft>
        <a:defRPr sz="2475">
          <a:solidFill>
            <a:schemeClr val="tx1"/>
          </a:solidFill>
          <a:latin typeface="Arial" charset="0"/>
          <a:cs typeface="Arial" charset="0"/>
        </a:defRPr>
      </a:lvl8pPr>
      <a:lvl9pPr marL="1028700" algn="l" rtl="0" eaLnBrk="1" fontAlgn="base" hangingPunct="1">
        <a:spcBef>
          <a:spcPct val="0"/>
        </a:spcBef>
        <a:spcAft>
          <a:spcPct val="0"/>
        </a:spcAft>
        <a:defRPr sz="2475">
          <a:solidFill>
            <a:schemeClr val="tx1"/>
          </a:solidFill>
          <a:latin typeface="Arial" charset="0"/>
          <a:cs typeface="Arial" charset="0"/>
        </a:defRPr>
      </a:lvl9pPr>
    </p:titleStyle>
    <p:bodyStyle>
      <a:lvl1pPr marL="0" indent="0" algn="l" rtl="0" eaLnBrk="1" fontAlgn="base" hangingPunct="1">
        <a:spcBef>
          <a:spcPts val="169"/>
        </a:spcBef>
        <a:spcAft>
          <a:spcPct val="0"/>
        </a:spcAft>
        <a:buFont typeface="Arial" pitchFamily="34" charset="0"/>
        <a:defRPr sz="2100" kern="1200">
          <a:solidFill>
            <a:schemeClr val="tx1">
              <a:lumMod val="75000"/>
              <a:lumOff val="25000"/>
            </a:schemeClr>
          </a:solidFill>
          <a:latin typeface="Arial" pitchFamily="34" charset="0"/>
          <a:ea typeface="ＭＳ Ｐゴシック" charset="0"/>
          <a:cs typeface="Arial" pitchFamily="34" charset="0"/>
        </a:defRPr>
      </a:lvl1pPr>
      <a:lvl2pPr marL="230188" indent="-230188" algn="l" rtl="0" eaLnBrk="1" fontAlgn="base" hangingPunct="1">
        <a:spcBef>
          <a:spcPts val="169"/>
        </a:spcBef>
        <a:spcAft>
          <a:spcPct val="0"/>
        </a:spcAft>
        <a:buFont typeface="Arial" pitchFamily="34" charset="0"/>
        <a:buChar char="–"/>
        <a:defRPr sz="2100" kern="1200">
          <a:solidFill>
            <a:schemeClr val="tx1">
              <a:lumMod val="75000"/>
              <a:lumOff val="25000"/>
            </a:schemeClr>
          </a:solidFill>
          <a:latin typeface="Arial" pitchFamily="34" charset="0"/>
          <a:ea typeface="Arial" charset="0"/>
          <a:cs typeface="Arial" pitchFamily="34" charset="0"/>
        </a:defRPr>
      </a:lvl2pPr>
      <a:lvl3pPr marL="461963" indent="-231775" algn="l" rtl="0" eaLnBrk="1" fontAlgn="base" hangingPunct="1">
        <a:spcBef>
          <a:spcPts val="169"/>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3pPr>
      <a:lvl4pPr marL="684213" indent="-222250" algn="l" rtl="0" eaLnBrk="1" fontAlgn="base" hangingPunct="1">
        <a:spcBef>
          <a:spcPts val="169"/>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4pPr>
      <a:lvl5pPr marL="914400" indent="-230188" algn="l" rtl="0" eaLnBrk="1" fontAlgn="base" hangingPunct="1">
        <a:spcBef>
          <a:spcPts val="169"/>
        </a:spcBef>
        <a:spcAft>
          <a:spcPct val="0"/>
        </a:spcAft>
        <a:buFont typeface="Arial" pitchFamily="34" charset="0"/>
        <a:buChar char="»"/>
        <a:defRPr sz="1500" kern="1200">
          <a:solidFill>
            <a:schemeClr val="tx1">
              <a:lumMod val="75000"/>
              <a:lumOff val="25000"/>
            </a:schemeClr>
          </a:solidFill>
          <a:latin typeface="Arial" pitchFamily="34" charset="0"/>
          <a:ea typeface="Arial"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512" userDrawn="1">
          <p15:clr>
            <a:srgbClr val="5ACBF0"/>
          </p15:clr>
        </p15:guide>
        <p15:guide id="2" pos="12971">
          <p15:clr>
            <a:srgbClr val="5ACBF0"/>
          </p15:clr>
        </p15:guide>
        <p15:guide id="3" pos="168" userDrawn="1">
          <p15:clr>
            <a:srgbClr val="5ACBF0"/>
          </p15:clr>
        </p15:guide>
        <p15:guide id="5" orient="horz" pos="637" userDrawn="1">
          <p15:clr>
            <a:srgbClr val="F26B43"/>
          </p15:clr>
        </p15:guide>
        <p15:guide id="0" orient="horz" pos="583" userDrawn="1">
          <p15:clr>
            <a:srgbClr val="F26B43"/>
          </p15:clr>
        </p15:guide>
        <p15:guide id="6"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sam.usace.army.mil/" TargetMode="External"/><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hyperlink" Target="mailto:Linda.L.Spadaro@usace.army.mil" TargetMode="External"/><Relationship Id="rId4" Type="http://schemas.openxmlformats.org/officeDocument/2006/relationships/image" Target="../media/image12.pn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39148" y="265872"/>
            <a:ext cx="5956852" cy="1671543"/>
          </a:xfrm>
        </p:spPr>
        <p:txBody>
          <a:bodyPr>
            <a:normAutofit/>
          </a:bodyPr>
          <a:lstStyle/>
          <a:p>
            <a:r>
              <a:rPr lang="en-US" dirty="0" smtClean="0"/>
              <a:t>SAME Jacksonville</a:t>
            </a:r>
            <a:br>
              <a:rPr lang="en-US" dirty="0" smtClean="0"/>
            </a:br>
            <a:r>
              <a:rPr lang="en-US" dirty="0" smtClean="0"/>
              <a:t>Post Industry Day </a:t>
            </a:r>
            <a:br>
              <a:rPr lang="en-US" dirty="0" smtClean="0"/>
            </a:br>
            <a:r>
              <a:rPr lang="en-US" dirty="0" smtClean="0"/>
              <a:t>30 Oct 2019</a:t>
            </a:r>
            <a:endParaRPr lang="en-US" dirty="0"/>
          </a:p>
        </p:txBody>
      </p:sp>
      <p:sp>
        <p:nvSpPr>
          <p:cNvPr id="8" name="Text Placeholder 7"/>
          <p:cNvSpPr>
            <a:spLocks noGrp="1"/>
          </p:cNvSpPr>
          <p:nvPr>
            <p:ph type="body" sz="quarter" idx="15"/>
          </p:nvPr>
        </p:nvSpPr>
        <p:spPr>
          <a:xfrm>
            <a:off x="218661" y="2059389"/>
            <a:ext cx="5864639" cy="3307950"/>
          </a:xfrm>
        </p:spPr>
        <p:txBody>
          <a:bodyPr/>
          <a:lstStyle/>
          <a:p>
            <a:r>
              <a:rPr lang="en-US" sz="3200" b="1" dirty="0" smtClean="0">
                <a:solidFill>
                  <a:schemeClr val="tx1"/>
                </a:solidFill>
              </a:rPr>
              <a:t>COL Sebastien Joly	</a:t>
            </a:r>
          </a:p>
          <a:p>
            <a:r>
              <a:rPr lang="en-US" sz="3200" b="1" dirty="0" smtClean="0">
                <a:solidFill>
                  <a:schemeClr val="tx1"/>
                </a:solidFill>
              </a:rPr>
              <a:t>District Engineer</a:t>
            </a:r>
          </a:p>
          <a:p>
            <a:r>
              <a:rPr lang="en-US" sz="3200" b="1" dirty="0" smtClean="0">
                <a:solidFill>
                  <a:schemeClr val="tx1"/>
                </a:solidFill>
              </a:rPr>
              <a:t>USACE-Mobile District</a:t>
            </a:r>
          </a:p>
          <a:p>
            <a:endParaRPr lang="en-US" dirty="0" smtClean="0"/>
          </a:p>
        </p:txBody>
      </p:sp>
      <p:pic>
        <p:nvPicPr>
          <p:cNvPr id="14" name="Picture Placeholder 13"/>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a:stretch>
            <a:fillRect/>
          </a:stretch>
        </p:blipFill>
        <p:spPr>
          <a:xfrm>
            <a:off x="5169270" y="521832"/>
            <a:ext cx="6900420" cy="5484479"/>
          </a:xfrm>
        </p:spPr>
      </p:pic>
      <p:sp>
        <p:nvSpPr>
          <p:cNvPr id="9" name="TextBox 8"/>
          <p:cNvSpPr txBox="1"/>
          <p:nvPr/>
        </p:nvSpPr>
        <p:spPr>
          <a:xfrm>
            <a:off x="5948313" y="6108569"/>
            <a:ext cx="5656083" cy="369332"/>
          </a:xfrm>
          <a:prstGeom prst="rect">
            <a:avLst/>
          </a:prstGeom>
          <a:noFill/>
        </p:spPr>
        <p:txBody>
          <a:bodyPr wrap="square" rtlCol="0">
            <a:spAutoFit/>
          </a:bodyPr>
          <a:lstStyle/>
          <a:p>
            <a:r>
              <a:rPr lang="en-US" dirty="0"/>
              <a:t>James A. Haley </a:t>
            </a:r>
            <a:r>
              <a:rPr lang="en-US" dirty="0" smtClean="0"/>
              <a:t>VA Medical Center, Tampa</a:t>
            </a:r>
            <a:r>
              <a:rPr lang="en-US" dirty="0"/>
              <a:t>, Florida</a:t>
            </a:r>
          </a:p>
        </p:txBody>
      </p:sp>
    </p:spTree>
    <p:extLst>
      <p:ext uri="{BB962C8B-B14F-4D97-AF65-F5344CB8AC3E}">
        <p14:creationId xmlns:p14="http://schemas.microsoft.com/office/powerpoint/2010/main" val="36154182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0000"/>
                </a:solidFill>
              </a:rPr>
              <a:t>Tyndall  </a:t>
            </a:r>
            <a:r>
              <a:rPr lang="en-US" b="0" dirty="0">
                <a:solidFill>
                  <a:srgbClr val="000000"/>
                </a:solidFill>
              </a:rPr>
              <a:t>Reconstruction Program</a:t>
            </a:r>
            <a:br>
              <a:rPr lang="en-US" b="0" dirty="0">
                <a:solidFill>
                  <a:srgbClr val="000000"/>
                </a:solidFill>
              </a:rPr>
            </a:b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1214122263"/>
              </p:ext>
            </p:extLst>
          </p:nvPr>
        </p:nvGraphicFramePr>
        <p:xfrm>
          <a:off x="531844" y="1263192"/>
          <a:ext cx="11073999" cy="4812873"/>
        </p:xfrm>
        <a:graphic>
          <a:graphicData uri="http://schemas.openxmlformats.org/drawingml/2006/table">
            <a:tbl>
              <a:tblPr firstRow="1" bandRow="1">
                <a:tableStyleId>{8A107856-5554-42FB-B03E-39F5DBC370BA}</a:tableStyleId>
              </a:tblPr>
              <a:tblGrid>
                <a:gridCol w="4086807"/>
                <a:gridCol w="1390000"/>
                <a:gridCol w="2798596"/>
                <a:gridCol w="2798596"/>
              </a:tblGrid>
              <a:tr h="478013">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2081361">
                <a:tc>
                  <a:txBody>
                    <a:bodyPr/>
                    <a:lstStyle/>
                    <a:p>
                      <a:pPr marL="0" marR="0" lvl="0" indent="0" algn="ctr" defTabSz="914377" rtl="0" eaLnBrk="1" fontAlgn="b" latinLnBrk="0" hangingPunct="1">
                        <a:lnSpc>
                          <a:spcPct val="100000"/>
                        </a:lnSpc>
                        <a:spcBef>
                          <a:spcPts val="0"/>
                        </a:spcBef>
                        <a:spcAft>
                          <a:spcPts val="0"/>
                        </a:spcAft>
                        <a:buClrTx/>
                        <a:buSzTx/>
                        <a:buFontTx/>
                        <a:buNone/>
                        <a:tabLst/>
                        <a:defRPr/>
                      </a:pPr>
                      <a:r>
                        <a:rPr lang="en-US" sz="1400" b="1" i="0" u="sng" strike="noStrike" dirty="0" smtClean="0">
                          <a:solidFill>
                            <a:srgbClr val="000000"/>
                          </a:solidFill>
                          <a:latin typeface="+mn-lt"/>
                        </a:rPr>
                        <a:t>Zone 1 – Flightline F-35</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Parts Store                    Fuel Cell Weapons Load</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Hangars 1, 2 &amp; 3,          NDI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Physiology                     Aircraft Parking Apron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OG/MXG                       Aux Ground Equip Facility</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Ops/Aircraft </a:t>
                      </a:r>
                      <a:r>
                        <a:rPr lang="en-US" sz="1400" b="0" i="0" u="none" strike="noStrike" baseline="0" dirty="0" err="1" smtClean="0">
                          <a:solidFill>
                            <a:srgbClr val="000000"/>
                          </a:solidFill>
                          <a:latin typeface="+mn-lt"/>
                        </a:rPr>
                        <a:t>Maint</a:t>
                      </a:r>
                      <a:r>
                        <a:rPr lang="en-US" sz="1400" b="0" i="0" u="none" strike="noStrike" baseline="0" dirty="0" smtClean="0">
                          <a:solidFill>
                            <a:srgbClr val="000000"/>
                          </a:solidFill>
                          <a:latin typeface="+mn-lt"/>
                        </a:rPr>
                        <a:t>         Simulator Facility</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Unit/Hangars #2&amp;3      Washrack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Weapons Load </a:t>
                      </a:r>
                      <a:r>
                        <a:rPr lang="en-US" sz="1400" b="0" i="0" u="none" strike="noStrike" baseline="0" dirty="0" err="1" smtClean="0">
                          <a:solidFill>
                            <a:srgbClr val="000000"/>
                          </a:solidFill>
                          <a:latin typeface="+mn-lt"/>
                        </a:rPr>
                        <a:t>Trng</a:t>
                      </a:r>
                      <a:r>
                        <a:rPr lang="en-US" sz="1400" b="0" i="0" u="none" strike="noStrike" baseline="0" dirty="0" smtClean="0">
                          <a:solidFill>
                            <a:srgbClr val="000000"/>
                          </a:solidFill>
                          <a:latin typeface="+mn-lt"/>
                        </a:rPr>
                        <a:t>      MXS</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Hangar</a:t>
                      </a: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&lt;$500M –</a:t>
                      </a:r>
                      <a:r>
                        <a:rPr lang="en-US" sz="1400" baseline="0" dirty="0" smtClean="0">
                          <a:latin typeface="+mn-lt"/>
                        </a:rPr>
                        <a:t> All 1391s</a:t>
                      </a:r>
                      <a:endParaRPr lang="en-US" sz="1400" dirty="0">
                        <a:latin typeface="+mn-lt"/>
                      </a:endParaRPr>
                    </a:p>
                  </a:txBody>
                  <a:tcPr/>
                </a:tc>
                <a:tc>
                  <a:txBody>
                    <a:bodyPr/>
                    <a:lstStyle/>
                    <a:p>
                      <a:pPr algn="l"/>
                      <a:r>
                        <a:rPr lang="en-US" sz="1400" dirty="0" smtClean="0">
                          <a:latin typeface="+mn-lt"/>
                        </a:rPr>
                        <a:t>FY20</a:t>
                      </a:r>
                      <a:endParaRPr lang="en-US" sz="1400" dirty="0">
                        <a:latin typeface="+mn-lt"/>
                      </a:endParaRPr>
                    </a:p>
                  </a:txBody>
                  <a:tcPr/>
                </a:tc>
              </a:tr>
              <a:tr h="2191735">
                <a:tc>
                  <a:txBody>
                    <a:bodyPr/>
                    <a:lstStyle/>
                    <a:p>
                      <a:pPr marL="0" marR="0" lvl="0" indent="0" algn="ctr" defTabSz="914377" rtl="0" eaLnBrk="1" fontAlgn="b" latinLnBrk="0" hangingPunct="1">
                        <a:lnSpc>
                          <a:spcPct val="100000"/>
                        </a:lnSpc>
                        <a:spcBef>
                          <a:spcPts val="0"/>
                        </a:spcBef>
                        <a:spcAft>
                          <a:spcPts val="0"/>
                        </a:spcAft>
                        <a:buClrTx/>
                        <a:buSzTx/>
                        <a:buFontTx/>
                        <a:buNone/>
                        <a:tabLst/>
                        <a:defRPr/>
                      </a:pPr>
                      <a:r>
                        <a:rPr lang="en-US" sz="1400" b="1" i="0" u="sng" strike="noStrike" dirty="0" smtClean="0">
                          <a:solidFill>
                            <a:srgbClr val="000000"/>
                          </a:solidFill>
                          <a:latin typeface="+mn-lt"/>
                        </a:rPr>
                        <a:t>Zone 2 - Flightline Operations</a:t>
                      </a: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OSS/Radar Approach Control</a:t>
                      </a:r>
                      <a:r>
                        <a:rPr lang="en-US" sz="1400" b="0" i="0" u="none" strike="noStrike" baseline="0" dirty="0" smtClean="0">
                          <a:solidFill>
                            <a:srgbClr val="000000"/>
                          </a:solidFill>
                          <a:latin typeface="+mn-lt"/>
                        </a:rPr>
                        <a:t> </a:t>
                      </a:r>
                      <a:r>
                        <a:rPr lang="en-US" sz="1400" b="0" i="0" u="none" strike="noStrike" baseline="0" dirty="0" err="1" smtClean="0">
                          <a:solidFill>
                            <a:srgbClr val="000000"/>
                          </a:solidFill>
                          <a:latin typeface="+mn-lt"/>
                        </a:rPr>
                        <a:t>Fac</a:t>
                      </a:r>
                      <a:r>
                        <a:rPr lang="en-US" sz="1400" b="0" i="0" u="none" strike="noStrike" baseline="0" dirty="0" smtClean="0">
                          <a:solidFill>
                            <a:srgbClr val="000000"/>
                          </a:solidFill>
                          <a:latin typeface="+mn-lt"/>
                        </a:rPr>
                        <a:t>,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A/craft MS Fuel Cell Hangar</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Aerospace &amp; </a:t>
                      </a:r>
                      <a:r>
                        <a:rPr lang="en-US" sz="1400" b="0" i="0" u="none" strike="noStrike" baseline="0" dirty="0" err="1" smtClean="0">
                          <a:solidFill>
                            <a:srgbClr val="000000"/>
                          </a:solidFill>
                          <a:latin typeface="+mn-lt"/>
                        </a:rPr>
                        <a:t>Oper</a:t>
                      </a:r>
                      <a:r>
                        <a:rPr lang="en-US" sz="1400" b="0" i="0" u="none" strike="noStrike" baseline="0" dirty="0" smtClean="0">
                          <a:solidFill>
                            <a:srgbClr val="000000"/>
                          </a:solidFill>
                          <a:latin typeface="+mn-lt"/>
                        </a:rPr>
                        <a:t> Physiology </a:t>
                      </a:r>
                      <a:r>
                        <a:rPr lang="en-US" sz="1400" b="0" i="0" u="none" strike="noStrike" baseline="0" dirty="0" err="1" smtClean="0">
                          <a:solidFill>
                            <a:srgbClr val="000000"/>
                          </a:solidFill>
                          <a:latin typeface="+mn-lt"/>
                        </a:rPr>
                        <a:t>Fac</a:t>
                      </a:r>
                      <a:r>
                        <a:rPr lang="en-US" sz="1400" b="0" i="0" u="none" strike="noStrike" baseline="0" dirty="0" smtClean="0">
                          <a:solidFill>
                            <a:srgbClr val="000000"/>
                          </a:solidFill>
                          <a:latin typeface="+mn-lt"/>
                        </a:rPr>
                        <a:t>,</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Spec Purpose </a:t>
                      </a:r>
                      <a:r>
                        <a:rPr lang="en-US" sz="1400" b="0" i="0" u="none" strike="noStrike" baseline="0" dirty="0" err="1" smtClean="0">
                          <a:solidFill>
                            <a:srgbClr val="000000"/>
                          </a:solidFill>
                          <a:latin typeface="+mn-lt"/>
                        </a:rPr>
                        <a:t>Veh</a:t>
                      </a:r>
                      <a:r>
                        <a:rPr lang="en-US" sz="1400" b="0" i="0" u="none" strike="noStrike" baseline="0" dirty="0" smtClean="0">
                          <a:solidFill>
                            <a:srgbClr val="000000"/>
                          </a:solidFill>
                          <a:latin typeface="+mn-lt"/>
                        </a:rPr>
                        <a:t> </a:t>
                      </a:r>
                      <a:r>
                        <a:rPr lang="en-US" sz="1400" b="0" i="0" u="none" strike="noStrike" baseline="0" dirty="0" err="1" smtClean="0">
                          <a:solidFill>
                            <a:srgbClr val="000000"/>
                          </a:solidFill>
                          <a:latin typeface="+mn-lt"/>
                        </a:rPr>
                        <a:t>Maint</a:t>
                      </a:r>
                      <a:endParaRPr lang="en-US" sz="1400" b="0" i="0" u="none" strike="noStrike" baseline="0"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Aircraft Wash Rack</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Ops Group/</a:t>
                      </a:r>
                      <a:r>
                        <a:rPr lang="en-US" sz="1400" b="0" i="0" u="none" strike="noStrike" baseline="0" dirty="0" err="1" smtClean="0">
                          <a:solidFill>
                            <a:srgbClr val="000000"/>
                          </a:solidFill>
                          <a:latin typeface="+mn-lt"/>
                        </a:rPr>
                        <a:t>Maint</a:t>
                      </a:r>
                      <a:r>
                        <a:rPr lang="en-US" sz="1400" b="0" i="0" u="none" strike="noStrike" baseline="0" dirty="0" smtClean="0">
                          <a:solidFill>
                            <a:srgbClr val="000000"/>
                          </a:solidFill>
                          <a:latin typeface="+mn-lt"/>
                        </a:rPr>
                        <a:t> Group HQ</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Deployment </a:t>
                      </a:r>
                      <a:r>
                        <a:rPr lang="en-US" sz="1400" b="0" i="0" u="none" strike="noStrike" baseline="0" dirty="0" err="1" smtClean="0">
                          <a:solidFill>
                            <a:srgbClr val="000000"/>
                          </a:solidFill>
                          <a:latin typeface="+mn-lt"/>
                        </a:rPr>
                        <a:t>Ctr</a:t>
                      </a:r>
                      <a:r>
                        <a:rPr lang="en-US" sz="1400" b="0" i="0" u="none" strike="noStrike" baseline="0" dirty="0" smtClean="0">
                          <a:solidFill>
                            <a:srgbClr val="000000"/>
                          </a:solidFill>
                          <a:latin typeface="+mn-lt"/>
                        </a:rPr>
                        <a:t>/</a:t>
                      </a:r>
                      <a:r>
                        <a:rPr lang="en-US" sz="1400" b="0" i="0" u="none" strike="noStrike" baseline="0" dirty="0" err="1" smtClean="0">
                          <a:solidFill>
                            <a:srgbClr val="000000"/>
                          </a:solidFill>
                          <a:latin typeface="+mn-lt"/>
                        </a:rPr>
                        <a:t>Flightliine</a:t>
                      </a:r>
                      <a:endParaRPr lang="en-US" sz="1400" b="0" i="0" u="none" strike="noStrike" baseline="0"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 Dining/AAFES</a:t>
                      </a: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&lt;$200M</a:t>
                      </a:r>
                      <a:endParaRPr lang="en-US" sz="1400" dirty="0">
                        <a:latin typeface="+mn-lt"/>
                      </a:endParaRPr>
                    </a:p>
                  </a:txBody>
                  <a:tcPr/>
                </a:tc>
                <a:tc>
                  <a:txBody>
                    <a:bodyPr/>
                    <a:lstStyle/>
                    <a:p>
                      <a:pPr algn="l"/>
                      <a:r>
                        <a:rPr lang="en-US" sz="1400" dirty="0" smtClean="0">
                          <a:latin typeface="+mn-lt"/>
                        </a:rPr>
                        <a:t>FY</a:t>
                      </a:r>
                      <a:r>
                        <a:rPr lang="en-US" sz="1400" baseline="0" dirty="0" smtClean="0">
                          <a:latin typeface="+mn-lt"/>
                        </a:rPr>
                        <a:t>20</a:t>
                      </a:r>
                      <a:endParaRPr lang="en-US" sz="1400" dirty="0">
                        <a:latin typeface="+mn-lt"/>
                      </a:endParaRPr>
                    </a:p>
                  </a:txBody>
                  <a:tcPr/>
                </a:tc>
              </a:tr>
            </a:tbl>
          </a:graphicData>
        </a:graphic>
      </p:graphicFrame>
    </p:spTree>
    <p:extLst>
      <p:ext uri="{BB962C8B-B14F-4D97-AF65-F5344CB8AC3E}">
        <p14:creationId xmlns:p14="http://schemas.microsoft.com/office/powerpoint/2010/main" val="87901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0000"/>
                </a:solidFill>
              </a:rPr>
              <a:t>Tyndall  </a:t>
            </a:r>
            <a:r>
              <a:rPr lang="en-US" b="0" dirty="0">
                <a:solidFill>
                  <a:srgbClr val="000000"/>
                </a:solidFill>
              </a:rPr>
              <a:t>Reconstruction Program</a:t>
            </a:r>
            <a:br>
              <a:rPr lang="en-US" b="0" dirty="0">
                <a:solidFill>
                  <a:srgbClr val="000000"/>
                </a:solidFill>
              </a:rPr>
            </a:b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3820456986"/>
              </p:ext>
            </p:extLst>
          </p:nvPr>
        </p:nvGraphicFramePr>
        <p:xfrm>
          <a:off x="410546" y="1008669"/>
          <a:ext cx="10368243" cy="4986778"/>
        </p:xfrm>
        <a:graphic>
          <a:graphicData uri="http://schemas.openxmlformats.org/drawingml/2006/table">
            <a:tbl>
              <a:tblPr firstRow="1" bandRow="1">
                <a:tableStyleId>{8A107856-5554-42FB-B03E-39F5DBC370BA}</a:tableStyleId>
              </a:tblPr>
              <a:tblGrid>
                <a:gridCol w="3213100"/>
                <a:gridCol w="1557951"/>
                <a:gridCol w="2798596"/>
                <a:gridCol w="2798596"/>
              </a:tblGrid>
              <a:tr h="487429">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1499783">
                <a:tc>
                  <a:txBody>
                    <a:bodyPr/>
                    <a:lstStyle/>
                    <a:p>
                      <a:pPr algn="ctr" fontAlgn="b"/>
                      <a:r>
                        <a:rPr lang="en-US" sz="1400" b="1" i="0" u="sng" strike="noStrike" dirty="0" smtClean="0">
                          <a:solidFill>
                            <a:srgbClr val="000000"/>
                          </a:solidFill>
                          <a:latin typeface="+mn-lt"/>
                        </a:rPr>
                        <a:t>Zone 3 – WEG </a:t>
                      </a:r>
                    </a:p>
                    <a:p>
                      <a:pPr algn="l" fontAlgn="b"/>
                      <a:endParaRPr lang="en-US" sz="1400" b="0" i="0" u="none" strike="noStrike" dirty="0" smtClean="0">
                        <a:solidFill>
                          <a:srgbClr val="000000"/>
                        </a:solidFill>
                        <a:latin typeface="+mn-lt"/>
                      </a:endParaRPr>
                    </a:p>
                    <a:p>
                      <a:pPr algn="l" fontAlgn="b"/>
                      <a:r>
                        <a:rPr lang="en-US" sz="1400" b="0" i="0" u="none" strike="noStrike" dirty="0" smtClean="0">
                          <a:solidFill>
                            <a:srgbClr val="000000"/>
                          </a:solidFill>
                          <a:latin typeface="+mn-lt"/>
                        </a:rPr>
                        <a:t> 53 WEG Hangar</a:t>
                      </a:r>
                    </a:p>
                    <a:p>
                      <a:pPr algn="l" fontAlgn="b"/>
                      <a:r>
                        <a:rPr lang="en-US" sz="1400" b="0" i="0" u="none" strike="noStrike" dirty="0" smtClean="0">
                          <a:solidFill>
                            <a:srgbClr val="000000"/>
                          </a:solidFill>
                          <a:latin typeface="+mn-lt"/>
                        </a:rPr>
                        <a:t> HQ Facility</a:t>
                      </a:r>
                    </a:p>
                    <a:p>
                      <a:pPr algn="l" fontAlgn="b"/>
                      <a:r>
                        <a:rPr lang="en-US" sz="1400" b="0" i="0" u="none" strike="noStrike" baseline="0" dirty="0" smtClean="0">
                          <a:solidFill>
                            <a:srgbClr val="000000"/>
                          </a:solidFill>
                          <a:latin typeface="+mn-lt"/>
                        </a:rPr>
                        <a:t> Subscale Drone Facility</a:t>
                      </a:r>
                    </a:p>
                    <a:p>
                      <a:pPr algn="l" fontAlgn="b"/>
                      <a:r>
                        <a:rPr lang="en-US" sz="1400" b="0" i="0" u="none" strike="noStrike" baseline="0" dirty="0" smtClean="0">
                          <a:solidFill>
                            <a:srgbClr val="000000"/>
                          </a:solidFill>
                          <a:latin typeface="+mn-lt"/>
                        </a:rPr>
                        <a:t> Mu-2 Hangar, Parking Apron</a:t>
                      </a: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&lt;$500M</a:t>
                      </a:r>
                      <a:endParaRPr lang="en-US" sz="1400" dirty="0">
                        <a:latin typeface="+mn-lt"/>
                      </a:endParaRPr>
                    </a:p>
                  </a:txBody>
                  <a:tcPr/>
                </a:tc>
                <a:tc>
                  <a:txBody>
                    <a:bodyPr/>
                    <a:lstStyle/>
                    <a:p>
                      <a:pPr algn="l"/>
                      <a:r>
                        <a:rPr lang="en-US" sz="1400" dirty="0" smtClean="0">
                          <a:latin typeface="+mn-lt"/>
                        </a:rPr>
                        <a:t>FY 20</a:t>
                      </a:r>
                      <a:endParaRPr lang="en-US" sz="1400" dirty="0">
                        <a:latin typeface="+mn-lt"/>
                      </a:endParaRPr>
                    </a:p>
                  </a:txBody>
                  <a:tcPr/>
                </a:tc>
              </a:tr>
              <a:tr h="1499783">
                <a:tc>
                  <a:txBody>
                    <a:bodyPr/>
                    <a:lstStyle/>
                    <a:p>
                      <a:pPr algn="ctr" fontAlgn="b"/>
                      <a:r>
                        <a:rPr lang="en-US" sz="1400" b="1" i="0" u="sng" strike="noStrike" dirty="0" smtClean="0">
                          <a:solidFill>
                            <a:srgbClr val="000000"/>
                          </a:solidFill>
                          <a:latin typeface="+mn-lt"/>
                        </a:rPr>
                        <a:t>Zone 4 Infrastructure</a:t>
                      </a:r>
                    </a:p>
                    <a:p>
                      <a:pPr algn="l" fontAlgn="b"/>
                      <a:r>
                        <a:rPr lang="en-US" sz="1400" b="0" i="0" u="none" strike="noStrike" dirty="0" smtClean="0">
                          <a:solidFill>
                            <a:srgbClr val="000000"/>
                          </a:solidFill>
                          <a:latin typeface="+mn-lt"/>
                        </a:rPr>
                        <a:t> </a:t>
                      </a:r>
                    </a:p>
                    <a:p>
                      <a:pPr algn="l" fontAlgn="b"/>
                      <a:r>
                        <a:rPr lang="en-US" sz="1400" b="0" i="0" u="none" strike="noStrike" dirty="0" smtClean="0">
                          <a:solidFill>
                            <a:srgbClr val="000000"/>
                          </a:solidFill>
                          <a:latin typeface="+mn-lt"/>
                        </a:rPr>
                        <a:t> Phases 1 &amp; 2, Site Development</a:t>
                      </a:r>
                    </a:p>
                    <a:p>
                      <a:pPr algn="l" fontAlgn="b"/>
                      <a:r>
                        <a:rPr lang="en-US" sz="1400" b="0" i="0" u="none" strike="noStrike" dirty="0" smtClean="0">
                          <a:solidFill>
                            <a:srgbClr val="000000"/>
                          </a:solidFill>
                          <a:latin typeface="+mn-lt"/>
                        </a:rPr>
                        <a:t> Utilities &amp; Demo Phase 1 &amp; 2</a:t>
                      </a:r>
                    </a:p>
                    <a:p>
                      <a:pPr algn="l" fontAlgn="b"/>
                      <a:r>
                        <a:rPr lang="en-US" sz="1400" b="0" i="0" u="none" strike="noStrike" dirty="0" smtClean="0">
                          <a:solidFill>
                            <a:srgbClr val="000000"/>
                          </a:solidFill>
                          <a:latin typeface="+mn-lt"/>
                        </a:rPr>
                        <a:t> Tyndall AFB Gate Complexes</a:t>
                      </a: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&lt;$500M</a:t>
                      </a:r>
                      <a:endParaRPr lang="en-US" sz="1400" dirty="0">
                        <a:latin typeface="+mn-lt"/>
                      </a:endParaRPr>
                    </a:p>
                  </a:txBody>
                  <a:tcPr/>
                </a:tc>
                <a:tc>
                  <a:txBody>
                    <a:bodyPr/>
                    <a:lstStyle/>
                    <a:p>
                      <a:pPr algn="l"/>
                      <a:r>
                        <a:rPr lang="en-US" sz="1400" dirty="0" smtClean="0">
                          <a:latin typeface="+mn-lt"/>
                        </a:rPr>
                        <a:t>FY20</a:t>
                      </a:r>
                      <a:endParaRPr lang="en-US" sz="1400" dirty="0">
                        <a:latin typeface="+mn-lt"/>
                      </a:endParaRPr>
                    </a:p>
                  </a:txBody>
                  <a:tcPr/>
                </a:tc>
              </a:tr>
              <a:tr h="1499783">
                <a:tc>
                  <a:txBody>
                    <a:bodyPr/>
                    <a:lstStyle/>
                    <a:p>
                      <a:pPr algn="ctr" fontAlgn="b"/>
                      <a:r>
                        <a:rPr lang="en-US" sz="1400" b="1" i="0" u="sng" strike="noStrike" baseline="0" dirty="0" smtClean="0">
                          <a:solidFill>
                            <a:srgbClr val="000000"/>
                          </a:solidFill>
                          <a:latin typeface="+mn-lt"/>
                        </a:rPr>
                        <a:t>Zone 5 – Industrial </a:t>
                      </a:r>
                    </a:p>
                    <a:p>
                      <a:pPr algn="l" fontAlgn="b"/>
                      <a:endParaRPr lang="en-US" sz="1400" b="0" i="0" u="none" strike="noStrike" baseline="0" dirty="0" smtClean="0">
                        <a:solidFill>
                          <a:srgbClr val="000000"/>
                        </a:solidFill>
                        <a:latin typeface="+mn-lt"/>
                      </a:endParaRPr>
                    </a:p>
                    <a:p>
                      <a:pPr algn="l" fontAlgn="b"/>
                      <a:r>
                        <a:rPr lang="en-US" sz="1400" b="0" i="0" u="none" strike="noStrike" baseline="0" dirty="0" smtClean="0">
                          <a:solidFill>
                            <a:srgbClr val="000000"/>
                          </a:solidFill>
                          <a:latin typeface="+mn-lt"/>
                        </a:rPr>
                        <a:t> CE/Contracting/USACE Complex</a:t>
                      </a:r>
                    </a:p>
                    <a:p>
                      <a:pPr algn="l" fontAlgn="b"/>
                      <a:r>
                        <a:rPr lang="en-US" sz="1400" b="0" i="0" u="none" strike="noStrike" baseline="0" dirty="0" smtClean="0">
                          <a:solidFill>
                            <a:srgbClr val="000000"/>
                          </a:solidFill>
                          <a:latin typeface="+mn-lt"/>
                        </a:rPr>
                        <a:t> Logistics Readiness Squadron Complex</a:t>
                      </a: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&lt;$500M</a:t>
                      </a:r>
                      <a:endParaRPr lang="en-US" sz="1400" dirty="0">
                        <a:latin typeface="+mn-lt"/>
                      </a:endParaRPr>
                    </a:p>
                  </a:txBody>
                  <a:tcPr/>
                </a:tc>
                <a:tc>
                  <a:txBody>
                    <a:bodyPr/>
                    <a:lstStyle/>
                    <a:p>
                      <a:pPr algn="l"/>
                      <a:r>
                        <a:rPr lang="en-US" sz="1400" dirty="0" smtClean="0">
                          <a:latin typeface="+mn-lt"/>
                        </a:rPr>
                        <a:t>FY20</a:t>
                      </a:r>
                      <a:endParaRPr lang="en-US" sz="1400" dirty="0">
                        <a:latin typeface="+mn-lt"/>
                      </a:endParaRPr>
                    </a:p>
                  </a:txBody>
                  <a:tcPr/>
                </a:tc>
              </a:tr>
            </a:tbl>
          </a:graphicData>
        </a:graphic>
      </p:graphicFrame>
    </p:spTree>
    <p:extLst>
      <p:ext uri="{BB962C8B-B14F-4D97-AF65-F5344CB8AC3E}">
        <p14:creationId xmlns:p14="http://schemas.microsoft.com/office/powerpoint/2010/main" val="1271995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0000"/>
                </a:solidFill>
              </a:rPr>
              <a:t>Tyndall  </a:t>
            </a:r>
            <a:r>
              <a:rPr lang="en-US" b="0" dirty="0">
                <a:solidFill>
                  <a:srgbClr val="000000"/>
                </a:solidFill>
              </a:rPr>
              <a:t>Reconstruction Program</a:t>
            </a:r>
            <a:br>
              <a:rPr lang="en-US" b="0" dirty="0">
                <a:solidFill>
                  <a:srgbClr val="000000"/>
                </a:solidFill>
              </a:rPr>
            </a:b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2838709261"/>
              </p:ext>
            </p:extLst>
          </p:nvPr>
        </p:nvGraphicFramePr>
        <p:xfrm>
          <a:off x="485191" y="1129003"/>
          <a:ext cx="11046004" cy="4936172"/>
        </p:xfrm>
        <a:graphic>
          <a:graphicData uri="http://schemas.openxmlformats.org/drawingml/2006/table">
            <a:tbl>
              <a:tblPr firstRow="1" bandRow="1">
                <a:tableStyleId>{8A107856-5554-42FB-B03E-39F5DBC370BA}</a:tableStyleId>
              </a:tblPr>
              <a:tblGrid>
                <a:gridCol w="3890861"/>
                <a:gridCol w="1557951"/>
                <a:gridCol w="2798596"/>
                <a:gridCol w="2798596"/>
              </a:tblGrid>
              <a:tr h="356423">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1096688">
                <a:tc>
                  <a:txBody>
                    <a:bodyPr/>
                    <a:lstStyle/>
                    <a:p>
                      <a:pPr algn="ctr" fontAlgn="b"/>
                      <a:r>
                        <a:rPr lang="en-US" sz="1400" b="1" i="0" u="sng" strike="noStrike" dirty="0" smtClean="0">
                          <a:solidFill>
                            <a:srgbClr val="000000"/>
                          </a:solidFill>
                          <a:latin typeface="+mn-lt"/>
                        </a:rPr>
                        <a:t>Zone</a:t>
                      </a:r>
                      <a:r>
                        <a:rPr lang="en-US" sz="1400" b="1" i="0" u="sng" strike="noStrike" baseline="0" dirty="0" smtClean="0">
                          <a:solidFill>
                            <a:srgbClr val="000000"/>
                          </a:solidFill>
                          <a:latin typeface="+mn-lt"/>
                        </a:rPr>
                        <a:t> 6  - Airfield Drainage</a:t>
                      </a:r>
                    </a:p>
                    <a:p>
                      <a:pPr algn="l" fontAlgn="b"/>
                      <a:r>
                        <a:rPr lang="en-US" sz="1400" b="0" i="0" u="none" strike="noStrike" baseline="0" dirty="0" smtClean="0">
                          <a:solidFill>
                            <a:srgbClr val="000000"/>
                          </a:solidFill>
                          <a:latin typeface="+mn-lt"/>
                        </a:rPr>
                        <a:t> </a:t>
                      </a:r>
                    </a:p>
                    <a:p>
                      <a:pPr algn="l" fontAlgn="b"/>
                      <a:r>
                        <a:rPr lang="en-US" sz="1400" b="0" i="0" u="none" strike="noStrike" baseline="0" dirty="0" smtClean="0">
                          <a:solidFill>
                            <a:srgbClr val="000000"/>
                          </a:solidFill>
                          <a:latin typeface="+mn-lt"/>
                        </a:rPr>
                        <a:t> Develop comprehensive storm drainage system</a:t>
                      </a:r>
                      <a:endParaRPr lang="en-US" sz="1400" b="0" i="0" u="none" strike="noStrike" dirty="0">
                        <a:solidFill>
                          <a:srgbClr val="000000"/>
                        </a:solidFill>
                        <a:latin typeface="+mn-lt"/>
                      </a:endParaRPr>
                    </a:p>
                  </a:txBody>
                  <a:tcPr marL="9525" marR="9525" marT="9525" marB="0"/>
                </a:tc>
                <a:tc>
                  <a:txBody>
                    <a:bodyPr/>
                    <a:lstStyle/>
                    <a:p>
                      <a:pPr algn="l" fontAlgn="b"/>
                      <a:r>
                        <a:rPr lang="en-US" sz="1400" b="0" i="0" u="none" strike="noStrike"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&lt;$500M</a:t>
                      </a:r>
                      <a:endParaRPr lang="en-US" sz="1400" dirty="0">
                        <a:latin typeface="+mn-lt"/>
                      </a:endParaRPr>
                    </a:p>
                  </a:txBody>
                  <a:tcPr/>
                </a:tc>
                <a:tc>
                  <a:txBody>
                    <a:bodyPr/>
                    <a:lstStyle/>
                    <a:p>
                      <a:pPr algn="l"/>
                      <a:r>
                        <a:rPr lang="en-US" sz="1400" dirty="0" smtClean="0">
                          <a:latin typeface="+mn-lt"/>
                        </a:rPr>
                        <a:t>FY20</a:t>
                      </a:r>
                      <a:endParaRPr lang="en-US" sz="1400" dirty="0">
                        <a:latin typeface="+mn-lt"/>
                      </a:endParaRPr>
                    </a:p>
                  </a:txBody>
                  <a:tcPr/>
                </a:tc>
              </a:tr>
              <a:tr h="1096688">
                <a:tc>
                  <a:txBody>
                    <a:bodyPr/>
                    <a:lstStyle/>
                    <a:p>
                      <a:pPr marL="0" marR="0" lvl="0" indent="0" algn="ctr" defTabSz="914377" rtl="0" eaLnBrk="1" fontAlgn="b" latinLnBrk="0" hangingPunct="1">
                        <a:lnSpc>
                          <a:spcPct val="100000"/>
                        </a:lnSpc>
                        <a:spcBef>
                          <a:spcPts val="0"/>
                        </a:spcBef>
                        <a:spcAft>
                          <a:spcPts val="0"/>
                        </a:spcAft>
                        <a:buClrTx/>
                        <a:buSzTx/>
                        <a:buFontTx/>
                        <a:buNone/>
                        <a:tabLst/>
                        <a:defRPr/>
                      </a:pPr>
                      <a:r>
                        <a:rPr lang="en-US" sz="1400" b="1" i="0" u="sng" strike="noStrike" dirty="0" smtClean="0">
                          <a:solidFill>
                            <a:srgbClr val="000000"/>
                          </a:solidFill>
                          <a:latin typeface="+mn-lt"/>
                        </a:rPr>
                        <a:t>Zone 7 – MSA Facilities</a:t>
                      </a: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7000 area – two magazine storage facilities &amp;</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missile assembly</a:t>
                      </a: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&lt;$100M</a:t>
                      </a:r>
                      <a:endParaRPr lang="en-US" sz="1400" dirty="0">
                        <a:latin typeface="+mn-lt"/>
                      </a:endParaRPr>
                    </a:p>
                  </a:txBody>
                  <a:tcPr/>
                </a:tc>
                <a:tc>
                  <a:txBody>
                    <a:bodyPr/>
                    <a:lstStyle/>
                    <a:p>
                      <a:pPr algn="l"/>
                      <a:r>
                        <a:rPr lang="en-US" sz="1400" dirty="0" smtClean="0">
                          <a:latin typeface="+mn-lt"/>
                        </a:rPr>
                        <a:t>FY20</a:t>
                      </a:r>
                      <a:endParaRPr lang="en-US" sz="1400" dirty="0">
                        <a:latin typeface="+mn-lt"/>
                      </a:endParaRPr>
                    </a:p>
                  </a:txBody>
                  <a:tcPr/>
                </a:tc>
              </a:tr>
              <a:tr h="1096688">
                <a:tc>
                  <a:txBody>
                    <a:bodyPr/>
                    <a:lstStyle/>
                    <a:p>
                      <a:pPr marL="0" marR="0" lvl="0" indent="0" algn="ctr"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a:t>
                      </a:r>
                      <a:r>
                        <a:rPr lang="en-US" sz="1400" b="1" i="0" u="sng" strike="noStrike" dirty="0" smtClean="0">
                          <a:solidFill>
                            <a:srgbClr val="000000"/>
                          </a:solidFill>
                          <a:latin typeface="+mn-lt"/>
                        </a:rPr>
                        <a:t>Zone 8 - Administration </a:t>
                      </a: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325</a:t>
                      </a:r>
                      <a:r>
                        <a:rPr lang="en-US" sz="1400" b="0" i="0" u="none" strike="noStrike" baseline="30000" dirty="0" smtClean="0">
                          <a:solidFill>
                            <a:srgbClr val="000000"/>
                          </a:solidFill>
                          <a:latin typeface="+mn-lt"/>
                        </a:rPr>
                        <a:t>th</a:t>
                      </a:r>
                      <a:r>
                        <a:rPr lang="en-US" sz="1400" b="0" i="0" u="none" strike="noStrike" dirty="0" smtClean="0">
                          <a:solidFill>
                            <a:srgbClr val="000000"/>
                          </a:solidFill>
                          <a:latin typeface="+mn-lt"/>
                        </a:rPr>
                        <a:t> Fighter WG HQ </a:t>
                      </a:r>
                      <a:r>
                        <a:rPr lang="en-US" sz="1400" b="0" i="0" u="none" strike="noStrike" dirty="0" err="1" smtClean="0">
                          <a:solidFill>
                            <a:srgbClr val="000000"/>
                          </a:solidFill>
                          <a:latin typeface="+mn-lt"/>
                        </a:rPr>
                        <a:t>Fac</a:t>
                      </a: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Emergency </a:t>
                      </a:r>
                      <a:r>
                        <a:rPr lang="en-US" sz="1400" b="0" i="0" u="none" strike="noStrike" dirty="0" err="1" smtClean="0">
                          <a:solidFill>
                            <a:srgbClr val="000000"/>
                          </a:solidFill>
                          <a:latin typeface="+mn-lt"/>
                        </a:rPr>
                        <a:t>Mgmt</a:t>
                      </a:r>
                      <a:r>
                        <a:rPr lang="en-US" sz="1400" b="0" i="0" u="none" strike="noStrike" dirty="0" smtClean="0">
                          <a:solidFill>
                            <a:srgbClr val="000000"/>
                          </a:solidFill>
                          <a:latin typeface="+mn-lt"/>
                        </a:rPr>
                        <a:t>/Ops </a:t>
                      </a:r>
                      <a:r>
                        <a:rPr lang="en-US" sz="1400" b="0" i="0" u="none" strike="noStrike" dirty="0" err="1" smtClean="0">
                          <a:solidFill>
                            <a:srgbClr val="000000"/>
                          </a:solidFill>
                          <a:latin typeface="+mn-lt"/>
                        </a:rPr>
                        <a:t>Ctr</a:t>
                      </a: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Alt CP, Sec Forces Mobility Storage </a:t>
                      </a:r>
                      <a:r>
                        <a:rPr lang="en-US" sz="1400" b="0" i="0" u="none" strike="noStrike" dirty="0" err="1" smtClean="0">
                          <a:solidFill>
                            <a:srgbClr val="000000"/>
                          </a:solidFill>
                          <a:latin typeface="+mn-lt"/>
                        </a:rPr>
                        <a:t>Fac</a:t>
                      </a: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Small Arms Range</a:t>
                      </a:r>
                    </a:p>
                  </a:txBody>
                  <a:tcPr marL="9525" marR="9525" marT="9525" marB="0"/>
                </a:tc>
                <a:tc>
                  <a:txBody>
                    <a:bodyPr/>
                    <a:lstStyle/>
                    <a:p>
                      <a:pPr algn="l" fontAlgn="b"/>
                      <a:r>
                        <a:rPr lang="en-US" sz="1400" b="0" i="0" u="none" strike="noStrike" dirty="0" smtClean="0">
                          <a:solidFill>
                            <a:srgbClr val="000000"/>
                          </a:solidFill>
                          <a:latin typeface="+mn-lt"/>
                        </a:rPr>
                        <a:t>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&lt;$100M</a:t>
                      </a:r>
                      <a:endParaRPr lang="en-US" sz="1400" dirty="0">
                        <a:latin typeface="+mn-lt"/>
                      </a:endParaRPr>
                    </a:p>
                  </a:txBody>
                  <a:tcPr/>
                </a:tc>
                <a:tc>
                  <a:txBody>
                    <a:bodyPr/>
                    <a:lstStyle/>
                    <a:p>
                      <a:pPr algn="l"/>
                      <a:r>
                        <a:rPr lang="en-US" sz="1400" dirty="0" smtClean="0">
                          <a:latin typeface="+mn-lt"/>
                        </a:rPr>
                        <a:t>Advertise FY20 –  Award1</a:t>
                      </a:r>
                      <a:r>
                        <a:rPr lang="en-US" sz="1400" baseline="30000" dirty="0" smtClean="0">
                          <a:latin typeface="+mn-lt"/>
                        </a:rPr>
                        <a:t>st</a:t>
                      </a:r>
                      <a:r>
                        <a:rPr lang="en-US" sz="1400" dirty="0" smtClean="0">
                          <a:latin typeface="+mn-lt"/>
                        </a:rPr>
                        <a:t> </a:t>
                      </a:r>
                      <a:r>
                        <a:rPr lang="en-US" sz="1400" dirty="0" err="1" smtClean="0">
                          <a:latin typeface="+mn-lt"/>
                        </a:rPr>
                        <a:t>Qtr</a:t>
                      </a:r>
                      <a:r>
                        <a:rPr lang="en-US" sz="1400" dirty="0" smtClean="0">
                          <a:latin typeface="+mn-lt"/>
                        </a:rPr>
                        <a:t> FY 21</a:t>
                      </a:r>
                      <a:endParaRPr lang="en-US" sz="1400" dirty="0">
                        <a:latin typeface="+mn-lt"/>
                      </a:endParaRPr>
                    </a:p>
                  </a:txBody>
                  <a:tcPr/>
                </a:tc>
              </a:tr>
              <a:tr h="1096688">
                <a:tc>
                  <a:txBody>
                    <a:bodyPr/>
                    <a:lstStyle/>
                    <a:p>
                      <a:pPr algn="ctr" fontAlgn="b"/>
                      <a:r>
                        <a:rPr lang="en-US" sz="1400" b="0" i="0" u="none" strike="noStrike" dirty="0" smtClean="0">
                          <a:solidFill>
                            <a:srgbClr val="000000"/>
                          </a:solidFill>
                          <a:latin typeface="+mn-lt"/>
                        </a:rPr>
                        <a:t> </a:t>
                      </a:r>
                    </a:p>
                    <a:p>
                      <a:pPr algn="ctr" fontAlgn="b"/>
                      <a:r>
                        <a:rPr lang="en-US" sz="1400" b="1" i="0" u="sng" strike="noStrike" dirty="0" smtClean="0">
                          <a:solidFill>
                            <a:srgbClr val="000000"/>
                          </a:solidFill>
                          <a:latin typeface="+mn-lt"/>
                        </a:rPr>
                        <a:t>Zone 9 –  MWR Facilities</a:t>
                      </a:r>
                    </a:p>
                  </a:txBody>
                  <a:tcPr marL="9525" marR="9525" marT="9525" marB="0"/>
                </a:tc>
                <a:tc>
                  <a:txBody>
                    <a:bodyPr/>
                    <a:lstStyle/>
                    <a:p>
                      <a:pPr algn="l" fontAlgn="b"/>
                      <a:r>
                        <a:rPr lang="en-US" sz="1400" b="0" i="0" u="none" strike="noStrike" dirty="0" smtClean="0">
                          <a:solidFill>
                            <a:srgbClr val="000000"/>
                          </a:solidFill>
                          <a:latin typeface="+mn-lt"/>
                        </a:rPr>
                        <a:t> SBSA</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&lt;$100M</a:t>
                      </a:r>
                      <a:endParaRPr lang="en-US" sz="1400" dirty="0">
                        <a:latin typeface="+mn-lt"/>
                      </a:endParaRPr>
                    </a:p>
                  </a:txBody>
                  <a:tcPr/>
                </a:tc>
                <a:tc>
                  <a:txBody>
                    <a:bodyPr/>
                    <a:lstStyle/>
                    <a:p>
                      <a:pPr algn="l"/>
                      <a:r>
                        <a:rPr lang="en-US" sz="1400" baseline="0" dirty="0" smtClean="0">
                          <a:latin typeface="+mn-lt"/>
                        </a:rPr>
                        <a:t>Advertise FY21</a:t>
                      </a:r>
                      <a:endParaRPr lang="en-US" sz="1400" dirty="0">
                        <a:latin typeface="+mn-lt"/>
                      </a:endParaRPr>
                    </a:p>
                  </a:txBody>
                  <a:tcPr/>
                </a:tc>
              </a:tr>
            </a:tbl>
          </a:graphicData>
        </a:graphic>
      </p:graphicFrame>
    </p:spTree>
    <p:extLst>
      <p:ext uri="{BB962C8B-B14F-4D97-AF65-F5344CB8AC3E}">
        <p14:creationId xmlns:p14="http://schemas.microsoft.com/office/powerpoint/2010/main" val="1037526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80269" y="1398705"/>
            <a:ext cx="5699210" cy="5026208"/>
          </a:xfrm>
          <a:prstGeom prst="roundRect">
            <a:avLst>
              <a:gd name="adj" fmla="val 2553"/>
            </a:avLst>
          </a:prstGeom>
          <a:solidFill>
            <a:srgbClr val="D8D8D8"/>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kern="0" dirty="0">
              <a:solidFill>
                <a:srgbClr val="FFFFFF"/>
              </a:solidFill>
              <a:latin typeface="Calibri" panose="020F0502020204030204"/>
            </a:endParaRPr>
          </a:p>
        </p:txBody>
      </p:sp>
      <p:sp>
        <p:nvSpPr>
          <p:cNvPr id="4" name="Title 10"/>
          <p:cNvSpPr>
            <a:spLocks noGrp="1"/>
          </p:cNvSpPr>
          <p:nvPr>
            <p:ph type="title"/>
          </p:nvPr>
        </p:nvSpPr>
        <p:spPr>
          <a:xfrm>
            <a:off x="1190624" y="395289"/>
            <a:ext cx="10753725" cy="585559"/>
          </a:xfrm>
        </p:spPr>
        <p:txBody>
          <a:bodyPr/>
          <a:lstStyle/>
          <a:p>
            <a:r>
              <a:rPr lang="en-US" sz="2800" dirty="0"/>
              <a:t>Mobile District Contacts</a:t>
            </a:r>
          </a:p>
        </p:txBody>
      </p:sp>
      <p:pic>
        <p:nvPicPr>
          <p:cNvPr id="5" name="Picture 4">
            <a:hlinkClick r:id="rId3"/>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9548" y="2159699"/>
            <a:ext cx="758547" cy="688240"/>
          </a:xfrm>
          <a:prstGeom prst="rect">
            <a:avLst/>
          </a:prstGeom>
        </p:spPr>
      </p:pic>
      <p:sp>
        <p:nvSpPr>
          <p:cNvPr id="6" name="TextBox 5"/>
          <p:cNvSpPr txBox="1"/>
          <p:nvPr/>
        </p:nvSpPr>
        <p:spPr>
          <a:xfrm>
            <a:off x="1491887" y="2226474"/>
            <a:ext cx="2963876" cy="461665"/>
          </a:xfrm>
          <a:prstGeom prst="rect">
            <a:avLst/>
          </a:prstGeom>
          <a:noFill/>
        </p:spPr>
        <p:txBody>
          <a:bodyPr wrap="square" rtlCol="0">
            <a:spAutoFit/>
          </a:bodyPr>
          <a:lstStyle/>
          <a:p>
            <a:r>
              <a:rPr lang="en-US" dirty="0" smtClean="0"/>
              <a:t>sam.usace.army.mil</a:t>
            </a:r>
            <a:endParaRPr lang="en-US" dirty="0"/>
          </a:p>
        </p:txBody>
      </p:sp>
      <p:sp>
        <p:nvSpPr>
          <p:cNvPr id="7" name="TextBox 6"/>
          <p:cNvSpPr txBox="1"/>
          <p:nvPr/>
        </p:nvSpPr>
        <p:spPr>
          <a:xfrm>
            <a:off x="1462244" y="3751822"/>
            <a:ext cx="4100258" cy="461665"/>
          </a:xfrm>
          <a:prstGeom prst="rect">
            <a:avLst/>
          </a:prstGeom>
          <a:noFill/>
        </p:spPr>
        <p:txBody>
          <a:bodyPr wrap="square" rtlCol="0">
            <a:spAutoFit/>
          </a:bodyPr>
          <a:lstStyle/>
          <a:p>
            <a:r>
              <a:rPr lang="en-US" dirty="0" smtClean="0"/>
              <a:t>twitter.com/</a:t>
            </a:r>
            <a:r>
              <a:rPr lang="en-US" b="1" dirty="0" err="1" smtClean="0"/>
              <a:t>usacemobile</a:t>
            </a:r>
            <a:endParaRPr lang="en-US" b="1" dirty="0"/>
          </a:p>
        </p:txBody>
      </p:sp>
      <p:sp>
        <p:nvSpPr>
          <p:cNvPr id="8" name="TextBox 7"/>
          <p:cNvSpPr txBox="1"/>
          <p:nvPr/>
        </p:nvSpPr>
        <p:spPr>
          <a:xfrm>
            <a:off x="1553565" y="4698766"/>
            <a:ext cx="4440835" cy="461665"/>
          </a:xfrm>
          <a:prstGeom prst="rect">
            <a:avLst/>
          </a:prstGeom>
          <a:noFill/>
        </p:spPr>
        <p:txBody>
          <a:bodyPr wrap="square" rtlCol="0">
            <a:spAutoFit/>
          </a:bodyPr>
          <a:lstStyle/>
          <a:p>
            <a:r>
              <a:rPr lang="en-US" dirty="0" smtClean="0"/>
              <a:t>Instagram.com/</a:t>
            </a:r>
            <a:r>
              <a:rPr lang="en-US" b="1" dirty="0" err="1" smtClean="0"/>
              <a:t>usacemobile</a:t>
            </a:r>
            <a:endParaRPr lang="en-US" b="1" dirty="0"/>
          </a:p>
        </p:txBody>
      </p:sp>
      <p:sp>
        <p:nvSpPr>
          <p:cNvPr id="9" name="TextBox 8"/>
          <p:cNvSpPr txBox="1"/>
          <p:nvPr/>
        </p:nvSpPr>
        <p:spPr>
          <a:xfrm>
            <a:off x="1592737" y="5615693"/>
            <a:ext cx="4401663" cy="461665"/>
          </a:xfrm>
          <a:prstGeom prst="rect">
            <a:avLst/>
          </a:prstGeom>
          <a:noFill/>
        </p:spPr>
        <p:txBody>
          <a:bodyPr wrap="square" rtlCol="0">
            <a:spAutoFit/>
          </a:bodyPr>
          <a:lstStyle/>
          <a:p>
            <a:r>
              <a:rPr lang="en-US" dirty="0" smtClean="0"/>
              <a:t>flickr.com/photos/</a:t>
            </a:r>
            <a:r>
              <a:rPr lang="en-US" b="1" dirty="0" err="1" smtClean="0"/>
              <a:t>usacemobile</a:t>
            </a:r>
            <a:endParaRPr lang="en-US" b="1" dirty="0"/>
          </a:p>
        </p:txBody>
      </p:sp>
      <p:sp>
        <p:nvSpPr>
          <p:cNvPr id="10" name="TextBox 9"/>
          <p:cNvSpPr txBox="1"/>
          <p:nvPr/>
        </p:nvSpPr>
        <p:spPr>
          <a:xfrm>
            <a:off x="1491887" y="2875163"/>
            <a:ext cx="4070615" cy="461665"/>
          </a:xfrm>
          <a:prstGeom prst="rect">
            <a:avLst/>
          </a:prstGeom>
          <a:noFill/>
        </p:spPr>
        <p:txBody>
          <a:bodyPr wrap="square" rtlCol="0">
            <a:spAutoFit/>
          </a:bodyPr>
          <a:lstStyle/>
          <a:p>
            <a:r>
              <a:rPr lang="en-US" dirty="0" smtClean="0"/>
              <a:t>facebook.com/</a:t>
            </a:r>
            <a:r>
              <a:rPr lang="en-US" b="1" dirty="0" err="1" smtClean="0"/>
              <a:t>usacemobile</a:t>
            </a:r>
            <a:endParaRPr lang="en-US" b="1" dirty="0"/>
          </a:p>
        </p:txBody>
      </p:sp>
      <p:sp>
        <p:nvSpPr>
          <p:cNvPr id="11" name="Rounded Rectangle 10"/>
          <p:cNvSpPr/>
          <p:nvPr/>
        </p:nvSpPr>
        <p:spPr>
          <a:xfrm>
            <a:off x="6332806" y="1398705"/>
            <a:ext cx="5302921" cy="5026208"/>
          </a:xfrm>
          <a:prstGeom prst="roundRect">
            <a:avLst>
              <a:gd name="adj" fmla="val 2553"/>
            </a:avLst>
          </a:prstGeom>
          <a:solidFill>
            <a:srgbClr val="D8D8D8"/>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kern="0">
              <a:solidFill>
                <a:srgbClr val="FFFFFF"/>
              </a:solidFill>
              <a:latin typeface="Calibri" panose="020F0502020204030204"/>
            </a:endParaRPr>
          </a:p>
        </p:txBody>
      </p:sp>
      <p:sp>
        <p:nvSpPr>
          <p:cNvPr id="12" name="Rectangle 11"/>
          <p:cNvSpPr/>
          <p:nvPr/>
        </p:nvSpPr>
        <p:spPr>
          <a:xfrm>
            <a:off x="6652334" y="2050363"/>
            <a:ext cx="4930066" cy="3139321"/>
          </a:xfrm>
          <a:prstGeom prst="rect">
            <a:avLst/>
          </a:prstGeom>
        </p:spPr>
        <p:txBody>
          <a:bodyPr wrap="square">
            <a:spAutoFit/>
          </a:bodyPr>
          <a:lstStyle/>
          <a:p>
            <a:r>
              <a:rPr lang="en-US" b="1" dirty="0"/>
              <a:t>Public Affairs Office (General Information)</a:t>
            </a:r>
          </a:p>
          <a:p>
            <a:r>
              <a:rPr lang="en-US" b="1" dirty="0"/>
              <a:t>(251) </a:t>
            </a:r>
            <a:r>
              <a:rPr lang="en-US" b="1" dirty="0" smtClean="0"/>
              <a:t>690-2505</a:t>
            </a:r>
            <a:endParaRPr lang="en-US" b="1" dirty="0"/>
          </a:p>
          <a:p>
            <a:r>
              <a:rPr lang="en-US" b="1" dirty="0" smtClean="0"/>
              <a:t>U.S</a:t>
            </a:r>
            <a:r>
              <a:rPr lang="en-US" b="1" dirty="0"/>
              <a:t>. Army Corps of Engineers </a:t>
            </a:r>
          </a:p>
          <a:p>
            <a:r>
              <a:rPr lang="en-US" b="1" dirty="0"/>
              <a:t>Mobile District </a:t>
            </a:r>
          </a:p>
          <a:p>
            <a:r>
              <a:rPr lang="en-US" b="1" dirty="0"/>
              <a:t>P.O. Box 2288 </a:t>
            </a:r>
          </a:p>
          <a:p>
            <a:r>
              <a:rPr lang="en-US" b="1" dirty="0"/>
              <a:t>Mobile, AL </a:t>
            </a:r>
            <a:r>
              <a:rPr lang="en-US" b="1" dirty="0" smtClean="0"/>
              <a:t>36628-0001</a:t>
            </a:r>
          </a:p>
          <a:p>
            <a:endParaRPr lang="en-US" b="1" dirty="0"/>
          </a:p>
          <a:p>
            <a:r>
              <a:rPr lang="en-US" b="1" dirty="0" smtClean="0"/>
              <a:t>Small Business Contacts:</a:t>
            </a:r>
          </a:p>
          <a:p>
            <a:r>
              <a:rPr lang="en-US" b="1" dirty="0" err="1" smtClean="0">
                <a:hlinkClick r:id="rId5"/>
              </a:rPr>
              <a:t>Linda.L.Spadaro</a:t>
            </a:r>
            <a:r>
              <a:rPr lang="en-US" b="1" dirty="0" smtClean="0">
                <a:hlinkClick r:id="rId5"/>
              </a:rPr>
              <a:t> or Cy.C.Simons@usace.army.mil</a:t>
            </a:r>
            <a:endParaRPr lang="en-US" b="1" dirty="0" smtClean="0"/>
          </a:p>
          <a:p>
            <a:r>
              <a:rPr lang="en-US" b="1" dirty="0" smtClean="0"/>
              <a:t>251-690-3597 &amp; 3579</a:t>
            </a:r>
            <a:endParaRPr lang="en-US" b="1" dirty="0"/>
          </a:p>
        </p:txBody>
      </p:sp>
      <p:pic>
        <p:nvPicPr>
          <p:cNvPr id="13" name="Picture 12"/>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732729" y="3722325"/>
            <a:ext cx="660401" cy="629420"/>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793129" y="4642711"/>
            <a:ext cx="683260" cy="598512"/>
          </a:xfrm>
          <a:prstGeom prst="rect">
            <a:avLst/>
          </a:prstGeom>
          <a:effectLst>
            <a:outerShdw blurRad="50800" dist="38100" dir="2700000" algn="tl" rotWithShape="0">
              <a:prstClr val="black">
                <a:alpha val="40000"/>
              </a:prstClr>
            </a:outerShdw>
          </a:effectLst>
        </p:spPr>
      </p:pic>
      <p:pic>
        <p:nvPicPr>
          <p:cNvPr id="15" name="Picture 14"/>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a:xfrm>
            <a:off x="732729" y="2967289"/>
            <a:ext cx="612183" cy="590537"/>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6410" y="5433608"/>
            <a:ext cx="856327" cy="757859"/>
          </a:xfrm>
          <a:prstGeom prst="rect">
            <a:avLst/>
          </a:prstGeom>
          <a:effectLst>
            <a:outerShdw blurRad="50800" dist="38100" dir="2700000" algn="tl" rotWithShape="0">
              <a:prstClr val="black">
                <a:alpha val="40000"/>
              </a:prstClr>
            </a:outerShdw>
          </a:effectLst>
        </p:spPr>
      </p:pic>
      <p:sp>
        <p:nvSpPr>
          <p:cNvPr id="17" name="Round Same Side Corner Rectangle 16"/>
          <p:cNvSpPr/>
          <p:nvPr/>
        </p:nvSpPr>
        <p:spPr>
          <a:xfrm>
            <a:off x="659548" y="1398705"/>
            <a:ext cx="5619931" cy="556392"/>
          </a:xfrm>
          <a:prstGeom prst="round2SameRect">
            <a:avLst>
              <a:gd name="adj1" fmla="val 17767"/>
              <a:gd name="adj2" fmla="val 0"/>
            </a:avLst>
          </a:prstGeom>
          <a:solidFill>
            <a:srgbClr val="555550"/>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2"/>
                </a:solidFill>
              </a:rPr>
              <a:t>Internet and Social Media</a:t>
            </a:r>
            <a:endParaRPr lang="en-US" sz="1600" dirty="0">
              <a:solidFill>
                <a:schemeClr val="tx2"/>
              </a:solidFill>
            </a:endParaRPr>
          </a:p>
        </p:txBody>
      </p:sp>
      <p:sp>
        <p:nvSpPr>
          <p:cNvPr id="18" name="Round Same Side Corner Rectangle 17"/>
          <p:cNvSpPr/>
          <p:nvPr/>
        </p:nvSpPr>
        <p:spPr>
          <a:xfrm>
            <a:off x="6279479" y="1415594"/>
            <a:ext cx="5356248" cy="539503"/>
          </a:xfrm>
          <a:prstGeom prst="round2SameRect">
            <a:avLst>
              <a:gd name="adj1" fmla="val 17767"/>
              <a:gd name="adj2" fmla="val 0"/>
            </a:avLst>
          </a:prstGeom>
          <a:solidFill>
            <a:srgbClr val="555550"/>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2"/>
                </a:solidFill>
              </a:rPr>
              <a:t>Phone</a:t>
            </a:r>
            <a:r>
              <a:rPr lang="en-US" sz="1600" dirty="0" smtClean="0">
                <a:solidFill>
                  <a:schemeClr val="tx2"/>
                </a:solidFill>
              </a:rPr>
              <a:t> </a:t>
            </a:r>
            <a:r>
              <a:rPr lang="en-US" dirty="0" smtClean="0">
                <a:solidFill>
                  <a:schemeClr val="tx2"/>
                </a:solidFill>
              </a:rPr>
              <a:t>&amp;</a:t>
            </a:r>
            <a:r>
              <a:rPr lang="en-US" b="1" dirty="0" smtClean="0">
                <a:solidFill>
                  <a:schemeClr val="tx2"/>
                </a:solidFill>
              </a:rPr>
              <a:t> Mailing Address</a:t>
            </a:r>
            <a:endParaRPr lang="en-US" sz="1600" dirty="0">
              <a:solidFill>
                <a:schemeClr val="tx2"/>
              </a:solidFill>
            </a:endParaRPr>
          </a:p>
        </p:txBody>
      </p:sp>
    </p:spTree>
    <p:extLst>
      <p:ext uri="{BB962C8B-B14F-4D97-AF65-F5344CB8AC3E}">
        <p14:creationId xmlns:p14="http://schemas.microsoft.com/office/powerpoint/2010/main" val="3215395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7772401" y="1393197"/>
            <a:ext cx="4022329" cy="5175111"/>
          </a:xfrm>
          <a:prstGeom prst="roundRect">
            <a:avLst>
              <a:gd name="adj" fmla="val 2553"/>
            </a:avLst>
          </a:prstGeom>
          <a:solidFill>
            <a:schemeClr val="bg1">
              <a:lumMod val="60000"/>
              <a:lumOff val="40000"/>
            </a:schemeClr>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kern="0" dirty="0">
              <a:solidFill>
                <a:srgbClr val="FFFFFF"/>
              </a:solidFill>
              <a:latin typeface="Calibri" panose="020F0502020204030204"/>
            </a:endParaRPr>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44978" y="1466859"/>
            <a:ext cx="899769" cy="1124712"/>
          </a:xfrm>
          <a:prstGeom prst="rect">
            <a:avLst/>
          </a:prstGeom>
        </p:spPr>
      </p:pic>
      <p:sp>
        <p:nvSpPr>
          <p:cNvPr id="12" name="Rounded Rectangle 11"/>
          <p:cNvSpPr/>
          <p:nvPr/>
        </p:nvSpPr>
        <p:spPr>
          <a:xfrm>
            <a:off x="397273" y="1371601"/>
            <a:ext cx="7298929" cy="5207409"/>
          </a:xfrm>
          <a:prstGeom prst="roundRect">
            <a:avLst>
              <a:gd name="adj" fmla="val 2553"/>
            </a:avLst>
          </a:prstGeom>
          <a:solidFill>
            <a:schemeClr val="bg1">
              <a:lumMod val="60000"/>
              <a:lumOff val="40000"/>
            </a:schemeClr>
          </a:solidFill>
          <a:ln w="12700" cap="flat" cmpd="sng" algn="ctr">
            <a:noFill/>
            <a:prstDash val="solid"/>
            <a:miter lim="800000"/>
          </a:ln>
          <a:effectLst/>
        </p:spPr>
        <p:txBody>
          <a:bodyPr rtlCol="0" anchor="ctr"/>
          <a:lstStyle/>
          <a:p>
            <a:pPr algn="ctr" defTabSz="914377" fontAlgn="auto">
              <a:spcBef>
                <a:spcPts val="0"/>
              </a:spcBef>
              <a:spcAft>
                <a:spcPts val="0"/>
              </a:spcAft>
              <a:defRPr/>
            </a:pPr>
            <a:endParaRPr lang="en-US" kern="0" dirty="0">
              <a:solidFill>
                <a:srgbClr val="FFFFFF"/>
              </a:solidFill>
              <a:latin typeface="Calibri" panose="020F0502020204030204"/>
            </a:endParaRPr>
          </a:p>
        </p:txBody>
      </p:sp>
      <p:sp>
        <p:nvSpPr>
          <p:cNvPr id="11" name="Title 10"/>
          <p:cNvSpPr>
            <a:spLocks noGrp="1"/>
          </p:cNvSpPr>
          <p:nvPr>
            <p:ph type="title"/>
          </p:nvPr>
        </p:nvSpPr>
        <p:spPr/>
        <p:txBody>
          <a:bodyPr/>
          <a:lstStyle/>
          <a:p>
            <a:r>
              <a:rPr lang="en-US" sz="2800" dirty="0"/>
              <a:t>Mobile District </a:t>
            </a:r>
            <a:br>
              <a:rPr lang="en-US" sz="2800" dirty="0"/>
            </a:br>
            <a:r>
              <a:rPr lang="en-US" sz="2800" dirty="0" smtClean="0"/>
              <a:t>Area of Operations</a:t>
            </a:r>
            <a:endParaRPr lang="en-US" sz="2800" dirty="0"/>
          </a:p>
        </p:txBody>
      </p:sp>
      <p:sp>
        <p:nvSpPr>
          <p:cNvPr id="6" name="TextBox 5"/>
          <p:cNvSpPr txBox="1"/>
          <p:nvPr/>
        </p:nvSpPr>
        <p:spPr>
          <a:xfrm>
            <a:off x="7772400" y="2686883"/>
            <a:ext cx="4022330" cy="4039567"/>
          </a:xfrm>
          <a:prstGeom prst="rect">
            <a:avLst/>
          </a:prstGeom>
          <a:noFill/>
        </p:spPr>
        <p:txBody>
          <a:bodyPr wrap="square" rtlCol="0">
            <a:spAutoFit/>
          </a:bodyPr>
          <a:lstStyle/>
          <a:p>
            <a:r>
              <a:rPr lang="en-US" sz="950" dirty="0" smtClean="0"/>
              <a:t>Established in 1815, the Mobile District employs 1,100 civilian personnel and approximately 10 military officers with a presence that covers the states of Alabama</a:t>
            </a:r>
            <a:r>
              <a:rPr lang="en-US" sz="950" dirty="0"/>
              <a:t>, Florida, </a:t>
            </a:r>
            <a:r>
              <a:rPr lang="en-US" sz="950" dirty="0" smtClean="0"/>
              <a:t>Georgia, Mississippi as well as all Central and South America.  The Mobile District </a:t>
            </a:r>
            <a:r>
              <a:rPr lang="en-US" sz="950" dirty="0"/>
              <a:t>manages a $1 billion Military, Civil Works, and International/Inter-agency Support program that responds to disasters, manages water resource infrastructure, protects the environment, and provides facilities for our national defense and inter-agency partners.</a:t>
            </a:r>
            <a:endParaRPr lang="en-US" sz="950" dirty="0" smtClean="0"/>
          </a:p>
          <a:p>
            <a:endParaRPr lang="en-US" sz="950" dirty="0"/>
          </a:p>
          <a:p>
            <a:r>
              <a:rPr lang="en-US" sz="950" dirty="0" smtClean="0"/>
              <a:t>The Civil Works mission includes the operation and maintenance of six major river systems providing over 2,200 miles of navigation, seven deep-water harbors, 21 shallow draft ports, and flood control with over 67 projects that have prevented in excess of $200 million in flood damages over the last ten years.  The District’s eight hydropower facilities generate 2.06 billion kilowatts of electricity and return $44.8 million of the U.S. Treasury.  Mobile also manages  one of the largest recreation programs in the Federal government with 27 lakes and 464 recreation areas averaging more than 34.1 million visitors a year.</a:t>
            </a:r>
          </a:p>
          <a:p>
            <a:endParaRPr lang="en-US" sz="950" dirty="0"/>
          </a:p>
          <a:p>
            <a:r>
              <a:rPr lang="en-US" sz="950" dirty="0"/>
              <a:t>Mobile </a:t>
            </a:r>
            <a:r>
              <a:rPr lang="en-US" sz="950" dirty="0" smtClean="0"/>
              <a:t>District provides </a:t>
            </a:r>
            <a:r>
              <a:rPr lang="en-US" sz="950" dirty="0"/>
              <a:t>project management, construction, and engineer </a:t>
            </a:r>
            <a:r>
              <a:rPr lang="en-US" sz="950" dirty="0" smtClean="0"/>
              <a:t>services to support the </a:t>
            </a:r>
            <a:r>
              <a:rPr lang="en-US" sz="950" dirty="0"/>
              <a:t>Department of Defense Military </a:t>
            </a:r>
            <a:r>
              <a:rPr lang="en-US" sz="950" dirty="0" smtClean="0"/>
              <a:t>Construction, International support </a:t>
            </a:r>
            <a:r>
              <a:rPr lang="en-US" sz="950" dirty="0"/>
              <a:t>to U.S. Southern Command (SOUTHCOM</a:t>
            </a:r>
            <a:r>
              <a:rPr lang="en-US" sz="950" dirty="0" smtClean="0"/>
              <a:t>), and Inter-Agency Support to NASA, FBI </a:t>
            </a:r>
            <a:r>
              <a:rPr lang="en-US" sz="950" dirty="0"/>
              <a:t>and other federal </a:t>
            </a:r>
            <a:r>
              <a:rPr lang="en-US" sz="950" dirty="0" smtClean="0"/>
              <a:t>agencies.  The District also provides </a:t>
            </a:r>
            <a:r>
              <a:rPr lang="en-US" sz="950" dirty="0"/>
              <a:t>engineering studies and other technical assistance such as master planning, environmental management and real estate </a:t>
            </a:r>
            <a:r>
              <a:rPr lang="en-US" sz="950" dirty="0" smtClean="0"/>
              <a:t>support</a:t>
            </a:r>
            <a:r>
              <a:rPr lang="en-US" sz="950" dirty="0"/>
              <a:t>.</a:t>
            </a:r>
          </a:p>
        </p:txBody>
      </p:sp>
      <p:sp>
        <p:nvSpPr>
          <p:cNvPr id="7" name="TextBox 6"/>
          <p:cNvSpPr txBox="1"/>
          <p:nvPr/>
        </p:nvSpPr>
        <p:spPr>
          <a:xfrm>
            <a:off x="8847753" y="1545599"/>
            <a:ext cx="2887049" cy="461665"/>
          </a:xfrm>
          <a:prstGeom prst="rect">
            <a:avLst/>
          </a:prstGeom>
          <a:noFill/>
        </p:spPr>
        <p:txBody>
          <a:bodyPr wrap="square" rtlCol="0">
            <a:spAutoFit/>
          </a:bodyPr>
          <a:lstStyle/>
          <a:p>
            <a:pPr algn="ctr"/>
            <a:r>
              <a:rPr lang="en-US" sz="1200" b="1" dirty="0">
                <a:latin typeface="Arial Black" panose="020B0A04020102020204" pitchFamily="34" charset="0"/>
              </a:rPr>
              <a:t>Colonel</a:t>
            </a:r>
          </a:p>
          <a:p>
            <a:pPr algn="ctr"/>
            <a:r>
              <a:rPr lang="en-US" sz="1200" b="1" dirty="0" smtClean="0">
                <a:latin typeface="Arial Black" panose="020B0A04020102020204" pitchFamily="34" charset="0"/>
              </a:rPr>
              <a:t>Sebastien Joly</a:t>
            </a:r>
            <a:endParaRPr lang="en-US" sz="1200" b="1" dirty="0">
              <a:latin typeface="Arial Black" panose="020B0A04020102020204" pitchFamily="34" charset="0"/>
            </a:endParaRPr>
          </a:p>
        </p:txBody>
      </p:sp>
      <p:cxnSp>
        <p:nvCxnSpPr>
          <p:cNvPr id="3" name="Straight Connector 2"/>
          <p:cNvCxnSpPr/>
          <p:nvPr/>
        </p:nvCxnSpPr>
        <p:spPr>
          <a:xfrm>
            <a:off x="8923172" y="1982688"/>
            <a:ext cx="2811629" cy="7667"/>
          </a:xfrm>
          <a:prstGeom prst="line">
            <a:avLst/>
          </a:prstGeom>
          <a:ln w="3175"/>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7844978" y="2688598"/>
            <a:ext cx="3889823" cy="0"/>
          </a:xfrm>
          <a:prstGeom prst="line">
            <a:avLst/>
          </a:prstGeom>
          <a:ln w="3175"/>
        </p:spPr>
        <p:style>
          <a:lnRef idx="1">
            <a:schemeClr val="dk1"/>
          </a:lnRef>
          <a:fillRef idx="0">
            <a:schemeClr val="dk1"/>
          </a:fillRef>
          <a:effectRef idx="0">
            <a:schemeClr val="dk1"/>
          </a:effectRef>
          <a:fontRef idx="minor">
            <a:schemeClr val="tx1"/>
          </a:fontRef>
        </p:style>
      </p:cxnSp>
      <p:sp>
        <p:nvSpPr>
          <p:cNvPr id="4" name="Rectangle 3"/>
          <p:cNvSpPr/>
          <p:nvPr/>
        </p:nvSpPr>
        <p:spPr>
          <a:xfrm>
            <a:off x="8923171" y="1997474"/>
            <a:ext cx="2811631" cy="739177"/>
          </a:xfrm>
          <a:prstGeom prst="rect">
            <a:avLst/>
          </a:prstGeom>
        </p:spPr>
        <p:txBody>
          <a:bodyPr wrap="square">
            <a:spAutoFit/>
          </a:bodyPr>
          <a:lstStyle/>
          <a:p>
            <a:pPr algn="ctr"/>
            <a:r>
              <a:rPr lang="en-US" sz="1051" dirty="0"/>
              <a:t>Commander and District Engineer</a:t>
            </a:r>
          </a:p>
          <a:p>
            <a:pPr algn="ctr"/>
            <a:r>
              <a:rPr lang="en-US" sz="1051" dirty="0"/>
              <a:t>Mobile District</a:t>
            </a:r>
          </a:p>
          <a:p>
            <a:pPr algn="ctr"/>
            <a:endParaRPr lang="en-US" sz="1051" b="1" dirty="0">
              <a:latin typeface="Arial Black" panose="020B0A04020102020204" pitchFamily="34" charset="0"/>
            </a:endParaRPr>
          </a:p>
          <a:p>
            <a:pPr algn="ctr"/>
            <a:r>
              <a:rPr lang="en-US" sz="1051" b="1" dirty="0">
                <a:latin typeface="Arial Black" panose="020B0A04020102020204" pitchFamily="34" charset="0"/>
              </a:rPr>
              <a:t>District Facts:</a:t>
            </a:r>
          </a:p>
        </p:txBody>
      </p:sp>
      <p:pic>
        <p:nvPicPr>
          <p:cNvPr id="9" name="Picture 8"/>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574969" y="1411608"/>
            <a:ext cx="7137503" cy="5127393"/>
          </a:xfrm>
          <a:prstGeom prst="rect">
            <a:avLst/>
          </a:prstGeom>
        </p:spPr>
      </p:pic>
      <p:sp>
        <p:nvSpPr>
          <p:cNvPr id="2" name="Oval 1"/>
          <p:cNvSpPr/>
          <p:nvPr/>
        </p:nvSpPr>
        <p:spPr>
          <a:xfrm>
            <a:off x="5791200" y="3689967"/>
            <a:ext cx="152400" cy="152400"/>
          </a:xfrm>
          <a:prstGeom prst="ellipse">
            <a:avLst/>
          </a:prstGeom>
          <a:solidFill>
            <a:srgbClr val="9E9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p:cNvSpPr/>
          <p:nvPr/>
        </p:nvSpPr>
        <p:spPr>
          <a:xfrm>
            <a:off x="5128260" y="3057103"/>
            <a:ext cx="152400" cy="152400"/>
          </a:xfrm>
          <a:prstGeom prst="ellipse">
            <a:avLst/>
          </a:prstGeom>
          <a:solidFill>
            <a:srgbClr val="9E9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52786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860" y="128981"/>
            <a:ext cx="10185088" cy="720105"/>
          </a:xfrm>
        </p:spPr>
        <p:txBody>
          <a:bodyPr>
            <a:normAutofit/>
          </a:bodyPr>
          <a:lstStyle/>
          <a:p>
            <a:pPr algn="ctr"/>
            <a:r>
              <a:rPr lang="en-US" sz="2800" dirty="0" smtClean="0"/>
              <a:t>Program Trends &amp; Observations</a:t>
            </a:r>
            <a:endParaRPr lang="en-US" sz="2800" dirty="0"/>
          </a:p>
        </p:txBody>
      </p:sp>
      <p:sp>
        <p:nvSpPr>
          <p:cNvPr id="3" name="Content Placeholder 2"/>
          <p:cNvSpPr>
            <a:spLocks noGrp="1"/>
          </p:cNvSpPr>
          <p:nvPr>
            <p:ph idx="4294967295"/>
          </p:nvPr>
        </p:nvSpPr>
        <p:spPr>
          <a:xfrm>
            <a:off x="223935" y="998376"/>
            <a:ext cx="11455875" cy="5449077"/>
          </a:xfrm>
          <a:prstGeom prst="rect">
            <a:avLst/>
          </a:prstGeom>
        </p:spPr>
        <p:txBody>
          <a:bodyPr>
            <a:normAutofit fontScale="85000" lnSpcReduction="20000"/>
          </a:bodyPr>
          <a:lstStyle/>
          <a:p>
            <a:endParaRPr lang="en-US" sz="2000" dirty="0"/>
          </a:p>
          <a:p>
            <a:pPr marL="342900" indent="-342900">
              <a:buFont typeface="Arial" panose="020B0604020202020204" pitchFamily="34" charset="0"/>
              <a:buChar char="•"/>
            </a:pPr>
            <a:r>
              <a:rPr lang="en-US" sz="2000" dirty="0" smtClean="0"/>
              <a:t>Priorities:  Deliver the Program, Revolutionize Delivery </a:t>
            </a:r>
          </a:p>
          <a:p>
            <a:pPr marL="71755" lvl="2" indent="0">
              <a:buNone/>
            </a:pPr>
            <a:r>
              <a:rPr lang="en-US" sz="1400" dirty="0" smtClean="0"/>
              <a:t>    </a:t>
            </a:r>
          </a:p>
          <a:p>
            <a:pPr marL="71755" lvl="2" indent="0">
              <a:buNone/>
            </a:pPr>
            <a:r>
              <a:rPr lang="en-US" sz="1400" dirty="0"/>
              <a:t> </a:t>
            </a:r>
            <a:r>
              <a:rPr lang="en-US" sz="1400" dirty="0" smtClean="0"/>
              <a:t>   </a:t>
            </a:r>
            <a:r>
              <a:rPr lang="en-US" sz="1900" dirty="0" smtClean="0"/>
              <a:t>  - Tyndall AFB Recovery</a:t>
            </a:r>
          </a:p>
          <a:p>
            <a:pPr marL="71755" lvl="2" indent="0">
              <a:buNone/>
            </a:pPr>
            <a:r>
              <a:rPr lang="en-US" sz="1900" dirty="0"/>
              <a:t> </a:t>
            </a:r>
            <a:r>
              <a:rPr lang="en-US" sz="1900" dirty="0" smtClean="0"/>
              <a:t>    -  Mobile Harbor</a:t>
            </a:r>
          </a:p>
          <a:p>
            <a:pPr marL="71755" lvl="2" indent="0">
              <a:buNone/>
            </a:pPr>
            <a:r>
              <a:rPr lang="en-US" sz="1900" dirty="0"/>
              <a:t> </a:t>
            </a:r>
            <a:r>
              <a:rPr lang="en-US" sz="1900" dirty="0" smtClean="0"/>
              <a:t>    -  Veterans Administration</a:t>
            </a:r>
          </a:p>
          <a:p>
            <a:endParaRPr lang="en-US" sz="2000" dirty="0"/>
          </a:p>
          <a:p>
            <a:pPr marL="342900" indent="-342900">
              <a:buFont typeface="Arial" panose="020B0604020202020204" pitchFamily="34" charset="0"/>
              <a:buChar char="•"/>
            </a:pPr>
            <a:r>
              <a:rPr lang="en-US" sz="2000" dirty="0" smtClean="0"/>
              <a:t>Huge, diverse program…..and growing</a:t>
            </a:r>
          </a:p>
          <a:p>
            <a:r>
              <a:rPr lang="en-US" sz="2000" dirty="0" smtClean="0"/>
              <a:t>   </a:t>
            </a:r>
          </a:p>
          <a:p>
            <a:r>
              <a:rPr lang="en-US" sz="2000" dirty="0"/>
              <a:t> </a:t>
            </a:r>
            <a:r>
              <a:rPr lang="en-US" sz="2000" dirty="0" smtClean="0"/>
              <a:t>     - MILCON (Tyndall, Eglin, Redstone, Patrick /Cape, </a:t>
            </a:r>
            <a:r>
              <a:rPr lang="en-US" sz="2000" dirty="0" err="1" smtClean="0"/>
              <a:t>Hurlburt</a:t>
            </a:r>
            <a:r>
              <a:rPr lang="en-US" sz="2000" dirty="0" smtClean="0"/>
              <a:t>)</a:t>
            </a:r>
          </a:p>
          <a:p>
            <a:r>
              <a:rPr lang="en-US" sz="2000" dirty="0" smtClean="0"/>
              <a:t>      - Medical Support Team role w/MEDCOM            DHA</a:t>
            </a:r>
          </a:p>
          <a:p>
            <a:r>
              <a:rPr lang="en-US" sz="2000" dirty="0" smtClean="0"/>
              <a:t>      - Environmental – Soil &amp; GW Remediation, Environmental Quality</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In midst of acquiring key contract vehicles</a:t>
            </a:r>
          </a:p>
          <a:p>
            <a:r>
              <a:rPr lang="en-US" sz="2000" dirty="0" smtClean="0"/>
              <a:t>   </a:t>
            </a:r>
          </a:p>
          <a:p>
            <a:r>
              <a:rPr lang="en-US" sz="2000" dirty="0"/>
              <a:t> </a:t>
            </a:r>
            <a:r>
              <a:rPr lang="en-US" sz="2000" dirty="0" smtClean="0"/>
              <a:t>     - Military AE</a:t>
            </a:r>
          </a:p>
          <a:p>
            <a:r>
              <a:rPr lang="en-US" sz="2000" dirty="0" smtClean="0"/>
              <a:t>      - Tyndall AFB D-B</a:t>
            </a:r>
          </a:p>
          <a:p>
            <a:r>
              <a:rPr lang="en-US" sz="2000" dirty="0" smtClean="0"/>
              <a:t>      - Construction MATOCs/SATOCs (UR &amp; SB)</a:t>
            </a:r>
          </a:p>
          <a:p>
            <a:r>
              <a:rPr lang="en-US" sz="2000" dirty="0" smtClean="0"/>
              <a:t>      - MEDCOM</a:t>
            </a:r>
          </a:p>
          <a:p>
            <a:r>
              <a:rPr lang="en-US" sz="2000" dirty="0" smtClean="0"/>
              <a:t>      - REAT successor contracts</a:t>
            </a:r>
          </a:p>
          <a:p>
            <a:endParaRPr lang="en-US" sz="2000" dirty="0" smtClean="0"/>
          </a:p>
          <a:p>
            <a:pPr marL="342900" indent="-342900">
              <a:buFont typeface="Arial" panose="020B0604020202020204" pitchFamily="34" charset="0"/>
              <a:buChar char="•"/>
            </a:pPr>
            <a:r>
              <a:rPr lang="en-US" sz="2000" dirty="0" smtClean="0"/>
              <a:t>Revised AE task order selection procedures</a:t>
            </a:r>
          </a:p>
          <a:p>
            <a:pPr marL="342900" indent="-342900">
              <a:buFontTx/>
              <a:buChar char="-"/>
            </a:pPr>
            <a:endParaRPr lang="en-US" sz="2000" dirty="0"/>
          </a:p>
          <a:p>
            <a:r>
              <a:rPr lang="en-US" sz="2000" dirty="0" smtClean="0"/>
              <a:t>                                                                                                                      Elementary School, Ft. Rucker, Alabama</a:t>
            </a:r>
          </a:p>
        </p:txBody>
      </p:sp>
      <p:sp>
        <p:nvSpPr>
          <p:cNvPr id="8" name="Right Arrow 7"/>
          <p:cNvSpPr/>
          <p:nvPr/>
        </p:nvSpPr>
        <p:spPr>
          <a:xfrm>
            <a:off x="4694464" y="3006430"/>
            <a:ext cx="597160" cy="145344"/>
          </a:xfrm>
          <a:prstGeom prst="rightArrow">
            <a:avLst/>
          </a:prstGeom>
          <a:solidFill>
            <a:srgbClr val="3F4339">
              <a:alpha val="8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16621" y="998376"/>
            <a:ext cx="4749282" cy="4161453"/>
          </a:xfrm>
          <a:prstGeom prst="rect">
            <a:avLst/>
          </a:prstGeom>
        </p:spPr>
      </p:pic>
    </p:spTree>
    <p:extLst>
      <p:ext uri="{BB962C8B-B14F-4D97-AF65-F5344CB8AC3E}">
        <p14:creationId xmlns:p14="http://schemas.microsoft.com/office/powerpoint/2010/main" val="676173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8968"/>
            <a:ext cx="9174480" cy="1305446"/>
          </a:xfrm>
        </p:spPr>
        <p:txBody>
          <a:bodyPr/>
          <a:lstStyle/>
          <a:p>
            <a:r>
              <a:rPr lang="en-US" sz="2800" dirty="0" smtClean="0"/>
              <a:t>A-E Brooks Acts Opportunities – NAICS 541330 Mobile District Area of responsibility (AOR)</a:t>
            </a:r>
            <a:endParaRPr lang="en-US" sz="2800" dirty="0"/>
          </a:p>
        </p:txBody>
      </p:sp>
      <p:graphicFrame>
        <p:nvGraphicFramePr>
          <p:cNvPr id="12" name="Content Placeholder 11"/>
          <p:cNvGraphicFramePr>
            <a:graphicFrameLocks noGrp="1"/>
          </p:cNvGraphicFramePr>
          <p:nvPr>
            <p:ph idx="4294967295"/>
            <p:extLst>
              <p:ext uri="{D42A27DB-BD31-4B8C-83A1-F6EECF244321}">
                <p14:modId xmlns:p14="http://schemas.microsoft.com/office/powerpoint/2010/main" val="3269247030"/>
              </p:ext>
            </p:extLst>
          </p:nvPr>
        </p:nvGraphicFramePr>
        <p:xfrm>
          <a:off x="1034252" y="1875453"/>
          <a:ext cx="9849176" cy="4163319"/>
        </p:xfrm>
        <a:graphic>
          <a:graphicData uri="http://schemas.openxmlformats.org/drawingml/2006/table">
            <a:tbl>
              <a:tblPr firstRow="1" bandRow="1">
                <a:tableStyleId>{8A107856-5554-42FB-B03E-39F5DBC370BA}</a:tableStyleId>
              </a:tblPr>
              <a:tblGrid>
                <a:gridCol w="2462294"/>
                <a:gridCol w="2462294"/>
                <a:gridCol w="2462294"/>
                <a:gridCol w="2462294"/>
              </a:tblGrid>
              <a:tr h="472072">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948047">
                <a:tc>
                  <a:txBody>
                    <a:bodyPr/>
                    <a:lstStyle/>
                    <a:p>
                      <a:r>
                        <a:rPr lang="en-US" sz="1400" dirty="0" smtClean="0"/>
                        <a:t>AE Services Military</a:t>
                      </a:r>
                      <a:r>
                        <a:rPr lang="en-US" sz="1400" baseline="0" dirty="0" smtClean="0"/>
                        <a:t> Design</a:t>
                      </a:r>
                      <a:endParaRPr lang="en-US" sz="1400" dirty="0"/>
                    </a:p>
                  </a:txBody>
                  <a:tcPr/>
                </a:tc>
                <a:tc>
                  <a:txBody>
                    <a:bodyPr/>
                    <a:lstStyle/>
                    <a:p>
                      <a:pPr algn="l"/>
                      <a:r>
                        <a:rPr lang="en-US" sz="1400" dirty="0" smtClean="0"/>
                        <a:t>UR</a:t>
                      </a:r>
                      <a:r>
                        <a:rPr lang="en-US" sz="1400" baseline="0" dirty="0" smtClean="0"/>
                        <a:t>  &amp; SBSA</a:t>
                      </a:r>
                      <a:endParaRPr lang="en-US" sz="1400" dirty="0"/>
                    </a:p>
                  </a:txBody>
                  <a:tcPr/>
                </a:tc>
                <a:tc>
                  <a:txBody>
                    <a:bodyPr/>
                    <a:lstStyle/>
                    <a:p>
                      <a:pPr algn="l"/>
                      <a:r>
                        <a:rPr lang="en-US" sz="1400" dirty="0" smtClean="0"/>
                        <a:t>$249M (shared UR &amp; SB)</a:t>
                      </a:r>
                      <a:endParaRPr lang="en-US" sz="14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W91278-19-R-0034</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Posted now, closes</a:t>
                      </a:r>
                      <a:r>
                        <a:rPr lang="en-US" sz="1400" baseline="0" dirty="0" smtClean="0"/>
                        <a:t> 6 Nov 2019</a:t>
                      </a:r>
                      <a:endParaRPr lang="en-US" sz="1400" dirty="0" smtClean="0"/>
                    </a:p>
                  </a:txBody>
                  <a:tcPr/>
                </a:tc>
              </a:tr>
              <a:tr h="10278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kern="1200" dirty="0" smtClean="0">
                          <a:solidFill>
                            <a:schemeClr val="tx1"/>
                          </a:solidFill>
                          <a:latin typeface="+mn-lt"/>
                          <a:ea typeface="+mn-ea"/>
                          <a:cs typeface="Times New Roman" pitchFamily="18" charset="0"/>
                        </a:rPr>
                        <a:t>AE Services Environmental Quality for Military, Civil and Federal Agencies</a:t>
                      </a:r>
                      <a:endParaRPr lang="en-US" sz="1400" b="0" i="0" u="none" strike="noStrike" kern="1200" baseline="0" dirty="0" smtClean="0">
                        <a:solidFill>
                          <a:schemeClr val="tx1"/>
                        </a:solidFill>
                        <a:latin typeface="+mn-lt"/>
                        <a:ea typeface="+mn-ea"/>
                        <a:cs typeface="Times New Roman"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chemeClr val="tx1"/>
                          </a:solidFill>
                          <a:latin typeface="+mn-lt"/>
                          <a:ea typeface="+mn-ea"/>
                          <a:cs typeface="Times New Roman" pitchFamily="18" charset="0"/>
                        </a:rPr>
                        <a:t>(REAT Replacement - Compliance)</a:t>
                      </a:r>
                      <a:r>
                        <a:rPr lang="en-US" sz="1400" b="0" i="0" u="none" strike="noStrike" kern="1200" baseline="0" dirty="0" smtClean="0">
                          <a:solidFill>
                            <a:srgbClr val="FF0000"/>
                          </a:solidFill>
                          <a:latin typeface="+mn-lt"/>
                          <a:ea typeface="+mn-ea"/>
                          <a:cs typeface="Times New Roman" pitchFamily="18" charset="0"/>
                        </a:rPr>
                        <a:t> </a:t>
                      </a:r>
                      <a:endParaRPr lang="en-US" sz="1400" b="0" dirty="0" smtClean="0">
                        <a:solidFill>
                          <a:srgbClr val="FF0000"/>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400" dirty="0"/>
                    </a:p>
                  </a:txBody>
                  <a:tcPr/>
                </a:tc>
                <a:tc>
                  <a:txBody>
                    <a:bodyPr/>
                    <a:lstStyle/>
                    <a:p>
                      <a:pPr algn="l"/>
                      <a:r>
                        <a:rPr lang="en-US" sz="1400" dirty="0" smtClean="0"/>
                        <a:t>$209M UR</a:t>
                      </a:r>
                    </a:p>
                    <a:p>
                      <a:pPr algn="l"/>
                      <a:r>
                        <a:rPr lang="en-US" sz="1400" dirty="0" smtClean="0"/>
                        <a:t>$40M SBSA</a:t>
                      </a:r>
                      <a:endParaRPr lang="en-US" sz="1400" dirty="0"/>
                    </a:p>
                  </a:txBody>
                  <a:tcPr/>
                </a:tc>
                <a:tc>
                  <a:txBody>
                    <a:bodyPr/>
                    <a:lstStyle/>
                    <a:p>
                      <a:pPr algn="l"/>
                      <a:r>
                        <a:rPr lang="en-US" sz="1400" dirty="0" smtClean="0"/>
                        <a:t>$249M</a:t>
                      </a:r>
                      <a:endParaRPr lang="en-US" sz="1400" dirty="0"/>
                    </a:p>
                  </a:txBody>
                  <a:tcPr/>
                </a:tc>
                <a:tc>
                  <a:txBody>
                    <a:bodyPr/>
                    <a:lstStyle/>
                    <a:p>
                      <a:pPr algn="l"/>
                      <a:r>
                        <a:rPr lang="en-US" sz="1400" dirty="0" smtClean="0"/>
                        <a:t>W91278-19-R-0059</a:t>
                      </a:r>
                    </a:p>
                    <a:p>
                      <a:pPr algn="l"/>
                      <a:r>
                        <a:rPr lang="en-US" sz="1400" dirty="0" smtClean="0"/>
                        <a:t>3</a:t>
                      </a:r>
                      <a:r>
                        <a:rPr lang="en-US" sz="1400" baseline="30000" dirty="0" smtClean="0"/>
                        <a:t>rd</a:t>
                      </a:r>
                      <a:r>
                        <a:rPr lang="en-US" sz="1400" dirty="0" smtClean="0"/>
                        <a:t> </a:t>
                      </a:r>
                      <a:r>
                        <a:rPr lang="en-US" sz="1400" dirty="0" err="1" smtClean="0"/>
                        <a:t>Qtr</a:t>
                      </a:r>
                      <a:r>
                        <a:rPr lang="en-US" sz="1400" dirty="0" smtClean="0"/>
                        <a:t>, FY 20</a:t>
                      </a:r>
                    </a:p>
                  </a:txBody>
                  <a:tcPr/>
                </a:tc>
              </a:tr>
              <a:tr h="125627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latin typeface="+mn-lt"/>
                          <a:ea typeface="+mn-ea"/>
                          <a:cs typeface="Times New Roman" pitchFamily="18" charset="0"/>
                        </a:rPr>
                        <a:t>AE Services Planning &amp; Environmental</a:t>
                      </a:r>
                      <a:r>
                        <a:rPr lang="en-US" sz="1400" b="0" i="0" u="none" strike="noStrike" kern="1200" baseline="0" dirty="0" smtClean="0">
                          <a:solidFill>
                            <a:srgbClr val="000000"/>
                          </a:solidFill>
                          <a:latin typeface="+mn-lt"/>
                          <a:ea typeface="+mn-ea"/>
                          <a:cs typeface="Times New Roman" pitchFamily="18" charset="0"/>
                        </a:rPr>
                        <a:t> Division Military &amp; Civil Works (REAT Replacement -  NEPA/Master Planning)</a:t>
                      </a:r>
                      <a:endParaRPr lang="en-US" sz="1400" b="0" i="0" u="none" strike="noStrike" kern="1200" dirty="0" smtClean="0">
                        <a:solidFill>
                          <a:srgbClr val="000000"/>
                        </a:solidFill>
                        <a:latin typeface="+mn-lt"/>
                        <a:ea typeface="+mn-ea"/>
                        <a:cs typeface="Times New Roman" pitchFamily="18" charset="0"/>
                      </a:endParaRPr>
                    </a:p>
                    <a:p>
                      <a:endParaRPr lang="en-US" sz="1400" dirty="0"/>
                    </a:p>
                  </a:txBody>
                  <a:tcPr/>
                </a:tc>
                <a:tc>
                  <a:txBody>
                    <a:bodyPr/>
                    <a:lstStyle/>
                    <a:p>
                      <a:pPr algn="l"/>
                      <a:r>
                        <a:rPr lang="en-US" sz="1400" dirty="0" smtClean="0"/>
                        <a:t>$209M UR</a:t>
                      </a:r>
                    </a:p>
                    <a:p>
                      <a:pPr algn="l"/>
                      <a:r>
                        <a:rPr lang="en-US" sz="1400" dirty="0" smtClean="0"/>
                        <a:t>$40M SBSA</a:t>
                      </a:r>
                      <a:endParaRPr lang="en-US" sz="1400" dirty="0"/>
                    </a:p>
                  </a:txBody>
                  <a:tcPr/>
                </a:tc>
                <a:tc>
                  <a:txBody>
                    <a:bodyPr/>
                    <a:lstStyle/>
                    <a:p>
                      <a:pPr algn="l"/>
                      <a:r>
                        <a:rPr lang="en-US" sz="1400" dirty="0" smtClean="0"/>
                        <a:t>$249M</a:t>
                      </a:r>
                      <a:endParaRPr lang="en-US" sz="14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W91278-18-R-0021</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Posted FBO now, closes 13 Nov 2019</a:t>
                      </a:r>
                    </a:p>
                  </a:txBody>
                  <a:tcPr/>
                </a:tc>
              </a:tr>
            </a:tbl>
          </a:graphicData>
        </a:graphic>
      </p:graphicFrame>
    </p:spTree>
    <p:extLst>
      <p:ext uri="{BB962C8B-B14F-4D97-AF65-F5344CB8AC3E}">
        <p14:creationId xmlns:p14="http://schemas.microsoft.com/office/powerpoint/2010/main" val="3047680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8968"/>
            <a:ext cx="9174480" cy="1305446"/>
          </a:xfrm>
        </p:spPr>
        <p:txBody>
          <a:bodyPr/>
          <a:lstStyle/>
          <a:p>
            <a:r>
              <a:rPr lang="en-US" sz="2800" dirty="0" smtClean="0"/>
              <a:t>A-E Brooks Acts Opportunities – NAICS 541330 Mobile District Area of responsibility (AOR)</a:t>
            </a:r>
            <a:endParaRPr lang="en-US" sz="2800" dirty="0"/>
          </a:p>
        </p:txBody>
      </p:sp>
      <p:graphicFrame>
        <p:nvGraphicFramePr>
          <p:cNvPr id="12" name="Content Placeholder 11"/>
          <p:cNvGraphicFramePr>
            <a:graphicFrameLocks noGrp="1"/>
          </p:cNvGraphicFramePr>
          <p:nvPr>
            <p:ph idx="4294967295"/>
            <p:extLst>
              <p:ext uri="{D42A27DB-BD31-4B8C-83A1-F6EECF244321}">
                <p14:modId xmlns:p14="http://schemas.microsoft.com/office/powerpoint/2010/main" val="1973035749"/>
              </p:ext>
            </p:extLst>
          </p:nvPr>
        </p:nvGraphicFramePr>
        <p:xfrm>
          <a:off x="1034252" y="1685190"/>
          <a:ext cx="9849176" cy="4748513"/>
        </p:xfrm>
        <a:graphic>
          <a:graphicData uri="http://schemas.openxmlformats.org/drawingml/2006/table">
            <a:tbl>
              <a:tblPr firstRow="1" bandRow="1">
                <a:tableStyleId>{8A107856-5554-42FB-B03E-39F5DBC370BA}</a:tableStyleId>
              </a:tblPr>
              <a:tblGrid>
                <a:gridCol w="2462294"/>
                <a:gridCol w="2462294"/>
                <a:gridCol w="2462294"/>
                <a:gridCol w="2462294"/>
              </a:tblGrid>
              <a:tr h="530301">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105455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kern="1200" dirty="0" smtClean="0">
                          <a:solidFill>
                            <a:schemeClr val="tx1"/>
                          </a:solidFill>
                          <a:latin typeface="+mn-lt"/>
                          <a:ea typeface="+mn-ea"/>
                          <a:cs typeface="Times New Roman" pitchFamily="18" charset="0"/>
                        </a:rPr>
                        <a:t>Civil Works Design AE</a:t>
                      </a:r>
                    </a:p>
                  </a:txBody>
                  <a:tcPr/>
                </a:tc>
                <a:tc>
                  <a:txBody>
                    <a:bodyPr/>
                    <a:lstStyle/>
                    <a:p>
                      <a:pPr algn="l"/>
                      <a:endParaRPr lang="en-US" sz="1400" dirty="0" smtClean="0"/>
                    </a:p>
                    <a:p>
                      <a:pPr algn="l"/>
                      <a:r>
                        <a:rPr lang="en-US" sz="1400" dirty="0" smtClean="0"/>
                        <a:t>TBD</a:t>
                      </a:r>
                      <a:endParaRPr lang="en-US" sz="1400" dirty="0"/>
                    </a:p>
                  </a:txBody>
                  <a:tcPr/>
                </a:tc>
                <a:tc>
                  <a:txBody>
                    <a:bodyPr/>
                    <a:lstStyle/>
                    <a:p>
                      <a:pPr algn="l"/>
                      <a:r>
                        <a:rPr lang="en-US" sz="1400" dirty="0" smtClean="0"/>
                        <a:t>$</a:t>
                      </a:r>
                      <a:r>
                        <a:rPr lang="en-US" sz="1400" b="0" dirty="0" smtClean="0">
                          <a:solidFill>
                            <a:schemeClr val="tx1"/>
                          </a:solidFill>
                        </a:rPr>
                        <a:t>49</a:t>
                      </a:r>
                      <a:r>
                        <a:rPr lang="en-US" sz="1400" b="0" dirty="0" smtClean="0"/>
                        <a:t>M</a:t>
                      </a:r>
                      <a:endParaRPr lang="en-US" sz="1400" b="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Sources sought to advertise</a:t>
                      </a:r>
                      <a:r>
                        <a:rPr lang="en-US" sz="1400" baseline="0" dirty="0" smtClean="0"/>
                        <a:t> </a:t>
                      </a:r>
                      <a:r>
                        <a:rPr lang="en-US" sz="1400" dirty="0" smtClean="0"/>
                        <a:t>1</a:t>
                      </a:r>
                      <a:r>
                        <a:rPr lang="en-US" sz="1400" baseline="30000" dirty="0" smtClean="0"/>
                        <a:t>st</a:t>
                      </a:r>
                      <a:r>
                        <a:rPr lang="en-US" sz="1400" dirty="0" smtClean="0"/>
                        <a:t>  </a:t>
                      </a:r>
                      <a:r>
                        <a:rPr lang="en-US" sz="1400" dirty="0" err="1" smtClean="0"/>
                        <a:t>Qtr</a:t>
                      </a:r>
                      <a:r>
                        <a:rPr lang="en-US" sz="1400" dirty="0" smtClean="0"/>
                        <a:t>, FY20</a:t>
                      </a:r>
                    </a:p>
                  </a:txBody>
                  <a:tcPr/>
                </a:tc>
              </a:tr>
              <a:tr h="1054553">
                <a:tc>
                  <a:txBody>
                    <a:bodyPr/>
                    <a:lstStyle/>
                    <a:p>
                      <a:r>
                        <a:rPr lang="en-US" sz="1400" dirty="0" smtClean="0"/>
                        <a:t>MEDCOM AE</a:t>
                      </a:r>
                      <a:endParaRPr lang="en-US" sz="14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TBD</a:t>
                      </a:r>
                      <a:endParaRPr lang="en-US" sz="1400" dirty="0"/>
                    </a:p>
                  </a:txBody>
                  <a:tcPr/>
                </a:tc>
                <a:tc>
                  <a:txBody>
                    <a:bodyPr/>
                    <a:lstStyle/>
                    <a:p>
                      <a:pPr algn="l"/>
                      <a:r>
                        <a:rPr lang="en-US" sz="1400" dirty="0" smtClean="0"/>
                        <a:t>$49M</a:t>
                      </a:r>
                      <a:endParaRPr lang="en-US" sz="14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400" dirty="0" smtClean="0"/>
                        <a:t>Sources sought to advertise</a:t>
                      </a:r>
                      <a:r>
                        <a:rPr lang="en-US" sz="1400" baseline="0" dirty="0" smtClean="0"/>
                        <a:t> </a:t>
                      </a:r>
                      <a:r>
                        <a:rPr lang="en-US" sz="1400" dirty="0" smtClean="0"/>
                        <a:t>1</a:t>
                      </a:r>
                      <a:r>
                        <a:rPr lang="en-US" sz="1400" baseline="30000" dirty="0" smtClean="0"/>
                        <a:t>st</a:t>
                      </a:r>
                      <a:r>
                        <a:rPr lang="en-US" sz="1400" dirty="0" smtClean="0"/>
                        <a:t>  </a:t>
                      </a:r>
                      <a:r>
                        <a:rPr lang="en-US" sz="1400" dirty="0" err="1" smtClean="0"/>
                        <a:t>Qtr</a:t>
                      </a:r>
                      <a:r>
                        <a:rPr lang="en-US" sz="1400" dirty="0" smtClean="0"/>
                        <a:t>, FY20</a:t>
                      </a:r>
                    </a:p>
                    <a:p>
                      <a:pPr algn="l"/>
                      <a:endParaRPr lang="en-US" sz="1400" dirty="0"/>
                    </a:p>
                  </a:txBody>
                  <a:tcPr/>
                </a:tc>
              </a:tr>
              <a:tr h="1054553">
                <a:tc>
                  <a:txBody>
                    <a:bodyPr/>
                    <a:lstStyle/>
                    <a:p>
                      <a:r>
                        <a:rPr lang="en-US" sz="1400" dirty="0" smtClean="0"/>
                        <a:t>AE Planning</a:t>
                      </a:r>
                      <a:r>
                        <a:rPr lang="en-US" sz="1400" baseline="0" dirty="0" smtClean="0"/>
                        <a:t> – focus area is Master Planning</a:t>
                      </a:r>
                      <a:endParaRPr lang="en-US" sz="14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Total SBSA</a:t>
                      </a:r>
                      <a:endParaRPr lang="en-US" sz="1400" dirty="0"/>
                    </a:p>
                  </a:txBody>
                  <a:tcPr/>
                </a:tc>
                <a:tc>
                  <a:txBody>
                    <a:bodyPr/>
                    <a:lstStyle/>
                    <a:p>
                      <a:pPr algn="l"/>
                      <a:r>
                        <a:rPr lang="en-US" sz="1400" dirty="0" smtClean="0"/>
                        <a:t>$10M</a:t>
                      </a:r>
                      <a:endParaRPr lang="en-US" sz="1400" dirty="0"/>
                    </a:p>
                  </a:txBody>
                  <a:tcPr/>
                </a:tc>
                <a:tc>
                  <a:txBody>
                    <a:bodyPr/>
                    <a:lstStyle/>
                    <a:p>
                      <a:pPr algn="l"/>
                      <a:r>
                        <a:rPr lang="en-US" sz="1400" dirty="0" smtClean="0"/>
                        <a:t>W91278-19-R-0110</a:t>
                      </a:r>
                    </a:p>
                    <a:p>
                      <a:pPr algn="l"/>
                      <a:r>
                        <a:rPr lang="en-US" sz="1400" dirty="0" smtClean="0"/>
                        <a:t>Advertise 2d </a:t>
                      </a:r>
                      <a:r>
                        <a:rPr lang="en-US" sz="1400" dirty="0" err="1" smtClean="0"/>
                        <a:t>Qtr</a:t>
                      </a:r>
                      <a:r>
                        <a:rPr lang="en-US" sz="1400" dirty="0" smtClean="0"/>
                        <a:t> FY20</a:t>
                      </a:r>
                      <a:endParaRPr lang="en-US" sz="1400" dirty="0"/>
                    </a:p>
                  </a:txBody>
                  <a:tcPr/>
                </a:tc>
              </a:tr>
              <a:tr h="1054553">
                <a:tc>
                  <a:txBody>
                    <a:bodyPr/>
                    <a:lstStyle/>
                    <a:p>
                      <a:r>
                        <a:rPr lang="en-US" sz="1400" dirty="0" smtClean="0"/>
                        <a:t>AE Services Environmental </a:t>
                      </a:r>
                    </a:p>
                    <a:p>
                      <a:r>
                        <a:rPr lang="en-US" sz="1400" dirty="0" smtClean="0"/>
                        <a:t>Restoration (REAT Replacement</a:t>
                      </a:r>
                      <a:r>
                        <a:rPr lang="en-US" sz="1400" baseline="0" dirty="0" smtClean="0"/>
                        <a:t> – HTRW)</a:t>
                      </a:r>
                      <a:endParaRPr lang="en-US" sz="14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smtClean="0"/>
                        <a:t>TBD</a:t>
                      </a:r>
                      <a:endParaRPr lang="en-US" sz="1400" dirty="0"/>
                    </a:p>
                  </a:txBody>
                  <a:tcPr/>
                </a:tc>
                <a:tc>
                  <a:txBody>
                    <a:bodyPr/>
                    <a:lstStyle/>
                    <a:p>
                      <a:pPr algn="l"/>
                      <a:r>
                        <a:rPr lang="en-US" sz="1400" dirty="0" smtClean="0"/>
                        <a:t>$99m</a:t>
                      </a:r>
                      <a:endParaRPr lang="en-US" sz="1400" dirty="0"/>
                    </a:p>
                  </a:txBody>
                  <a:tcPr/>
                </a:tc>
                <a:tc>
                  <a:txBody>
                    <a:bodyPr/>
                    <a:lstStyle/>
                    <a:p>
                      <a:pPr algn="l"/>
                      <a:r>
                        <a:rPr lang="en-US" sz="1400" dirty="0" smtClean="0"/>
                        <a:t>Sources Sought to advertise 1</a:t>
                      </a:r>
                      <a:r>
                        <a:rPr lang="en-US" sz="1400" baseline="30000" dirty="0" smtClean="0"/>
                        <a:t>st</a:t>
                      </a:r>
                      <a:r>
                        <a:rPr lang="en-US" sz="1400" dirty="0" smtClean="0"/>
                        <a:t> </a:t>
                      </a:r>
                      <a:r>
                        <a:rPr lang="en-US" sz="1400" dirty="0" err="1" smtClean="0"/>
                        <a:t>Qtr</a:t>
                      </a:r>
                      <a:r>
                        <a:rPr lang="en-US" sz="1400" dirty="0" smtClean="0"/>
                        <a:t> FY20</a:t>
                      </a:r>
                      <a:endParaRPr lang="en-US" sz="1400" dirty="0"/>
                    </a:p>
                  </a:txBody>
                  <a:tcPr/>
                </a:tc>
              </a:tr>
            </a:tbl>
          </a:graphicData>
        </a:graphic>
      </p:graphicFrame>
    </p:spTree>
    <p:extLst>
      <p:ext uri="{BB962C8B-B14F-4D97-AF65-F5344CB8AC3E}">
        <p14:creationId xmlns:p14="http://schemas.microsoft.com/office/powerpoint/2010/main" val="93471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59838"/>
            <a:ext cx="9174480" cy="854184"/>
          </a:xfrm>
        </p:spPr>
        <p:txBody>
          <a:bodyPr>
            <a:normAutofit fontScale="90000"/>
          </a:bodyPr>
          <a:lstStyle/>
          <a:p>
            <a:r>
              <a:rPr lang="en-US" dirty="0" smtClean="0"/>
              <a:t>Construction- NAICS 236220 (unless otherwise noted)</a:t>
            </a:r>
            <a:br>
              <a:rPr lang="en-US" dirty="0" smtClean="0"/>
            </a:br>
            <a:endParaRPr lang="en-US" dirty="0"/>
          </a:p>
        </p:txBody>
      </p:sp>
      <p:graphicFrame>
        <p:nvGraphicFramePr>
          <p:cNvPr id="12" name="Content Placeholder 11"/>
          <p:cNvGraphicFramePr>
            <a:graphicFrameLocks noGrp="1"/>
          </p:cNvGraphicFramePr>
          <p:nvPr>
            <p:ph idx="4294967295"/>
            <p:extLst>
              <p:ext uri="{D42A27DB-BD31-4B8C-83A1-F6EECF244321}">
                <p14:modId xmlns:p14="http://schemas.microsoft.com/office/powerpoint/2010/main" val="4171896861"/>
              </p:ext>
            </p:extLst>
          </p:nvPr>
        </p:nvGraphicFramePr>
        <p:xfrm>
          <a:off x="701964" y="1320799"/>
          <a:ext cx="10069360" cy="5197255"/>
        </p:xfrm>
        <a:graphic>
          <a:graphicData uri="http://schemas.openxmlformats.org/drawingml/2006/table">
            <a:tbl>
              <a:tblPr firstRow="1" bandRow="1">
                <a:tableStyleId>{8A107856-5554-42FB-B03E-39F5DBC370BA}</a:tableStyleId>
              </a:tblPr>
              <a:tblGrid>
                <a:gridCol w="2517340"/>
                <a:gridCol w="2517340"/>
                <a:gridCol w="2517340"/>
                <a:gridCol w="2517340"/>
              </a:tblGrid>
              <a:tr h="472855">
                <a:tc>
                  <a:txBody>
                    <a:bodyPr/>
                    <a:lstStyle/>
                    <a:p>
                      <a:r>
                        <a:rPr lang="en-US" sz="1400" dirty="0" smtClean="0"/>
                        <a:t>Project</a:t>
                      </a:r>
                      <a:endParaRPr lang="en-US" sz="1400" dirty="0"/>
                    </a:p>
                  </a:txBody>
                  <a:tcPr/>
                </a:tc>
                <a:tc>
                  <a:txBody>
                    <a:bodyPr/>
                    <a:lstStyle/>
                    <a:p>
                      <a:r>
                        <a:rPr lang="en-US" sz="1400" dirty="0" smtClean="0"/>
                        <a:t>Set-Aside Category</a:t>
                      </a:r>
                      <a:endParaRPr lang="en-US" sz="1400" dirty="0"/>
                    </a:p>
                  </a:txBody>
                  <a:tcPr/>
                </a:tc>
                <a:tc>
                  <a:txBody>
                    <a:bodyPr/>
                    <a:lstStyle/>
                    <a:p>
                      <a:r>
                        <a:rPr lang="en-US" sz="1400" dirty="0" smtClean="0"/>
                        <a:t>Est. Award</a:t>
                      </a:r>
                      <a:r>
                        <a:rPr lang="en-US" sz="1400" baseline="0" dirty="0" smtClean="0"/>
                        <a:t> Value</a:t>
                      </a:r>
                      <a:endParaRPr lang="en-US" sz="1400" dirty="0"/>
                    </a:p>
                  </a:txBody>
                  <a:tcPr/>
                </a:tc>
                <a:tc>
                  <a:txBody>
                    <a:bodyPr/>
                    <a:lstStyle/>
                    <a:p>
                      <a:r>
                        <a:rPr lang="en-US" sz="1400" dirty="0" smtClean="0"/>
                        <a:t>Projected Advertise</a:t>
                      </a:r>
                      <a:r>
                        <a:rPr lang="en-US" sz="1400" baseline="0" dirty="0" smtClean="0"/>
                        <a:t> Date</a:t>
                      </a:r>
                      <a:endParaRPr lang="en-US" sz="1400" dirty="0"/>
                    </a:p>
                  </a:txBody>
                  <a:tcPr/>
                </a:tc>
              </a:tr>
              <a:tr h="1125839">
                <a:tc>
                  <a:txBody>
                    <a:bodyPr/>
                    <a:lstStyle/>
                    <a:p>
                      <a:pPr algn="l" fontAlgn="b"/>
                      <a:r>
                        <a:rPr lang="en-US" sz="1400" b="0" u="none" strike="noStrike" dirty="0" smtClean="0"/>
                        <a:t>Military Construction North/South Regions</a:t>
                      </a:r>
                    </a:p>
                    <a:p>
                      <a:pPr algn="l" fontAlgn="b"/>
                      <a:r>
                        <a:rPr lang="en-US" sz="1400" b="0" u="none" strike="noStrike" dirty="0" smtClean="0"/>
                        <a:t>Mobile District AOR </a:t>
                      </a:r>
                    </a:p>
                    <a:p>
                      <a:pPr algn="l" fontAlgn="b"/>
                      <a:r>
                        <a:rPr lang="en-US" sz="1400" b="0" u="none" strike="noStrike" dirty="0" smtClean="0"/>
                        <a:t>2 Phase</a:t>
                      </a:r>
                      <a:r>
                        <a:rPr lang="en-US" sz="1400" b="0" u="none" strike="noStrike" baseline="0" dirty="0" smtClean="0"/>
                        <a:t> D-B MATOCs</a:t>
                      </a:r>
                      <a:endParaRPr lang="en-US" sz="1400" b="0" i="0" u="none" strike="noStrike" dirty="0" smtClean="0">
                        <a:solidFill>
                          <a:srgbClr val="000000"/>
                        </a:solidFill>
                        <a:latin typeface="+mn-lt"/>
                      </a:endParaRPr>
                    </a:p>
                  </a:txBody>
                  <a:tcPr/>
                </a:tc>
                <a:tc>
                  <a:txBody>
                    <a:bodyPr/>
                    <a:lstStyle/>
                    <a:p>
                      <a:pPr algn="l" fontAlgn="b"/>
                      <a:r>
                        <a:rPr lang="en-US" sz="1400" b="0" i="0" u="none" strike="noStrike" kern="1200" dirty="0" smtClean="0">
                          <a:solidFill>
                            <a:srgbClr val="000000"/>
                          </a:solidFill>
                          <a:latin typeface="+mn-lt"/>
                          <a:ea typeface="+mn-ea"/>
                          <a:cs typeface="Times New Roman" pitchFamily="18" charset="0"/>
                        </a:rPr>
                        <a:t>$245M (2) UR</a:t>
                      </a:r>
                    </a:p>
                    <a:p>
                      <a:pPr algn="l" fontAlgn="b"/>
                      <a:r>
                        <a:rPr lang="en-US" sz="1400" b="0" i="0" u="none" strike="noStrike" kern="1200" dirty="0" smtClean="0">
                          <a:solidFill>
                            <a:srgbClr val="000000"/>
                          </a:solidFill>
                          <a:latin typeface="+mn-lt"/>
                          <a:ea typeface="+mn-ea"/>
                          <a:cs typeface="Times New Roman" pitchFamily="18" charset="0"/>
                        </a:rPr>
                        <a:t>$200M (2) SBSA</a:t>
                      </a:r>
                      <a:endParaRPr lang="en-US" sz="1400" dirty="0"/>
                    </a:p>
                  </a:txBody>
                  <a:tcPr/>
                </a:tc>
                <a:tc>
                  <a:txBody>
                    <a:bodyPr/>
                    <a:lstStyle/>
                    <a:p>
                      <a:pPr algn="l"/>
                      <a:r>
                        <a:rPr lang="en-US" sz="1400" dirty="0" smtClean="0"/>
                        <a:t>$845M capacity</a:t>
                      </a:r>
                      <a:endParaRPr lang="en-US" sz="1400" dirty="0"/>
                    </a:p>
                  </a:txBody>
                  <a:tcPr/>
                </a:tc>
                <a:tc>
                  <a:txBody>
                    <a:bodyPr/>
                    <a:lstStyle/>
                    <a:p>
                      <a:pPr algn="l"/>
                      <a:r>
                        <a:rPr lang="en-US" sz="1400" baseline="0" dirty="0" smtClean="0"/>
                        <a:t>W91278-18-R-0003  SBSA to advertise 1</a:t>
                      </a:r>
                      <a:r>
                        <a:rPr lang="en-US" sz="1400" baseline="30000" dirty="0" smtClean="0"/>
                        <a:t>st</a:t>
                      </a:r>
                      <a:r>
                        <a:rPr lang="en-US" sz="1400" baseline="0" dirty="0" smtClean="0"/>
                        <a:t> </a:t>
                      </a:r>
                      <a:r>
                        <a:rPr lang="en-US" sz="1400" baseline="0" dirty="0" err="1" smtClean="0"/>
                        <a:t>Qtr</a:t>
                      </a:r>
                      <a:r>
                        <a:rPr lang="en-US" sz="1400" baseline="0" dirty="0" smtClean="0"/>
                        <a:t> FY20</a:t>
                      </a:r>
                    </a:p>
                    <a:p>
                      <a:pPr algn="l"/>
                      <a:r>
                        <a:rPr lang="en-US" sz="1400" baseline="0" dirty="0" smtClean="0"/>
                        <a:t>W91278-18-R-0001, 0002 &amp; 0004 3d </a:t>
                      </a:r>
                      <a:r>
                        <a:rPr lang="en-US" sz="1400" baseline="0" dirty="0" err="1" smtClean="0"/>
                        <a:t>Qtr</a:t>
                      </a:r>
                      <a:r>
                        <a:rPr lang="en-US" sz="1400" baseline="0" dirty="0" smtClean="0"/>
                        <a:t> FY20</a:t>
                      </a:r>
                    </a:p>
                    <a:p>
                      <a:pPr algn="l"/>
                      <a:r>
                        <a:rPr lang="en-US" sz="1400" baseline="0" dirty="0" smtClean="0"/>
                        <a:t> </a:t>
                      </a:r>
                      <a:endParaRPr lang="en-US" sz="1400" dirty="0"/>
                    </a:p>
                  </a:txBody>
                  <a:tcPr/>
                </a:tc>
              </a:tr>
              <a:tr h="722426">
                <a:tc>
                  <a:txBody>
                    <a:bodyPr/>
                    <a:lstStyle/>
                    <a:p>
                      <a:pPr algn="l" fontAlgn="b"/>
                      <a:r>
                        <a:rPr lang="en-US" sz="1400" b="0" i="0" u="none" strike="noStrike" dirty="0" smtClean="0">
                          <a:solidFill>
                            <a:srgbClr val="000000"/>
                          </a:solidFill>
                          <a:latin typeface="+mn-lt"/>
                        </a:rPr>
                        <a:t>7.5MW Generator, ERCIP, Anniston Army Depot</a:t>
                      </a:r>
                    </a:p>
                    <a:p>
                      <a:pPr algn="l" fontAlgn="b"/>
                      <a:r>
                        <a:rPr lang="en-US" sz="1400" b="0" i="0" u="none" strike="noStrike" dirty="0" smtClean="0">
                          <a:solidFill>
                            <a:srgbClr val="000000"/>
                          </a:solidFill>
                          <a:latin typeface="+mn-lt"/>
                        </a:rPr>
                        <a:t>“C“ Type Contract</a:t>
                      </a:r>
                    </a:p>
                  </a:txBody>
                  <a:tcPr/>
                </a:tc>
                <a:tc>
                  <a:txBody>
                    <a:bodyPr/>
                    <a:lstStyle/>
                    <a:p>
                      <a:pPr algn="l" fontAlgn="b"/>
                      <a:r>
                        <a:rPr lang="en-US" sz="1400" dirty="0" smtClean="0"/>
                        <a:t>TBD</a:t>
                      </a:r>
                      <a:endParaRPr lang="en-US" sz="1400" dirty="0"/>
                    </a:p>
                  </a:txBody>
                  <a:tcPr/>
                </a:tc>
                <a:tc>
                  <a:txBody>
                    <a:bodyPr/>
                    <a:lstStyle/>
                    <a:p>
                      <a:pPr algn="l"/>
                      <a:r>
                        <a:rPr lang="en-US" sz="1400" dirty="0" smtClean="0"/>
                        <a:t>&lt;$20M</a:t>
                      </a:r>
                      <a:endParaRPr lang="en-US" sz="1400" dirty="0"/>
                    </a:p>
                  </a:txBody>
                  <a:tcPr/>
                </a:tc>
                <a:tc>
                  <a:txBody>
                    <a:bodyPr/>
                    <a:lstStyle/>
                    <a:p>
                      <a:pPr algn="l"/>
                      <a:r>
                        <a:rPr lang="en-US" sz="1400" baseline="0" dirty="0" smtClean="0"/>
                        <a:t>June 2020</a:t>
                      </a:r>
                      <a:endParaRPr lang="en-US" sz="1400" dirty="0"/>
                    </a:p>
                  </a:txBody>
                  <a:tcPr/>
                </a:tc>
              </a:tr>
              <a:tr h="722426">
                <a:tc>
                  <a:txBody>
                    <a:bodyPr/>
                    <a:lstStyle/>
                    <a:p>
                      <a:pPr algn="l" fontAlgn="b"/>
                      <a:r>
                        <a:rPr lang="en-US" sz="1400" b="0" i="0" u="none" strike="noStrike" dirty="0" smtClean="0">
                          <a:solidFill>
                            <a:srgbClr val="000000"/>
                          </a:solidFill>
                          <a:latin typeface="+mn-lt"/>
                        </a:rPr>
                        <a:t>Aircraft &amp; Flight Equip </a:t>
                      </a:r>
                      <a:r>
                        <a:rPr lang="en-US" sz="1400" b="0" i="0" u="none" strike="noStrike" dirty="0" err="1" smtClean="0">
                          <a:solidFill>
                            <a:srgbClr val="000000"/>
                          </a:solidFill>
                          <a:latin typeface="+mn-lt"/>
                        </a:rPr>
                        <a:t>Bldg</a:t>
                      </a:r>
                      <a:endParaRPr lang="en-US" sz="1400" b="0" i="0" u="none" strike="noStrike" dirty="0" smtClean="0">
                        <a:solidFill>
                          <a:srgbClr val="000000"/>
                        </a:solidFill>
                        <a:latin typeface="+mn-lt"/>
                      </a:endParaRPr>
                    </a:p>
                    <a:p>
                      <a:pPr algn="l" fontAlgn="b"/>
                      <a:r>
                        <a:rPr lang="en-US" sz="1400" b="0" i="0" u="none" strike="noStrike" dirty="0" smtClean="0">
                          <a:solidFill>
                            <a:srgbClr val="000000"/>
                          </a:solidFill>
                          <a:latin typeface="+mn-lt"/>
                        </a:rPr>
                        <a:t>Redstone</a:t>
                      </a:r>
                      <a:r>
                        <a:rPr lang="en-US" sz="1400" b="0" i="0" u="none" strike="noStrike" baseline="0" dirty="0" smtClean="0">
                          <a:solidFill>
                            <a:srgbClr val="000000"/>
                          </a:solidFill>
                          <a:latin typeface="+mn-lt"/>
                        </a:rPr>
                        <a:t> Arsenal</a:t>
                      </a:r>
                      <a:endParaRPr lang="en-US" sz="1400" b="0" i="0" u="none" strike="noStrike" dirty="0" smtClean="0">
                        <a:solidFill>
                          <a:srgbClr val="000000"/>
                        </a:solidFill>
                        <a:latin typeface="+mn-lt"/>
                      </a:endParaRPr>
                    </a:p>
                    <a:p>
                      <a:pPr algn="l" fontAlgn="b"/>
                      <a:endParaRPr lang="en-US" sz="1400" b="0" i="0" u="none" strike="noStrike" dirty="0" smtClean="0">
                        <a:solidFill>
                          <a:srgbClr val="000000"/>
                        </a:solidFill>
                        <a:latin typeface="+mn-lt"/>
                      </a:endParaRPr>
                    </a:p>
                  </a:txBody>
                  <a:tcPr/>
                </a:tc>
                <a:tc>
                  <a:txBody>
                    <a:bodyPr/>
                    <a:lstStyle/>
                    <a:p>
                      <a:pPr algn="l" fontAlgn="b"/>
                      <a:r>
                        <a:rPr lang="en-US" sz="1400" dirty="0" smtClean="0"/>
                        <a:t>TBD</a:t>
                      </a:r>
                      <a:endParaRPr lang="en-US" sz="1400" dirty="0"/>
                    </a:p>
                  </a:txBody>
                  <a:tcPr/>
                </a:tc>
                <a:tc>
                  <a:txBody>
                    <a:bodyPr/>
                    <a:lstStyle/>
                    <a:p>
                      <a:pPr algn="l"/>
                      <a:r>
                        <a:rPr lang="en-US" sz="1400" dirty="0" smtClean="0"/>
                        <a:t>&gt;$30M</a:t>
                      </a:r>
                      <a:endParaRPr lang="en-US" sz="14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400" dirty="0" smtClean="0">
                          <a:latin typeface="+mn-lt"/>
                        </a:rPr>
                        <a:t>December 2019</a:t>
                      </a:r>
                    </a:p>
                    <a:p>
                      <a:pPr algn="l"/>
                      <a:endParaRPr lang="en-US" sz="1400" dirty="0"/>
                    </a:p>
                  </a:txBody>
                  <a:tcPr/>
                </a:tc>
              </a:tr>
              <a:tr h="918448">
                <a:tc>
                  <a:txBody>
                    <a:bodyPr/>
                    <a:lstStyle/>
                    <a:p>
                      <a:pPr algn="l" fontAlgn="b"/>
                      <a:r>
                        <a:rPr lang="en-US" sz="1400" b="0" i="0" u="none" strike="noStrike" dirty="0" smtClean="0">
                          <a:solidFill>
                            <a:srgbClr val="000000"/>
                          </a:solidFill>
                          <a:latin typeface="+mn-lt"/>
                        </a:rPr>
                        <a:t>RCO Hangar &amp; Wing HQ, Patrick AFB, Florida</a:t>
                      </a:r>
                    </a:p>
                    <a:p>
                      <a:pPr marL="0" marR="0" lvl="0" indent="0" algn="l" defTabSz="514350"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“C“ Type Contract</a:t>
                      </a:r>
                    </a:p>
                    <a:p>
                      <a:pPr algn="l" fontAlgn="b"/>
                      <a:endParaRPr lang="en-US" sz="1400" b="0" i="0" u="none" strike="noStrike" dirty="0" smtClean="0">
                        <a:solidFill>
                          <a:srgbClr val="000000"/>
                        </a:solidFill>
                        <a:latin typeface="+mn-lt"/>
                      </a:endParaRPr>
                    </a:p>
                  </a:txBody>
                  <a:tcPr/>
                </a:tc>
                <a:tc>
                  <a:txBody>
                    <a:bodyPr/>
                    <a:lstStyle/>
                    <a:p>
                      <a:pPr algn="l" fontAlgn="b"/>
                      <a:r>
                        <a:rPr lang="en-US" sz="1400" dirty="0" smtClean="0"/>
                        <a:t>UR</a:t>
                      </a:r>
                      <a:endParaRPr lang="en-US" sz="1400" dirty="0"/>
                    </a:p>
                  </a:txBody>
                  <a:tcPr/>
                </a:tc>
                <a:tc>
                  <a:txBody>
                    <a:bodyPr/>
                    <a:lstStyle/>
                    <a:p>
                      <a:pPr algn="l"/>
                      <a:r>
                        <a:rPr lang="en-US" sz="1400" dirty="0" smtClean="0"/>
                        <a:t>&gt;$100M</a:t>
                      </a:r>
                      <a:endParaRPr lang="en-US" sz="1400" dirty="0"/>
                    </a:p>
                  </a:txBody>
                  <a:tcPr/>
                </a:tc>
                <a:tc>
                  <a:txBody>
                    <a:bodyPr/>
                    <a:lstStyle/>
                    <a:p>
                      <a:pPr algn="l"/>
                      <a:r>
                        <a:rPr lang="en-US" sz="1400" baseline="0" dirty="0" smtClean="0"/>
                        <a:t>August 2020</a:t>
                      </a:r>
                      <a:endParaRPr lang="en-US" sz="1400" dirty="0"/>
                    </a:p>
                  </a:txBody>
                  <a:tcPr/>
                </a:tc>
              </a:tr>
              <a:tr h="1125839">
                <a:tc>
                  <a:txBody>
                    <a:bodyPr/>
                    <a:lstStyle/>
                    <a:p>
                      <a:pPr algn="l" fontAlgn="b"/>
                      <a:r>
                        <a:rPr lang="en-US" sz="1400" b="0" i="0" u="none" strike="noStrike" dirty="0" smtClean="0">
                          <a:solidFill>
                            <a:srgbClr val="000000"/>
                          </a:solidFill>
                          <a:latin typeface="+mn-lt"/>
                        </a:rPr>
                        <a:t>JP-8 Fuel Tanks, Patrick</a:t>
                      </a:r>
                      <a:r>
                        <a:rPr lang="en-US" sz="1400" b="0" i="0" u="none" strike="noStrike" baseline="0" dirty="0" smtClean="0">
                          <a:solidFill>
                            <a:srgbClr val="000000"/>
                          </a:solidFill>
                          <a:latin typeface="+mn-lt"/>
                        </a:rPr>
                        <a:t> AFB, Florida, NOTE: NAICS </a:t>
                      </a:r>
                    </a:p>
                    <a:p>
                      <a:pPr marL="0" marR="0" lvl="0" indent="0" algn="l" defTabSz="514350"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237120, Size Standard $39.5m – </a:t>
                      </a:r>
                      <a:r>
                        <a:rPr lang="en-US" sz="1400" b="0" i="0" u="none" strike="noStrike" dirty="0" smtClean="0">
                          <a:solidFill>
                            <a:srgbClr val="000000"/>
                          </a:solidFill>
                          <a:latin typeface="+mn-lt"/>
                        </a:rPr>
                        <a:t>“C“ Type Contract</a:t>
                      </a:r>
                    </a:p>
                    <a:p>
                      <a:pPr algn="l" fontAlgn="b"/>
                      <a:endParaRPr lang="en-US" sz="1400" b="0" i="0" u="none" strike="noStrike" dirty="0" smtClean="0">
                        <a:solidFill>
                          <a:srgbClr val="000000"/>
                        </a:solidFill>
                        <a:latin typeface="+mn-lt"/>
                      </a:endParaRPr>
                    </a:p>
                  </a:txBody>
                  <a:tcPr/>
                </a:tc>
                <a:tc>
                  <a:txBody>
                    <a:bodyPr/>
                    <a:lstStyle/>
                    <a:p>
                      <a:pPr algn="l" fontAlgn="b"/>
                      <a:r>
                        <a:rPr lang="en-US" sz="1400" dirty="0" smtClean="0"/>
                        <a:t>TBD</a:t>
                      </a:r>
                      <a:endParaRPr lang="en-US" sz="1400" dirty="0"/>
                    </a:p>
                  </a:txBody>
                  <a:tcPr/>
                </a:tc>
                <a:tc>
                  <a:txBody>
                    <a:bodyPr/>
                    <a:lstStyle/>
                    <a:p>
                      <a:pPr algn="l"/>
                      <a:r>
                        <a:rPr lang="en-US" sz="1400" dirty="0" smtClean="0"/>
                        <a:t>&lt;$10M</a:t>
                      </a:r>
                      <a:endParaRPr lang="en-US" sz="1400" dirty="0"/>
                    </a:p>
                  </a:txBody>
                  <a:tcPr/>
                </a:tc>
                <a:tc>
                  <a:txBody>
                    <a:bodyPr/>
                    <a:lstStyle/>
                    <a:p>
                      <a:pPr algn="l"/>
                      <a:r>
                        <a:rPr lang="en-US" sz="1400" dirty="0" smtClean="0"/>
                        <a:t>Sources Sought posting soon.</a:t>
                      </a:r>
                      <a:endParaRPr lang="en-US" sz="1400" dirty="0"/>
                    </a:p>
                  </a:txBody>
                  <a:tcPr/>
                </a:tc>
              </a:tr>
            </a:tbl>
          </a:graphicData>
        </a:graphic>
      </p:graphicFrame>
    </p:spTree>
    <p:extLst>
      <p:ext uri="{BB962C8B-B14F-4D97-AF65-F5344CB8AC3E}">
        <p14:creationId xmlns:p14="http://schemas.microsoft.com/office/powerpoint/2010/main" val="33624036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860" y="128981"/>
            <a:ext cx="10185088" cy="1093329"/>
          </a:xfrm>
        </p:spPr>
        <p:txBody>
          <a:bodyPr/>
          <a:lstStyle/>
          <a:p>
            <a:r>
              <a:rPr lang="en-US" dirty="0" smtClean="0"/>
              <a:t>Construction Continued (All “C” type Contracts)</a:t>
            </a: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2922578317"/>
              </p:ext>
            </p:extLst>
          </p:nvPr>
        </p:nvGraphicFramePr>
        <p:xfrm>
          <a:off x="618837" y="1383324"/>
          <a:ext cx="10987006" cy="4749283"/>
        </p:xfrm>
        <a:graphic>
          <a:graphicData uri="http://schemas.openxmlformats.org/drawingml/2006/table">
            <a:tbl>
              <a:tblPr firstRow="1" bandRow="1">
                <a:tableStyleId>{8A107856-5554-42FB-B03E-39F5DBC370BA}</a:tableStyleId>
              </a:tblPr>
              <a:tblGrid>
                <a:gridCol w="2469493"/>
                <a:gridCol w="2839171"/>
                <a:gridCol w="2839171"/>
                <a:gridCol w="2839171"/>
              </a:tblGrid>
              <a:tr h="316636">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716669">
                <a:tc>
                  <a:txBody>
                    <a:bodyPr/>
                    <a:lstStyle/>
                    <a:p>
                      <a:pPr algn="l" fontAlgn="b"/>
                      <a:r>
                        <a:rPr lang="en-US" sz="1400" b="0" i="0" u="none" strike="noStrike" dirty="0" smtClean="0">
                          <a:solidFill>
                            <a:srgbClr val="000000"/>
                          </a:solidFill>
                          <a:latin typeface="+mn-lt"/>
                        </a:rPr>
                        <a:t>Cyberspace Test Group Facility, Eglin AFB, FL</a:t>
                      </a:r>
                    </a:p>
                    <a:p>
                      <a:pPr marL="0" marR="0" lvl="0" indent="0" algn="l" defTabSz="514350"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p>
                      <a:pPr algn="l" fontAlgn="b"/>
                      <a:endParaRPr lang="en-US" sz="1400" b="0" i="0" u="none" strike="noStrike" dirty="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      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&gt;$30M</a:t>
                      </a:r>
                      <a:endParaRPr lang="en-US" sz="1400" dirty="0">
                        <a:latin typeface="+mn-lt"/>
                      </a:endParaRPr>
                    </a:p>
                  </a:txBody>
                  <a:tcPr/>
                </a:tc>
                <a:tc>
                  <a:txBody>
                    <a:bodyPr/>
                    <a:lstStyle/>
                    <a:p>
                      <a:pPr algn="l"/>
                      <a:r>
                        <a:rPr lang="en-US" sz="1400" dirty="0" smtClean="0">
                          <a:latin typeface="+mn-lt"/>
                        </a:rPr>
                        <a:t>December</a:t>
                      </a:r>
                      <a:r>
                        <a:rPr lang="en-US" sz="1400" baseline="0" dirty="0" smtClean="0">
                          <a:latin typeface="+mn-lt"/>
                        </a:rPr>
                        <a:t> 2019</a:t>
                      </a:r>
                      <a:endParaRPr lang="en-US" sz="1400" dirty="0">
                        <a:latin typeface="+mn-lt"/>
                      </a:endParaRPr>
                    </a:p>
                  </a:txBody>
                  <a:tcPr/>
                </a:tc>
              </a:tr>
              <a:tr h="522020">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ACURL</a:t>
                      </a:r>
                      <a:r>
                        <a:rPr lang="en-US" sz="1400" b="0" i="0" u="none" strike="noStrike" baseline="0" dirty="0" smtClean="0">
                          <a:solidFill>
                            <a:srgbClr val="000000"/>
                          </a:solidFill>
                          <a:latin typeface="+mn-lt"/>
                        </a:rPr>
                        <a:t> Phase II, Eglin AFB, FL</a:t>
                      </a: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      TBD</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&gt;$20M</a:t>
                      </a:r>
                      <a:endParaRPr lang="en-US" sz="1400" dirty="0">
                        <a:latin typeface="+mn-lt"/>
                      </a:endParaRPr>
                    </a:p>
                  </a:txBody>
                  <a:tcPr/>
                </a:tc>
                <a:tc>
                  <a:txBody>
                    <a:bodyPr/>
                    <a:lstStyle/>
                    <a:p>
                      <a:pPr algn="l"/>
                      <a:r>
                        <a:rPr lang="en-US" sz="1400" dirty="0" smtClean="0">
                          <a:latin typeface="+mn-lt"/>
                        </a:rPr>
                        <a:t>December 2019</a:t>
                      </a:r>
                      <a:endParaRPr lang="en-US" sz="1400" dirty="0">
                        <a:latin typeface="+mn-lt"/>
                      </a:endParaRPr>
                    </a:p>
                  </a:txBody>
                  <a:tcPr/>
                </a:tc>
              </a:tr>
              <a:tr h="971543">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Terminal </a:t>
                      </a:r>
                      <a:r>
                        <a:rPr lang="en-US" sz="1400" b="0" i="0" u="none" strike="noStrike" smtClean="0">
                          <a:solidFill>
                            <a:srgbClr val="000000"/>
                          </a:solidFill>
                          <a:latin typeface="+mn-lt"/>
                        </a:rPr>
                        <a:t>Engagement Research Facility </a:t>
                      </a:r>
                      <a:r>
                        <a:rPr lang="en-US" sz="1400" b="0" i="0" u="none" strike="noStrike" dirty="0" smtClean="0">
                          <a:solidFill>
                            <a:srgbClr val="000000"/>
                          </a:solidFill>
                          <a:latin typeface="+mn-lt"/>
                        </a:rPr>
                        <a:t>(TERF), Eglin AFB, FL</a:t>
                      </a:r>
                    </a:p>
                  </a:txBody>
                  <a:tcPr marL="9525" marR="9525" marT="9525" marB="0"/>
                </a:tc>
                <a:tc>
                  <a:txBody>
                    <a:bodyPr/>
                    <a:lstStyle/>
                    <a:p>
                      <a:pPr algn="l" fontAlgn="b"/>
                      <a:r>
                        <a:rPr lang="en-US" sz="1400" b="0" i="0" u="none" strike="noStrike" dirty="0" smtClean="0">
                          <a:solidFill>
                            <a:srgbClr val="000000"/>
                          </a:solidFill>
                          <a:latin typeface="+mn-lt"/>
                        </a:rPr>
                        <a:t>     SBSA</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&lt;$10M</a:t>
                      </a:r>
                      <a:endParaRPr lang="en-US" sz="1400" dirty="0">
                        <a:latin typeface="+mn-lt"/>
                      </a:endParaRPr>
                    </a:p>
                  </a:txBody>
                  <a:tcPr/>
                </a:tc>
                <a:tc>
                  <a:txBody>
                    <a:bodyPr/>
                    <a:lstStyle/>
                    <a:p>
                      <a:pPr algn="l"/>
                      <a:r>
                        <a:rPr lang="en-US" sz="1400" dirty="0" smtClean="0">
                          <a:latin typeface="+mn-lt"/>
                        </a:rPr>
                        <a:t>W91278-20-R-0002 Advance Notice Posted</a:t>
                      </a:r>
                      <a:endParaRPr lang="en-US" sz="1400" dirty="0">
                        <a:latin typeface="+mn-lt"/>
                      </a:endParaRPr>
                    </a:p>
                  </a:txBody>
                  <a:tcPr/>
                </a:tc>
              </a:tr>
              <a:tr h="974267">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SOF AMU &amp; Weapons Hangar,</a:t>
                      </a:r>
                      <a:r>
                        <a:rPr lang="en-US" sz="1400" b="0" i="0" u="none" strike="noStrike" baseline="0" dirty="0" smtClean="0">
                          <a:solidFill>
                            <a:srgbClr val="000000"/>
                          </a:solidFill>
                          <a:latin typeface="+mn-lt"/>
                        </a:rPr>
                        <a:t> </a:t>
                      </a:r>
                      <a:r>
                        <a:rPr lang="en-US" sz="1400" b="0" i="0" u="none" strike="noStrike" baseline="0" dirty="0" err="1" smtClean="0">
                          <a:solidFill>
                            <a:srgbClr val="000000"/>
                          </a:solidFill>
                          <a:latin typeface="+mn-lt"/>
                        </a:rPr>
                        <a:t>Hurlburt</a:t>
                      </a:r>
                      <a:r>
                        <a:rPr lang="en-US" sz="1400" b="0" i="0" u="none" strike="noStrike" baseline="0" dirty="0" smtClean="0">
                          <a:solidFill>
                            <a:srgbClr val="000000"/>
                          </a:solidFill>
                          <a:latin typeface="+mn-lt"/>
                        </a:rPr>
                        <a:t> Field, FL</a:t>
                      </a: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      UR</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&gt;$50M</a:t>
                      </a:r>
                      <a:endParaRPr lang="en-US" sz="1400" dirty="0">
                        <a:latin typeface="+mn-lt"/>
                      </a:endParaRPr>
                    </a:p>
                  </a:txBody>
                  <a:tcPr/>
                </a:tc>
                <a:tc>
                  <a:txBody>
                    <a:bodyPr/>
                    <a:lstStyle/>
                    <a:p>
                      <a:pPr algn="l"/>
                      <a:r>
                        <a:rPr lang="en-US" sz="1400" dirty="0" smtClean="0">
                          <a:latin typeface="+mn-lt"/>
                        </a:rPr>
                        <a:t>January 2020</a:t>
                      </a:r>
                      <a:endParaRPr lang="en-US" sz="1400" dirty="0">
                        <a:latin typeface="+mn-lt"/>
                      </a:endParaRPr>
                    </a:p>
                  </a:txBody>
                  <a:tcPr/>
                </a:tc>
              </a:tr>
              <a:tr h="974267">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err="1" smtClean="0">
                          <a:solidFill>
                            <a:srgbClr val="000000"/>
                          </a:solidFill>
                          <a:latin typeface="+mn-lt"/>
                        </a:rPr>
                        <a:t>Maint</a:t>
                      </a:r>
                      <a:r>
                        <a:rPr lang="en-US" sz="1400" b="0" i="0" u="none" strike="noStrike" dirty="0" smtClean="0">
                          <a:solidFill>
                            <a:srgbClr val="000000"/>
                          </a:solidFill>
                          <a:latin typeface="+mn-lt"/>
                        </a:rPr>
                        <a:t> Training</a:t>
                      </a:r>
                      <a:r>
                        <a:rPr lang="en-US" sz="1400" b="0" i="0" u="none" strike="noStrike" baseline="0" dirty="0" smtClean="0">
                          <a:solidFill>
                            <a:srgbClr val="000000"/>
                          </a:solidFill>
                          <a:latin typeface="+mn-lt"/>
                        </a:rPr>
                        <a:t> Facility</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Hurlburt Field, FL</a:t>
                      </a:r>
                    </a:p>
                    <a:p>
                      <a:pPr marL="0" marR="0" lvl="0" indent="0" algn="l" defTabSz="914377" rtl="0" eaLnBrk="1" fontAlgn="b" latinLnBrk="0" hangingPunct="1">
                        <a:lnSpc>
                          <a:spcPct val="100000"/>
                        </a:lnSpc>
                        <a:spcBef>
                          <a:spcPts val="0"/>
                        </a:spcBef>
                        <a:spcAft>
                          <a:spcPts val="0"/>
                        </a:spcAft>
                        <a:buClrTx/>
                        <a:buSzTx/>
                        <a:buFontTx/>
                        <a:buNone/>
                        <a:tabLst/>
                        <a:defRPr/>
                      </a:pPr>
                      <a:endParaRPr lang="en-US" sz="1400" b="0" i="0" u="none" strike="noStrike" baseline="0"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      UR or SB</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&lt;$20M</a:t>
                      </a:r>
                      <a:endParaRPr lang="en-US" sz="1400" dirty="0">
                        <a:latin typeface="+mn-lt"/>
                      </a:endParaRPr>
                    </a:p>
                  </a:txBody>
                  <a:tcPr/>
                </a:tc>
                <a:tc>
                  <a:txBody>
                    <a:bodyPr/>
                    <a:lstStyle/>
                    <a:p>
                      <a:pPr algn="l"/>
                      <a:r>
                        <a:rPr lang="en-US" sz="1400" dirty="0" smtClean="0">
                          <a:latin typeface="+mn-lt"/>
                        </a:rPr>
                        <a:t>December 2019</a:t>
                      </a:r>
                      <a:endParaRPr lang="en-US" sz="1400" dirty="0">
                        <a:latin typeface="+mn-lt"/>
                      </a:endParaRPr>
                    </a:p>
                  </a:txBody>
                  <a:tcPr/>
                </a:tc>
              </a:tr>
            </a:tbl>
          </a:graphicData>
        </a:graphic>
      </p:graphicFrame>
    </p:spTree>
    <p:extLst>
      <p:ext uri="{BB962C8B-B14F-4D97-AF65-F5344CB8AC3E}">
        <p14:creationId xmlns:p14="http://schemas.microsoft.com/office/powerpoint/2010/main" val="2833473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Construction Continued</a:t>
            </a: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304535484"/>
              </p:ext>
            </p:extLst>
          </p:nvPr>
        </p:nvGraphicFramePr>
        <p:xfrm>
          <a:off x="666750" y="998994"/>
          <a:ext cx="10388607" cy="5505234"/>
        </p:xfrm>
        <a:graphic>
          <a:graphicData uri="http://schemas.openxmlformats.org/drawingml/2006/table">
            <a:tbl>
              <a:tblPr firstRow="1" bandRow="1">
                <a:tableStyleId>{8A107856-5554-42FB-B03E-39F5DBC370BA}</a:tableStyleId>
              </a:tblPr>
              <a:tblGrid>
                <a:gridCol w="2583836"/>
                <a:gridCol w="2608529"/>
                <a:gridCol w="2598121"/>
                <a:gridCol w="2598121"/>
              </a:tblGrid>
              <a:tr h="294469">
                <a:tc>
                  <a:txBody>
                    <a:bodyPr/>
                    <a:lstStyle/>
                    <a:p>
                      <a:r>
                        <a:rPr lang="en-US" dirty="0" smtClean="0"/>
                        <a:t>Project</a:t>
                      </a:r>
                      <a:endParaRPr lang="en-US" dirty="0"/>
                    </a:p>
                  </a:txBody>
                  <a:tcPr/>
                </a:tc>
                <a:tc>
                  <a:txBody>
                    <a:bodyPr/>
                    <a:lstStyle/>
                    <a:p>
                      <a:r>
                        <a:rPr lang="en-US" dirty="0" smtClean="0"/>
                        <a:t>Set-Aside Category</a:t>
                      </a:r>
                      <a:endParaRPr lang="en-US" dirty="0"/>
                    </a:p>
                  </a:txBody>
                  <a:tcPr/>
                </a:tc>
                <a:tc>
                  <a:txBody>
                    <a:bodyPr/>
                    <a:lstStyle/>
                    <a:p>
                      <a:r>
                        <a:rPr lang="en-US" dirty="0" smtClean="0"/>
                        <a:t>Est. Award</a:t>
                      </a:r>
                      <a:r>
                        <a:rPr lang="en-US" baseline="0" dirty="0" smtClean="0"/>
                        <a:t> Value</a:t>
                      </a:r>
                      <a:endParaRPr lang="en-US" dirty="0"/>
                    </a:p>
                  </a:txBody>
                  <a:tcPr/>
                </a:tc>
                <a:tc>
                  <a:txBody>
                    <a:bodyPr/>
                    <a:lstStyle/>
                    <a:p>
                      <a:r>
                        <a:rPr lang="en-US" dirty="0" smtClean="0"/>
                        <a:t>Projected Advertise</a:t>
                      </a:r>
                      <a:r>
                        <a:rPr lang="en-US" baseline="0" dirty="0" smtClean="0"/>
                        <a:t> Date</a:t>
                      </a:r>
                      <a:endParaRPr lang="en-US" dirty="0"/>
                    </a:p>
                  </a:txBody>
                  <a:tcPr/>
                </a:tc>
              </a:tr>
              <a:tr h="10336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MEDCOM Western Region</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2 Phase D-B MATOC</a:t>
                      </a:r>
                    </a:p>
                  </a:txBody>
                  <a:tcPr/>
                </a:tc>
                <a:tc>
                  <a:txBody>
                    <a:bodyPr/>
                    <a:lstStyle/>
                    <a:p>
                      <a:pPr algn="l" fontAlgn="b"/>
                      <a:r>
                        <a:rPr lang="en-US" sz="1400" b="0" i="0" u="none" strike="noStrike" kern="1200" dirty="0" smtClean="0">
                          <a:solidFill>
                            <a:srgbClr val="000000"/>
                          </a:solidFill>
                          <a:latin typeface="+mn-lt"/>
                          <a:ea typeface="+mn-ea"/>
                          <a:cs typeface="Times New Roman" pitchFamily="18" charset="0"/>
                        </a:rPr>
                        <a:t>  UR and SBSA</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i="0" u="none" strike="noStrike" kern="1200" dirty="0" smtClean="0">
                          <a:solidFill>
                            <a:srgbClr val="000000"/>
                          </a:solidFill>
                          <a:latin typeface="+mn-lt"/>
                          <a:ea typeface="+mn-ea"/>
                          <a:cs typeface="Times New Roman" pitchFamily="18" charset="0"/>
                        </a:rPr>
                        <a:t>$249M</a:t>
                      </a:r>
                      <a:endParaRPr lang="en-US" sz="1400" dirty="0">
                        <a:latin typeface="+mn-lt"/>
                      </a:endParaRPr>
                    </a:p>
                  </a:txBody>
                  <a:tcPr/>
                </a:tc>
                <a:tc>
                  <a:txBody>
                    <a:bodyPr/>
                    <a:lstStyle/>
                    <a:p>
                      <a:pPr algn="l"/>
                      <a:r>
                        <a:rPr lang="en-US" sz="1400" dirty="0" smtClean="0">
                          <a:latin typeface="+mn-lt"/>
                        </a:rPr>
                        <a:t>1</a:t>
                      </a:r>
                      <a:r>
                        <a:rPr lang="en-US" sz="1400" baseline="30000" dirty="0" smtClean="0">
                          <a:latin typeface="+mn-lt"/>
                        </a:rPr>
                        <a:t>st</a:t>
                      </a:r>
                      <a:r>
                        <a:rPr lang="en-US" sz="1400" dirty="0" smtClean="0">
                          <a:latin typeface="+mn-lt"/>
                        </a:rPr>
                        <a:t> </a:t>
                      </a:r>
                      <a:r>
                        <a:rPr lang="en-US" sz="1400" dirty="0" err="1" smtClean="0">
                          <a:latin typeface="+mn-lt"/>
                        </a:rPr>
                        <a:t>Qtr</a:t>
                      </a:r>
                      <a:r>
                        <a:rPr lang="en-US" sz="1400" dirty="0" smtClean="0">
                          <a:latin typeface="+mn-lt"/>
                        </a:rPr>
                        <a:t>, FY20 Acquisition</a:t>
                      </a:r>
                      <a:r>
                        <a:rPr lang="en-US" sz="1400" baseline="0" dirty="0" smtClean="0">
                          <a:latin typeface="+mn-lt"/>
                        </a:rPr>
                        <a:t> cycle beginning soon</a:t>
                      </a:r>
                      <a:endParaRPr lang="en-US" sz="1400" dirty="0">
                        <a:latin typeface="+mn-lt"/>
                      </a:endParaRPr>
                    </a:p>
                  </a:txBody>
                  <a:tcPr/>
                </a:tc>
              </a:tr>
              <a:tr h="1033610">
                <a:tc>
                  <a:txBody>
                    <a:bodyPr/>
                    <a:lstStyle/>
                    <a:p>
                      <a:pPr algn="l" fontAlgn="b"/>
                      <a:r>
                        <a:rPr lang="en-US" sz="1400" b="0" i="0" u="none" strike="noStrike" dirty="0" smtClean="0">
                          <a:solidFill>
                            <a:srgbClr val="000000"/>
                          </a:solidFill>
                          <a:latin typeface="+mn-lt"/>
                        </a:rPr>
                        <a:t>Aircraft </a:t>
                      </a:r>
                      <a:r>
                        <a:rPr lang="en-US" sz="1400" b="0" i="0" u="none" strike="noStrike" dirty="0" err="1" smtClean="0">
                          <a:solidFill>
                            <a:srgbClr val="000000"/>
                          </a:solidFill>
                          <a:latin typeface="+mn-lt"/>
                        </a:rPr>
                        <a:t>Maint</a:t>
                      </a:r>
                      <a:r>
                        <a:rPr lang="en-US" sz="1400" b="0" i="0" u="none" strike="noStrike" dirty="0" smtClean="0">
                          <a:solidFill>
                            <a:srgbClr val="000000"/>
                          </a:solidFill>
                          <a:latin typeface="+mn-lt"/>
                        </a:rPr>
                        <a:t> Hangar</a:t>
                      </a:r>
                    </a:p>
                    <a:p>
                      <a:pPr algn="l" fontAlgn="b"/>
                      <a:r>
                        <a:rPr lang="en-US" sz="1400" b="0" i="0" u="none" strike="noStrike" dirty="0" smtClean="0">
                          <a:solidFill>
                            <a:srgbClr val="000000"/>
                          </a:solidFill>
                          <a:latin typeface="+mn-lt"/>
                        </a:rPr>
                        <a:t>Soto Cano, Honduras</a:t>
                      </a:r>
                    </a:p>
                    <a:p>
                      <a:pPr algn="l" fontAlgn="b"/>
                      <a:r>
                        <a:rPr lang="en-US" sz="1400" b="0" i="0" u="none" strike="noStrike" dirty="0" smtClean="0">
                          <a:solidFill>
                            <a:srgbClr val="000000"/>
                          </a:solidFill>
                          <a:latin typeface="+mn-lt"/>
                        </a:rPr>
                        <a:t>D-B-B</a:t>
                      </a:r>
                    </a:p>
                    <a:p>
                      <a:pPr algn="l" fontAlgn="b"/>
                      <a:r>
                        <a:rPr lang="en-US" sz="1400" b="0" i="0" u="none" strike="noStrike" dirty="0" smtClean="0">
                          <a:solidFill>
                            <a:srgbClr val="000000"/>
                          </a:solidFill>
                          <a:latin typeface="+mn-lt"/>
                        </a:rPr>
                        <a:t>“C”</a:t>
                      </a:r>
                      <a:r>
                        <a:rPr lang="en-US" sz="1400" b="0" i="0" u="none" strike="noStrike" baseline="0" dirty="0" smtClean="0">
                          <a:solidFill>
                            <a:srgbClr val="000000"/>
                          </a:solidFill>
                          <a:latin typeface="+mn-lt"/>
                        </a:rPr>
                        <a:t> Type contract</a:t>
                      </a:r>
                      <a:endParaRPr lang="en-US" sz="1400" b="0" i="0" u="none" strike="noStrike" dirty="0">
                        <a:solidFill>
                          <a:srgbClr val="000000"/>
                        </a:solidFill>
                        <a:latin typeface="+mn-lt"/>
                      </a:endParaRPr>
                    </a:p>
                  </a:txBody>
                  <a:tcPr marL="9525" marR="9525" marT="9525" marB="0" anchor="b"/>
                </a:tc>
                <a:tc>
                  <a:txBody>
                    <a:bodyPr/>
                    <a:lstStyle/>
                    <a:p>
                      <a:pPr algn="l" fontAlgn="b"/>
                      <a:r>
                        <a:rPr lang="en-US" sz="1400" b="0" i="0" u="none" strike="noStrike" dirty="0" smtClean="0">
                          <a:solidFill>
                            <a:srgbClr val="000000"/>
                          </a:solidFill>
                          <a:latin typeface="+mn-lt"/>
                        </a:rPr>
                        <a:t>   UR</a:t>
                      </a:r>
                      <a:endParaRPr lang="en-US" sz="1400" b="0" i="0" u="none" strike="noStrike" dirty="0">
                        <a:solidFill>
                          <a:srgbClr val="000000"/>
                        </a:solidFill>
                        <a:latin typeface="+mn-lt"/>
                      </a:endParaRPr>
                    </a:p>
                  </a:txBody>
                  <a:tcPr marL="9525" marR="9525" marT="9525" marB="0"/>
                </a:tc>
                <a:tc>
                  <a:txBody>
                    <a:bodyPr/>
                    <a:lstStyle/>
                    <a:p>
                      <a:pPr algn="l"/>
                      <a:r>
                        <a:rPr lang="en-US" sz="1400" smtClean="0">
                          <a:latin typeface="+mn-lt"/>
                        </a:rPr>
                        <a:t>&gt;$230M</a:t>
                      </a:r>
                    </a:p>
                    <a:p>
                      <a:pPr algn="l"/>
                      <a:endParaRPr lang="en-US" sz="1400" dirty="0">
                        <a:latin typeface="+mn-lt"/>
                      </a:endParaRPr>
                    </a:p>
                  </a:txBody>
                  <a:tcPr/>
                </a:tc>
                <a:tc>
                  <a:txBody>
                    <a:bodyPr/>
                    <a:lstStyle/>
                    <a:p>
                      <a:pPr algn="l"/>
                      <a:r>
                        <a:rPr lang="en-US" sz="1400" dirty="0" smtClean="0">
                          <a:solidFill>
                            <a:srgbClr val="FF0000"/>
                          </a:solidFill>
                          <a:latin typeface="+mn-lt"/>
                        </a:rPr>
                        <a:t>  </a:t>
                      </a:r>
                      <a:r>
                        <a:rPr lang="en-US" sz="1400" dirty="0" smtClean="0">
                          <a:solidFill>
                            <a:schemeClr val="tx1"/>
                          </a:solidFill>
                          <a:latin typeface="+mn-lt"/>
                        </a:rPr>
                        <a:t>2</a:t>
                      </a:r>
                      <a:r>
                        <a:rPr lang="en-US" sz="1400" baseline="30000" dirty="0" smtClean="0">
                          <a:solidFill>
                            <a:schemeClr val="tx1"/>
                          </a:solidFill>
                          <a:latin typeface="+mn-lt"/>
                        </a:rPr>
                        <a:t>nd</a:t>
                      </a:r>
                      <a:r>
                        <a:rPr lang="en-US" sz="1400" dirty="0" smtClean="0">
                          <a:latin typeface="+mn-lt"/>
                        </a:rPr>
                        <a:t> </a:t>
                      </a:r>
                      <a:r>
                        <a:rPr lang="en-US" sz="1400" dirty="0" err="1" smtClean="0">
                          <a:latin typeface="+mn-lt"/>
                        </a:rPr>
                        <a:t>Qtr</a:t>
                      </a:r>
                      <a:r>
                        <a:rPr lang="en-US" sz="1400" dirty="0" smtClean="0">
                          <a:latin typeface="+mn-lt"/>
                        </a:rPr>
                        <a:t>, FY20</a:t>
                      </a:r>
                      <a:endParaRPr lang="en-US" sz="1400" dirty="0">
                        <a:latin typeface="+mn-lt"/>
                      </a:endParaRPr>
                    </a:p>
                  </a:txBody>
                  <a:tcPr/>
                </a:tc>
              </a:tr>
              <a:tr h="1033610">
                <a:tc>
                  <a:txBody>
                    <a:bodyPr/>
                    <a:lstStyle/>
                    <a:p>
                      <a:pPr algn="l" fontAlgn="b"/>
                      <a:r>
                        <a:rPr lang="en-US" sz="1400" b="0" i="0" u="none" strike="noStrike" dirty="0" smtClean="0">
                          <a:solidFill>
                            <a:schemeClr val="tx1"/>
                          </a:solidFill>
                          <a:latin typeface="+mn-lt"/>
                        </a:rPr>
                        <a:t>South America,</a:t>
                      </a:r>
                      <a:r>
                        <a:rPr lang="en-US" sz="1400" b="0" i="0" u="none" strike="noStrike" baseline="0" dirty="0" smtClean="0">
                          <a:solidFill>
                            <a:schemeClr val="tx1"/>
                          </a:solidFill>
                          <a:latin typeface="+mn-lt"/>
                        </a:rPr>
                        <a:t> Northern Region </a:t>
                      </a:r>
                    </a:p>
                    <a:p>
                      <a:pPr algn="l" fontAlgn="b"/>
                      <a:r>
                        <a:rPr lang="en-US" sz="1400" b="0" u="none" strike="noStrike" dirty="0" smtClean="0">
                          <a:solidFill>
                            <a:schemeClr val="tx1"/>
                          </a:solidFill>
                        </a:rPr>
                        <a:t>2 Phase</a:t>
                      </a:r>
                      <a:r>
                        <a:rPr lang="en-US" sz="1400" b="0" u="none" strike="noStrike" baseline="0" dirty="0" smtClean="0">
                          <a:solidFill>
                            <a:schemeClr val="tx1"/>
                          </a:solidFill>
                        </a:rPr>
                        <a:t> D-B MATOC</a:t>
                      </a:r>
                      <a:endParaRPr lang="en-US" sz="1400" b="0" i="0" u="none" strike="noStrike" dirty="0">
                        <a:solidFill>
                          <a:schemeClr val="tx1"/>
                        </a:solidFill>
                        <a:latin typeface="+mn-lt"/>
                      </a:endParaRPr>
                    </a:p>
                  </a:txBody>
                  <a:tcPr marL="9525" marR="9525" marT="9525" marB="0"/>
                </a:tc>
                <a:tc>
                  <a:txBody>
                    <a:bodyPr/>
                    <a:lstStyle/>
                    <a:p>
                      <a:pPr algn="l" fontAlgn="b"/>
                      <a:r>
                        <a:rPr lang="en-US" sz="1400" b="0" i="0" u="none" strike="noStrike" dirty="0" smtClean="0">
                          <a:solidFill>
                            <a:schemeClr val="tx1"/>
                          </a:solidFill>
                          <a:latin typeface="+mn-lt"/>
                        </a:rPr>
                        <a:t>    UR</a:t>
                      </a:r>
                      <a:endParaRPr lang="en-US" sz="1400" b="0" i="0" u="none" strike="noStrike" dirty="0">
                        <a:solidFill>
                          <a:schemeClr val="tx1"/>
                        </a:solidFill>
                        <a:latin typeface="+mn-lt"/>
                      </a:endParaRPr>
                    </a:p>
                  </a:txBody>
                  <a:tcPr marL="9525" marR="9525" marT="9525" marB="0"/>
                </a:tc>
                <a:tc>
                  <a:txBody>
                    <a:bodyPr/>
                    <a:lstStyle/>
                    <a:p>
                      <a:pPr algn="l"/>
                      <a:r>
                        <a:rPr lang="en-US" sz="1400" strike="noStrike" dirty="0" smtClean="0">
                          <a:solidFill>
                            <a:schemeClr val="tx1"/>
                          </a:solidFill>
                          <a:latin typeface="+mn-lt"/>
                        </a:rPr>
                        <a:t>$40M (IDIQ</a:t>
                      </a:r>
                      <a:r>
                        <a:rPr lang="en-US" sz="1400" strike="noStrike" baseline="0" dirty="0" smtClean="0">
                          <a:solidFill>
                            <a:schemeClr val="tx1"/>
                          </a:solidFill>
                          <a:latin typeface="+mn-lt"/>
                        </a:rPr>
                        <a:t> capacity)</a:t>
                      </a:r>
                      <a:endParaRPr lang="en-US" sz="1400" strike="noStrike" dirty="0">
                        <a:solidFill>
                          <a:schemeClr val="tx1"/>
                        </a:solidFill>
                        <a:latin typeface="+mn-lt"/>
                      </a:endParaRPr>
                    </a:p>
                  </a:txBody>
                  <a:tcPr/>
                </a:tc>
                <a:tc>
                  <a:txBody>
                    <a:bodyPr/>
                    <a:lstStyle/>
                    <a:p>
                      <a:pPr algn="l"/>
                      <a:r>
                        <a:rPr lang="en-US" sz="1400" strike="noStrike" dirty="0" smtClean="0">
                          <a:solidFill>
                            <a:schemeClr val="tx1"/>
                          </a:solidFill>
                          <a:latin typeface="+mn-lt"/>
                        </a:rPr>
                        <a:t>2</a:t>
                      </a:r>
                      <a:r>
                        <a:rPr lang="en-US" sz="1400" strike="noStrike" baseline="30000" dirty="0" smtClean="0">
                          <a:solidFill>
                            <a:schemeClr val="tx1"/>
                          </a:solidFill>
                          <a:latin typeface="+mn-lt"/>
                        </a:rPr>
                        <a:t>nd</a:t>
                      </a:r>
                      <a:r>
                        <a:rPr lang="en-US" sz="1400" strike="noStrike" dirty="0" smtClean="0">
                          <a:solidFill>
                            <a:schemeClr val="tx1"/>
                          </a:solidFill>
                          <a:latin typeface="+mn-lt"/>
                        </a:rPr>
                        <a:t> </a:t>
                      </a:r>
                      <a:r>
                        <a:rPr lang="en-US" sz="1400" strike="noStrike" dirty="0" err="1" smtClean="0">
                          <a:solidFill>
                            <a:schemeClr val="tx1"/>
                          </a:solidFill>
                          <a:latin typeface="+mn-lt"/>
                        </a:rPr>
                        <a:t>Qtr</a:t>
                      </a:r>
                      <a:r>
                        <a:rPr lang="en-US" sz="1400" strike="noStrike" dirty="0" smtClean="0">
                          <a:solidFill>
                            <a:schemeClr val="tx1"/>
                          </a:solidFill>
                          <a:latin typeface="+mn-lt"/>
                        </a:rPr>
                        <a:t>, FY20</a:t>
                      </a:r>
                      <a:endParaRPr lang="en-US" sz="1400" strike="noStrike" dirty="0">
                        <a:solidFill>
                          <a:schemeClr val="tx1"/>
                        </a:solidFill>
                        <a:latin typeface="+mn-lt"/>
                      </a:endParaRPr>
                    </a:p>
                  </a:txBody>
                  <a:tcPr/>
                </a:tc>
              </a:tr>
              <a:tr h="1033610">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 WF George Earthen</a:t>
                      </a:r>
                      <a:r>
                        <a:rPr lang="en-US" sz="1400" b="0" i="0" u="none" strike="noStrike" baseline="0" dirty="0" smtClean="0">
                          <a:solidFill>
                            <a:srgbClr val="000000"/>
                          </a:solidFill>
                          <a:latin typeface="+mn-lt"/>
                        </a:rPr>
                        <a:t> Dam Repair, Henry County, Alabama,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Clay County, Georgia</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D-B-B, NAICS 237990, “C” Type</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baseline="0" dirty="0" smtClean="0">
                          <a:solidFill>
                            <a:srgbClr val="000000"/>
                          </a:solidFill>
                          <a:latin typeface="+mn-lt"/>
                        </a:rPr>
                        <a:t>contract</a:t>
                      </a:r>
                      <a:endParaRPr lang="en-US" sz="1400" b="0" i="0" u="none" strike="noStrike" dirty="0" smtClean="0">
                        <a:solidFill>
                          <a:srgbClr val="000000"/>
                        </a:solidFill>
                        <a:latin typeface="+mn-lt"/>
                      </a:endParaRPr>
                    </a:p>
                  </a:txBody>
                  <a:tcPr marL="9525" marR="9525" marT="9525" marB="0"/>
                </a:tc>
                <a:tc>
                  <a:txBody>
                    <a:bodyPr/>
                    <a:lstStyle/>
                    <a:p>
                      <a:pPr algn="l" fontAlgn="b"/>
                      <a:r>
                        <a:rPr lang="en-US" sz="1400" b="0" i="0" u="none" strike="noStrike" dirty="0" smtClean="0">
                          <a:solidFill>
                            <a:srgbClr val="000000"/>
                          </a:solidFill>
                          <a:latin typeface="+mn-lt"/>
                        </a:rPr>
                        <a:t>    UR</a:t>
                      </a:r>
                      <a:endParaRPr lang="en-US" sz="1400" b="0" i="0" u="none" strike="noStrike" dirty="0">
                        <a:solidFill>
                          <a:srgbClr val="000000"/>
                        </a:solidFill>
                        <a:latin typeface="+mn-lt"/>
                      </a:endParaRPr>
                    </a:p>
                  </a:txBody>
                  <a:tcPr marL="9525" marR="9525" marT="9525" marB="0"/>
                </a:tc>
                <a:tc>
                  <a:txBody>
                    <a:bodyPr/>
                    <a:lstStyle/>
                    <a:p>
                      <a:pPr algn="l"/>
                      <a:r>
                        <a:rPr lang="en-US" sz="1400" dirty="0" smtClean="0">
                          <a:latin typeface="+mn-lt"/>
                        </a:rPr>
                        <a:t>&lt;$50M</a:t>
                      </a:r>
                      <a:endParaRPr lang="en-US" sz="1400" dirty="0">
                        <a:latin typeface="+mn-lt"/>
                      </a:endParaRPr>
                    </a:p>
                  </a:txBody>
                  <a:tcPr/>
                </a:tc>
                <a:tc>
                  <a:txBody>
                    <a:bodyPr/>
                    <a:lstStyle/>
                    <a:p>
                      <a:pPr algn="l"/>
                      <a:r>
                        <a:rPr lang="en-US" sz="1400" dirty="0" smtClean="0">
                          <a:latin typeface="+mn-lt"/>
                        </a:rPr>
                        <a:t>W91278-19-R-0076 Pre-solicitation posted now.</a:t>
                      </a:r>
                      <a:endParaRPr lang="en-US" sz="1400" dirty="0">
                        <a:latin typeface="+mn-lt"/>
                      </a:endParaRPr>
                    </a:p>
                  </a:txBody>
                  <a:tcPr/>
                </a:tc>
              </a:tr>
              <a:tr h="1033610">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Horizontal Construction MATOC</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To support Operations Division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Projects NAICS -237990</a:t>
                      </a:r>
                    </a:p>
                  </a:txBody>
                  <a:tcPr marL="9525" marR="9525" marT="9525" marB="0"/>
                </a:tc>
                <a:tc>
                  <a:txBody>
                    <a:bodyPr/>
                    <a:lstStyle/>
                    <a:p>
                      <a:pPr algn="l" fontAlgn="b"/>
                      <a:r>
                        <a:rPr lang="en-US" sz="1400" b="0" i="0" u="none" strike="noStrike" dirty="0" smtClean="0">
                          <a:solidFill>
                            <a:srgbClr val="000000"/>
                          </a:solidFill>
                          <a:latin typeface="Arial"/>
                        </a:rPr>
                        <a:t>    WOSB</a:t>
                      </a:r>
                      <a:endParaRPr lang="en-US" sz="1400" b="0" i="0" u="none" strike="noStrike" dirty="0">
                        <a:solidFill>
                          <a:srgbClr val="000000"/>
                        </a:solidFill>
                        <a:latin typeface="Arial"/>
                      </a:endParaRPr>
                    </a:p>
                  </a:txBody>
                  <a:tcPr marL="9525" marR="9525" marT="9525" marB="0"/>
                </a:tc>
                <a:tc>
                  <a:txBody>
                    <a:bodyPr/>
                    <a:lstStyle/>
                    <a:p>
                      <a:pPr algn="l"/>
                      <a:r>
                        <a:rPr lang="en-US" sz="1400" dirty="0" smtClean="0"/>
                        <a:t>$1.9M</a:t>
                      </a:r>
                      <a:r>
                        <a:rPr lang="en-US" sz="1400" baseline="0" dirty="0" smtClean="0"/>
                        <a:t> (IDIQ capacity)</a:t>
                      </a:r>
                      <a:endParaRPr lang="en-US" sz="1400" dirty="0"/>
                    </a:p>
                  </a:txBody>
                  <a:tcPr/>
                </a:tc>
                <a:tc>
                  <a:txBody>
                    <a:bodyPr/>
                    <a:lstStyle/>
                    <a:p>
                      <a:pPr algn="l"/>
                      <a:r>
                        <a:rPr lang="en-US" sz="1400" dirty="0" smtClean="0"/>
                        <a:t>1 </a:t>
                      </a:r>
                      <a:r>
                        <a:rPr lang="en-US" sz="1400" dirty="0" err="1" smtClean="0"/>
                        <a:t>Qtr</a:t>
                      </a:r>
                      <a:r>
                        <a:rPr lang="en-US" sz="1400" dirty="0" smtClean="0"/>
                        <a:t> FY20 W91278-19-R-0030, awaiting seed project.</a:t>
                      </a:r>
                      <a:endParaRPr lang="en-US" sz="1400" dirty="0"/>
                    </a:p>
                  </a:txBody>
                  <a:tcPr/>
                </a:tc>
              </a:tr>
            </a:tbl>
          </a:graphicData>
        </a:graphic>
      </p:graphicFrame>
    </p:spTree>
    <p:extLst>
      <p:ext uri="{BB962C8B-B14F-4D97-AF65-F5344CB8AC3E}">
        <p14:creationId xmlns:p14="http://schemas.microsoft.com/office/powerpoint/2010/main" val="1742395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TYNDALL AFB Rebuild</a:t>
            </a:r>
            <a:endParaRPr lang="en-US" sz="2800" dirty="0"/>
          </a:p>
        </p:txBody>
      </p:sp>
      <p:sp>
        <p:nvSpPr>
          <p:cNvPr id="3" name="Content Placeholder 2"/>
          <p:cNvSpPr>
            <a:spLocks noGrp="1"/>
          </p:cNvSpPr>
          <p:nvPr>
            <p:ph idx="4294967295"/>
          </p:nvPr>
        </p:nvSpPr>
        <p:spPr>
          <a:xfrm>
            <a:off x="358219" y="914400"/>
            <a:ext cx="11321591" cy="5351095"/>
          </a:xfrm>
          <a:prstGeom prst="rect">
            <a:avLst/>
          </a:prstGeom>
        </p:spPr>
        <p:txBody>
          <a:bodyPr>
            <a:normAutofit/>
          </a:bodyPr>
          <a:lstStyle/>
          <a:p>
            <a:endParaRPr lang="en-US" sz="2000" dirty="0"/>
          </a:p>
          <a:p>
            <a:pPr marL="285750" indent="-285750">
              <a:buFont typeface="Arial" panose="020B0604020202020204" pitchFamily="34" charset="0"/>
              <a:buChar char="•"/>
            </a:pPr>
            <a:r>
              <a:rPr lang="en-US" sz="2000" dirty="0" smtClean="0"/>
              <a:t> $3B MILCON Requirement</a:t>
            </a:r>
          </a:p>
          <a:p>
            <a:r>
              <a:rPr lang="en-US" sz="2000" dirty="0" smtClean="0"/>
              <a:t>     </a:t>
            </a:r>
          </a:p>
          <a:p>
            <a:pPr marL="342900" indent="-342900">
              <a:buFont typeface="Arial" panose="020B0604020202020204" pitchFamily="34" charset="0"/>
              <a:buChar char="•"/>
            </a:pPr>
            <a:r>
              <a:rPr lang="en-US" sz="2000" dirty="0" smtClean="0"/>
              <a:t> 42 Projects (1391s) across 12 zones </a:t>
            </a:r>
          </a:p>
          <a:p>
            <a:r>
              <a:rPr lang="en-US" sz="2000" dirty="0" smtClean="0"/>
              <a:t>       - Mobile District  -  zones 1-9</a:t>
            </a:r>
          </a:p>
          <a:p>
            <a:r>
              <a:rPr lang="en-US" sz="2000" dirty="0"/>
              <a:t> </a:t>
            </a:r>
            <a:r>
              <a:rPr lang="en-US" sz="2000" dirty="0" smtClean="0"/>
              <a:t>      - Savannah District – zones 10-12</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 Design-Build Approach</a:t>
            </a:r>
          </a:p>
          <a:p>
            <a:r>
              <a:rPr lang="en-US" sz="2000" dirty="0"/>
              <a:t> </a:t>
            </a:r>
            <a:r>
              <a:rPr lang="en-US" sz="2000" dirty="0" smtClean="0"/>
              <a:t>   - RFPs developed by AE from AF DCS-13 IDC</a:t>
            </a:r>
          </a:p>
          <a:p>
            <a:r>
              <a:rPr lang="en-US" sz="2000" dirty="0" smtClean="0"/>
              <a:t>    - First zones RTA in April 2020</a:t>
            </a:r>
          </a:p>
          <a:p>
            <a:endParaRPr lang="en-US" sz="2000" dirty="0"/>
          </a:p>
          <a:p>
            <a:pPr marL="285750" indent="-285750">
              <a:buFont typeface="Arial" panose="020B0604020202020204" pitchFamily="34" charset="0"/>
              <a:buChar char="•"/>
            </a:pPr>
            <a:r>
              <a:rPr lang="en-US" sz="2000" dirty="0" smtClean="0"/>
              <a:t> USACE Acquisition Planning for D-B execution underway</a:t>
            </a:r>
          </a:p>
          <a:p>
            <a:r>
              <a:rPr lang="en-US" sz="2000" dirty="0" smtClean="0"/>
              <a:t>     - Goal: Award FY 19/20 funded zones by 30 Sep 20  </a:t>
            </a:r>
          </a:p>
          <a:p>
            <a:r>
              <a:rPr lang="en-US" sz="2000" dirty="0"/>
              <a:t> </a:t>
            </a:r>
            <a:r>
              <a:rPr lang="en-US" sz="2000" dirty="0" smtClean="0"/>
              <a:t>    - Pre-</a:t>
            </a:r>
            <a:r>
              <a:rPr lang="en-US" sz="2000" dirty="0" err="1" smtClean="0"/>
              <a:t>Quals</a:t>
            </a:r>
            <a:r>
              <a:rPr lang="en-US" sz="2000" dirty="0" smtClean="0"/>
              <a:t> vs 1-step vs 2-step D-B</a:t>
            </a:r>
          </a:p>
          <a:p>
            <a:r>
              <a:rPr lang="en-US" sz="2000" dirty="0"/>
              <a:t> </a:t>
            </a:r>
            <a:r>
              <a:rPr lang="en-US" sz="2000" dirty="0" smtClean="0"/>
              <a:t>    - SATOC vs MATOC vs “C” contracts</a:t>
            </a:r>
          </a:p>
          <a:p>
            <a:r>
              <a:rPr lang="en-US" sz="2000" dirty="0"/>
              <a:t> </a:t>
            </a:r>
            <a:r>
              <a:rPr lang="en-US" sz="2000" dirty="0" smtClean="0"/>
              <a:t>    - Small Business Participation</a:t>
            </a:r>
          </a:p>
          <a:p>
            <a:endParaRPr lang="en-US" sz="2000" dirty="0" smtClean="0"/>
          </a:p>
          <a:p>
            <a:endParaRPr lang="en-US" sz="2000" dirty="0" smtClean="0"/>
          </a:p>
        </p:txBody>
      </p:sp>
      <p:pic>
        <p:nvPicPr>
          <p:cNvPr id="4" name="Picture 3"/>
          <p:cNvPicPr>
            <a:picLocks noChangeAspect="1"/>
          </p:cNvPicPr>
          <p:nvPr/>
        </p:nvPicPr>
        <p:blipFill>
          <a:blip r:embed="rId3"/>
          <a:stretch>
            <a:fillRect/>
          </a:stretch>
        </p:blipFill>
        <p:spPr>
          <a:xfrm>
            <a:off x="6938128" y="1112364"/>
            <a:ext cx="4835950" cy="2950589"/>
          </a:xfrm>
          <a:prstGeom prst="rect">
            <a:avLst/>
          </a:prstGeom>
        </p:spPr>
      </p:pic>
    </p:spTree>
    <p:extLst>
      <p:ext uri="{BB962C8B-B14F-4D97-AF65-F5344CB8AC3E}">
        <p14:creationId xmlns:p14="http://schemas.microsoft.com/office/powerpoint/2010/main" val="4167714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 Templates">
  <a:themeElements>
    <a:clrScheme name="USACE">
      <a:dk1>
        <a:srgbClr val="000000"/>
      </a:dk1>
      <a:lt1>
        <a:srgbClr val="83847A"/>
      </a:lt1>
      <a:dk2>
        <a:srgbClr val="FFFFFF"/>
      </a:dk2>
      <a:lt2>
        <a:srgbClr val="A3A3A3"/>
      </a:lt2>
      <a:accent1>
        <a:srgbClr val="82786F"/>
      </a:accent1>
      <a:accent2>
        <a:srgbClr val="6E8778"/>
      </a:accent2>
      <a:accent3>
        <a:srgbClr val="705C38"/>
      </a:accent3>
      <a:accent4>
        <a:srgbClr val="3E6682"/>
      </a:accent4>
      <a:accent5>
        <a:srgbClr val="663830"/>
      </a:accent5>
      <a:accent6>
        <a:srgbClr val="DF1F2E"/>
      </a:accent6>
      <a:hlink>
        <a:srgbClr val="3E6682"/>
      </a:hlink>
      <a:folHlink>
        <a:srgbClr val="DF1F2E"/>
      </a:folHlink>
    </a:clrScheme>
    <a:fontScheme name="USACE TEMPLAT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F4339">
            <a:alpha val="89000"/>
          </a:srgbClr>
        </a:solidFill>
        <a:ln>
          <a:noFill/>
        </a:ln>
        <a:effectLst/>
      </a:spPr>
      <a:bodyPr anchor="ctr"/>
      <a:lstStyle>
        <a:defPPr algn="ctr">
          <a:defRPr dirty="0"/>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NWDTemplate-LogosDown-2017.potx" id="{9FA1C32E-CDE2-4EA8-82A9-54FAA73D0B6D}" vid="{4D202EBB-725C-4C87-B90A-DB065ED0BBF7}"/>
    </a:ext>
  </a:extLst>
</a:theme>
</file>

<file path=ppt/theme/theme2.xml><?xml version="1.0" encoding="utf-8"?>
<a:theme xmlns:a="http://schemas.openxmlformats.org/drawingml/2006/main" name="Chart Color Templates">
  <a:themeElements>
    <a:clrScheme name="USACE Charts">
      <a:dk1>
        <a:srgbClr val="000000"/>
      </a:dk1>
      <a:lt1>
        <a:srgbClr val="FFFFFF"/>
      </a:lt1>
      <a:dk2>
        <a:srgbClr val="3E6682"/>
      </a:dk2>
      <a:lt2>
        <a:srgbClr val="D9D9D9"/>
      </a:lt2>
      <a:accent1>
        <a:srgbClr val="50771B"/>
      </a:accent1>
      <a:accent2>
        <a:srgbClr val="FCAE3B"/>
      </a:accent2>
      <a:accent3>
        <a:srgbClr val="705C38"/>
      </a:accent3>
      <a:accent4>
        <a:srgbClr val="532476"/>
      </a:accent4>
      <a:accent5>
        <a:srgbClr val="DF1F2E"/>
      </a:accent5>
      <a:accent6>
        <a:srgbClr val="82786F"/>
      </a:accent6>
      <a:hlink>
        <a:srgbClr val="3E6682"/>
      </a:hlink>
      <a:folHlink>
        <a:srgbClr val="DF1F2E"/>
      </a:folHlink>
    </a:clrScheme>
    <a:fontScheme name="USACE TEMPLAT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F4339">
            <a:alpha val="89000"/>
          </a:srgbClr>
        </a:solidFill>
        <a:ln>
          <a:noFill/>
        </a:ln>
        <a:effectLst/>
      </a:spPr>
      <a:bodyPr anchor="ctr"/>
      <a:lstStyle>
        <a:defPPr algn="ctr">
          <a:defRPr dirty="0"/>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NWDTemplate-LogosDown-2017.potx" id="{9FA1C32E-CDE2-4EA8-82A9-54FAA73D0B6D}" vid="{7A4F02DA-9F69-4CE8-8688-F5382440A1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5494DD6335FB74FA95D5708E9003C46" ma:contentTypeVersion="3" ma:contentTypeDescription="Create a new document." ma:contentTypeScope="" ma:versionID="b29c6ea0647ea1d3b7c680325633ac6b">
  <xsd:schema xmlns:xsd="http://www.w3.org/2001/XMLSchema" xmlns:xs="http://www.w3.org/2001/XMLSchema" xmlns:p="http://schemas.microsoft.com/office/2006/metadata/properties" xmlns:ns2="e86c0487-b88b-44ab-bc5c-d94d479c6d81" targetNamespace="http://schemas.microsoft.com/office/2006/metadata/properties" ma:root="true" ma:fieldsID="b2a9f9dcf7a7ebef869bc36bff5edbf7" ns2:_="">
    <xsd:import namespace="e86c0487-b88b-44ab-bc5c-d94d479c6d8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6c0487-b88b-44ab-bc5c-d94d479c6d8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CAE72E-856B-4DF4-A9F6-93C41667E9A0}">
  <ds:schemaRefs>
    <ds:schemaRef ds:uri="http://schemas.microsoft.com/sharepoint/v3/contenttype/forms"/>
  </ds:schemaRefs>
</ds:datastoreItem>
</file>

<file path=customXml/itemProps2.xml><?xml version="1.0" encoding="utf-8"?>
<ds:datastoreItem xmlns:ds="http://schemas.openxmlformats.org/officeDocument/2006/customXml" ds:itemID="{0B8C2CD5-50C2-4A7C-996A-3D6312B83669}">
  <ds:schemaRefs>
    <ds:schemaRef ds:uri="http://purl.org/dc/terms/"/>
    <ds:schemaRef ds:uri="http://schemas.microsoft.com/office/2006/documentManagement/types"/>
    <ds:schemaRef ds:uri="e86c0487-b88b-44ab-bc5c-d94d479c6d81"/>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D79CCB6-86F6-4508-B6B4-CBA0C6B7B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6c0487-b88b-44ab-bc5c-d94d479c6d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11106</TotalTime>
  <Words>1621</Words>
  <Application>Microsoft Office PowerPoint</Application>
  <PresentationFormat>Widescreen</PresentationFormat>
  <Paragraphs>378</Paragraphs>
  <Slides>13</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ＭＳ Ｐゴシック</vt:lpstr>
      <vt:lpstr>Arial</vt:lpstr>
      <vt:lpstr>Arial Black</vt:lpstr>
      <vt:lpstr>Calibri</vt:lpstr>
      <vt:lpstr>Times New Roman</vt:lpstr>
      <vt:lpstr>Content Templates</vt:lpstr>
      <vt:lpstr>Chart Color Templates</vt:lpstr>
      <vt:lpstr>SAME Jacksonville Post Industry Day  30 Oct 2019</vt:lpstr>
      <vt:lpstr>Mobile District  Area of Operations</vt:lpstr>
      <vt:lpstr>Program Trends &amp; Observations</vt:lpstr>
      <vt:lpstr>A-E Brooks Acts Opportunities – NAICS 541330 Mobile District Area of responsibility (AOR)</vt:lpstr>
      <vt:lpstr>A-E Brooks Acts Opportunities – NAICS 541330 Mobile District Area of responsibility (AOR)</vt:lpstr>
      <vt:lpstr>Construction- NAICS 236220 (unless otherwise noted) </vt:lpstr>
      <vt:lpstr>Construction Continued (All “C” type Contracts)</vt:lpstr>
      <vt:lpstr>Construction Continued</vt:lpstr>
      <vt:lpstr>TYNDALL AFB Rebuild</vt:lpstr>
      <vt:lpstr>Tyndall  Reconstruction Program </vt:lpstr>
      <vt:lpstr>Tyndall  Reconstruction Program </vt:lpstr>
      <vt:lpstr>Tyndall  Reconstruction Program </vt:lpstr>
      <vt:lpstr>Mobile District Contacts</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ELW</dc:creator>
  <cp:lastModifiedBy>Brian K. Files</cp:lastModifiedBy>
  <cp:revision>513</cp:revision>
  <cp:lastPrinted>2019-09-11T14:48:01Z</cp:lastPrinted>
  <dcterms:created xsi:type="dcterms:W3CDTF">2017-02-20T05:10:01Z</dcterms:created>
  <dcterms:modified xsi:type="dcterms:W3CDTF">2019-10-28T21:42:09Z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0x01010065494DD6335FB74FA95D5708E9003C46</vt:lpwstr>
  </property>
</Properties>
</file>