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47" r:id="rId4"/>
    <p:sldMasterId id="2147484272" r:id="rId5"/>
  </p:sldMasterIdLst>
  <p:notesMasterIdLst>
    <p:notesMasterId r:id="rId43"/>
  </p:notesMasterIdLst>
  <p:handoutMasterIdLst>
    <p:handoutMasterId r:id="rId44"/>
  </p:handoutMasterIdLst>
  <p:sldIdLst>
    <p:sldId id="398" r:id="rId6"/>
    <p:sldId id="360" r:id="rId7"/>
    <p:sldId id="399" r:id="rId8"/>
    <p:sldId id="400" r:id="rId9"/>
    <p:sldId id="396" r:id="rId10"/>
    <p:sldId id="401" r:id="rId11"/>
    <p:sldId id="405" r:id="rId12"/>
    <p:sldId id="361" r:id="rId13"/>
    <p:sldId id="425" r:id="rId14"/>
    <p:sldId id="403" r:id="rId15"/>
    <p:sldId id="366" r:id="rId16"/>
    <p:sldId id="365" r:id="rId17"/>
    <p:sldId id="404" r:id="rId18"/>
    <p:sldId id="406" r:id="rId19"/>
    <p:sldId id="407" r:id="rId20"/>
    <p:sldId id="408" r:id="rId21"/>
    <p:sldId id="409" r:id="rId22"/>
    <p:sldId id="410" r:id="rId23"/>
    <p:sldId id="411" r:id="rId24"/>
    <p:sldId id="386" r:id="rId25"/>
    <p:sldId id="412" r:id="rId26"/>
    <p:sldId id="413" r:id="rId27"/>
    <p:sldId id="414" r:id="rId28"/>
    <p:sldId id="416" r:id="rId29"/>
    <p:sldId id="415" r:id="rId30"/>
    <p:sldId id="417" r:id="rId31"/>
    <p:sldId id="418" r:id="rId32"/>
    <p:sldId id="419" r:id="rId33"/>
    <p:sldId id="420" r:id="rId34"/>
    <p:sldId id="428" r:id="rId35"/>
    <p:sldId id="421" r:id="rId36"/>
    <p:sldId id="422" r:id="rId37"/>
    <p:sldId id="426" r:id="rId38"/>
    <p:sldId id="427" r:id="rId39"/>
    <p:sldId id="429" r:id="rId40"/>
    <p:sldId id="423" r:id="rId41"/>
    <p:sldId id="424" r:id="rId42"/>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2786F"/>
    <a:srgbClr val="FCAE3B"/>
    <a:srgbClr val="50771B"/>
    <a:srgbClr val="C19859"/>
    <a:srgbClr val="ECECEC"/>
    <a:srgbClr val="663830"/>
    <a:srgbClr val="3E6682"/>
    <a:srgbClr val="705C38"/>
    <a:srgbClr val="6E87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7364" autoAdjust="0"/>
  </p:normalViewPr>
  <p:slideViewPr>
    <p:cSldViewPr snapToGrid="0">
      <p:cViewPr varScale="1">
        <p:scale>
          <a:sx n="69" d="100"/>
          <a:sy n="69" d="100"/>
        </p:scale>
        <p:origin x="1234" y="72"/>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61A2DE62-24B0-4972-852B-4785B8FCBE77}" type="datetimeFigureOut">
              <a:rPr lang="en-US"/>
              <a:pPr/>
              <a:t>12/3/2018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03F1684-B626-4C74-9731-CBE8CE5003E4}" type="slidenum">
              <a:rPr lang="en-US"/>
              <a:pPr/>
              <a:t>‹#›</a:t>
            </a:fld>
            <a:endParaRPr lang="en-US"/>
          </a:p>
        </p:txBody>
      </p:sp>
    </p:spTree>
    <p:extLst>
      <p:ext uri="{BB962C8B-B14F-4D97-AF65-F5344CB8AC3E}">
        <p14:creationId xmlns:p14="http://schemas.microsoft.com/office/powerpoint/2010/main" val="362965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9ADC5788-3AFA-4451-BC67-BFEEAB944D67}" type="datetimeFigureOut">
              <a:rPr lang="en-US"/>
              <a:pPr/>
              <a:t>12/3/2018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06A0A3C6-4E22-46FB-836F-CA2C48EC4DC1}" type="slidenum">
              <a:rPr lang="en-US"/>
              <a:pPr/>
              <a:t>‹#›</a:t>
            </a:fld>
            <a:endParaRPr lang="en-US"/>
          </a:p>
        </p:txBody>
      </p:sp>
    </p:spTree>
    <p:extLst>
      <p:ext uri="{BB962C8B-B14F-4D97-AF65-F5344CB8AC3E}">
        <p14:creationId xmlns:p14="http://schemas.microsoft.com/office/powerpoint/2010/main" val="204033704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338">
              <a:defRPr>
                <a:solidFill>
                  <a:schemeClr val="tx1"/>
                </a:solidFill>
                <a:latin typeface="Arial" panose="020B0604020202020204" pitchFamily="34" charset="0"/>
              </a:defRPr>
            </a:lvl1pPr>
            <a:lvl2pPr marL="755650" indent="-290513" defTabSz="922338">
              <a:defRPr>
                <a:solidFill>
                  <a:schemeClr val="tx1"/>
                </a:solidFill>
                <a:latin typeface="Arial" panose="020B0604020202020204" pitchFamily="34" charset="0"/>
              </a:defRPr>
            </a:lvl2pPr>
            <a:lvl3pPr marL="1163638" indent="-231775" defTabSz="922338">
              <a:defRPr>
                <a:solidFill>
                  <a:schemeClr val="tx1"/>
                </a:solidFill>
                <a:latin typeface="Arial" panose="020B0604020202020204" pitchFamily="34" charset="0"/>
              </a:defRPr>
            </a:lvl3pPr>
            <a:lvl4pPr marL="1630363" indent="-231775" defTabSz="922338">
              <a:defRPr>
                <a:solidFill>
                  <a:schemeClr val="tx1"/>
                </a:solidFill>
                <a:latin typeface="Arial" panose="020B0604020202020204" pitchFamily="34" charset="0"/>
              </a:defRPr>
            </a:lvl4pPr>
            <a:lvl5pPr marL="2095500" indent="-231775" defTabSz="922338">
              <a:defRPr>
                <a:solidFill>
                  <a:schemeClr val="tx1"/>
                </a:solidFill>
                <a:latin typeface="Arial" panose="020B0604020202020204" pitchFamily="34" charset="0"/>
              </a:defRPr>
            </a:lvl5pPr>
            <a:lvl6pPr marL="2552700" indent="-231775" defTabSz="922338" eaLnBrk="0" fontAlgn="base" hangingPunct="0">
              <a:spcBef>
                <a:spcPct val="0"/>
              </a:spcBef>
              <a:spcAft>
                <a:spcPct val="0"/>
              </a:spcAft>
              <a:defRPr>
                <a:solidFill>
                  <a:schemeClr val="tx1"/>
                </a:solidFill>
                <a:latin typeface="Arial" panose="020B0604020202020204" pitchFamily="34" charset="0"/>
              </a:defRPr>
            </a:lvl6pPr>
            <a:lvl7pPr marL="3009900" indent="-231775" defTabSz="922338" eaLnBrk="0" fontAlgn="base" hangingPunct="0">
              <a:spcBef>
                <a:spcPct val="0"/>
              </a:spcBef>
              <a:spcAft>
                <a:spcPct val="0"/>
              </a:spcAft>
              <a:defRPr>
                <a:solidFill>
                  <a:schemeClr val="tx1"/>
                </a:solidFill>
                <a:latin typeface="Arial" panose="020B0604020202020204" pitchFamily="34" charset="0"/>
              </a:defRPr>
            </a:lvl7pPr>
            <a:lvl8pPr marL="3467100" indent="-231775" defTabSz="922338" eaLnBrk="0" fontAlgn="base" hangingPunct="0">
              <a:spcBef>
                <a:spcPct val="0"/>
              </a:spcBef>
              <a:spcAft>
                <a:spcPct val="0"/>
              </a:spcAft>
              <a:defRPr>
                <a:solidFill>
                  <a:schemeClr val="tx1"/>
                </a:solidFill>
                <a:latin typeface="Arial" panose="020B0604020202020204" pitchFamily="34" charset="0"/>
              </a:defRPr>
            </a:lvl8pPr>
            <a:lvl9pPr marL="3924300" indent="-231775" defTabSz="922338" eaLnBrk="0" fontAlgn="base" hangingPunct="0">
              <a:spcBef>
                <a:spcPct val="0"/>
              </a:spcBef>
              <a:spcAft>
                <a:spcPct val="0"/>
              </a:spcAft>
              <a:defRPr>
                <a:solidFill>
                  <a:schemeClr val="tx1"/>
                </a:solidFill>
                <a:latin typeface="Arial" panose="020B0604020202020204" pitchFamily="34" charset="0"/>
              </a:defRPr>
            </a:lvl9pPr>
          </a:lstStyle>
          <a:p>
            <a:fld id="{D598D3CD-21EF-4EF5-BD37-95139EC07B69}" type="slidenum">
              <a:rPr lang="en-US" altLang="en-US" smtClean="0"/>
              <a:pPr/>
              <a:t>2</a:t>
            </a:fld>
            <a:endParaRPr lang="en-US" altLang="en-US" smtClean="0"/>
          </a:p>
        </p:txBody>
      </p:sp>
      <p:sp>
        <p:nvSpPr>
          <p:cNvPr id="14339" name="Rectangle 2"/>
          <p:cNvSpPr>
            <a:spLocks noGrp="1" noRot="1" noChangeAspect="1" noChangeArrowheads="1" noTextEdit="1"/>
          </p:cNvSpPr>
          <p:nvPr>
            <p:ph type="sldImg"/>
          </p:nvPr>
        </p:nvSpPr>
        <p:spPr bwMode="auto">
          <a:xfrm>
            <a:off x="1233488" y="715963"/>
            <a:ext cx="4708525" cy="3532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xfrm>
            <a:off x="954088" y="4489450"/>
            <a:ext cx="5257800"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smtClean="0">
              <a:solidFill>
                <a:srgbClr val="000000"/>
              </a:solidFill>
            </a:endParaRPr>
          </a:p>
        </p:txBody>
      </p:sp>
    </p:spTree>
    <p:extLst>
      <p:ext uri="{BB962C8B-B14F-4D97-AF65-F5344CB8AC3E}">
        <p14:creationId xmlns:p14="http://schemas.microsoft.com/office/powerpoint/2010/main" val="701312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13</a:t>
            </a:fld>
            <a:endParaRPr lang="en-US"/>
          </a:p>
        </p:txBody>
      </p:sp>
    </p:spTree>
    <p:extLst>
      <p:ext uri="{BB962C8B-B14F-4D97-AF65-F5344CB8AC3E}">
        <p14:creationId xmlns:p14="http://schemas.microsoft.com/office/powerpoint/2010/main" val="3984934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5550" y="711200"/>
            <a:ext cx="4719638" cy="3540125"/>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817730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30639">
              <a:defRPr/>
            </a:pPr>
            <a:r>
              <a:rPr lang="en-US" dirty="0">
                <a:solidFill>
                  <a:srgbClr val="000000"/>
                </a:solidFill>
              </a:rPr>
              <a:t>SLIDE </a:t>
            </a:r>
            <a:fld id="{279B09BB-0BB8-4A78-A28F-82C2CAC20EA3}" type="slidenum">
              <a:rPr lang="en-US">
                <a:solidFill>
                  <a:srgbClr val="000000"/>
                </a:solidFill>
              </a:rPr>
              <a:pPr defTabSz="930639">
                <a:defRPr/>
              </a:pPr>
              <a:t>17</a:t>
            </a:fld>
            <a:r>
              <a:rPr lang="en-US" dirty="0">
                <a:solidFill>
                  <a:srgbClr val="000000"/>
                </a:solidFill>
              </a:rPr>
              <a:t> - DISTRICT FUNDING HISTORY: </a:t>
            </a:r>
            <a:r>
              <a:rPr lang="en-US" dirty="0" smtClean="0">
                <a:solidFill>
                  <a:srgbClr val="000000"/>
                </a:solidFill>
              </a:rPr>
              <a:t>FY 2017 – FY 2019</a:t>
            </a:r>
            <a:r>
              <a:rPr lang="en-US" baseline="0" dirty="0" smtClean="0">
                <a:solidFill>
                  <a:srgbClr val="000000"/>
                </a:solidFill>
              </a:rPr>
              <a:t> (Jerry Grubb)</a:t>
            </a:r>
            <a:endParaRPr lang="en-US" dirty="0">
              <a:solidFill>
                <a:srgbClr val="000000"/>
              </a:solidFill>
            </a:endParaRPr>
          </a:p>
          <a:p>
            <a:pPr defTabSz="887799">
              <a:defRPr/>
            </a:pPr>
            <a:endParaRPr lang="en-US" dirty="0" smtClean="0">
              <a:solidFill>
                <a:srgbClr val="000000"/>
              </a:solidFill>
            </a:endParaRPr>
          </a:p>
          <a:p>
            <a:pPr defTabSz="887799">
              <a:defRPr/>
            </a:pPr>
            <a:r>
              <a:rPr lang="en-US" dirty="0" smtClean="0">
                <a:solidFill>
                  <a:srgbClr val="000000"/>
                </a:solidFill>
              </a:rPr>
              <a:t>Notes: </a:t>
            </a:r>
          </a:p>
          <a:p>
            <a:pPr marL="228576" marR="0" lvl="0" indent="-228576" algn="l" defTabSz="887799" rtl="0" eaLnBrk="1" fontAlgn="auto" latinLnBrk="0" hangingPunct="1">
              <a:lnSpc>
                <a:spcPct val="100000"/>
              </a:lnSpc>
              <a:spcBef>
                <a:spcPts val="0"/>
              </a:spcBef>
              <a:spcAft>
                <a:spcPts val="0"/>
              </a:spcAft>
              <a:buClrTx/>
              <a:buSzTx/>
              <a:buFontTx/>
              <a:buAutoNum type="arabicPeriod"/>
              <a:tabLst/>
              <a:defRPr/>
            </a:pPr>
            <a:r>
              <a:rPr lang="en-US" dirty="0" smtClean="0">
                <a:solidFill>
                  <a:srgbClr val="000000"/>
                </a:solidFill>
              </a:rPr>
              <a:t>FY 2017 President’s Budget for SAJ in the amount of $208,713</a:t>
            </a:r>
            <a:r>
              <a:rPr lang="en-US" baseline="0" dirty="0" smtClean="0">
                <a:solidFill>
                  <a:srgbClr val="000000"/>
                </a:solidFill>
              </a:rPr>
              <a:t> is down from the FY 2016 President’s Budget amount of $251,960 (I: $1,400 + C: $189,583 + O&amp;M: $60,977 = $251,960). </a:t>
            </a:r>
            <a:endParaRPr lang="en-US" dirty="0" smtClean="0">
              <a:solidFill>
                <a:srgbClr val="000000"/>
              </a:solidFill>
            </a:endParaRPr>
          </a:p>
          <a:p>
            <a:pPr marL="228576" indent="-228576" defTabSz="887799">
              <a:buAutoNum type="arabicPeriod"/>
              <a:defRPr/>
            </a:pPr>
            <a:r>
              <a:rPr lang="en-US" dirty="0" smtClean="0">
                <a:solidFill>
                  <a:srgbClr val="000000"/>
                </a:solidFill>
              </a:rPr>
              <a:t>FY 2017 allocation data was</a:t>
            </a:r>
            <a:r>
              <a:rPr lang="en-US" baseline="0" dirty="0" smtClean="0">
                <a:solidFill>
                  <a:srgbClr val="000000"/>
                </a:solidFill>
              </a:rPr>
              <a:t> </a:t>
            </a:r>
            <a:r>
              <a:rPr lang="en-US" dirty="0" smtClean="0">
                <a:solidFill>
                  <a:srgbClr val="000000"/>
                </a:solidFill>
              </a:rPr>
              <a:t>based on the FY17 EOY 3011a and does not include Supplemental funding. </a:t>
            </a:r>
          </a:p>
          <a:p>
            <a:pPr marL="228576" indent="-228576" defTabSz="887799">
              <a:buAutoNum type="arabicPeriod"/>
              <a:defRPr/>
            </a:pPr>
            <a:r>
              <a:rPr lang="en-US" dirty="0" smtClean="0">
                <a:solidFill>
                  <a:srgbClr val="000000"/>
                </a:solidFill>
              </a:rPr>
              <a:t>FY</a:t>
            </a:r>
            <a:r>
              <a:rPr lang="en-US" baseline="0" dirty="0" smtClean="0">
                <a:solidFill>
                  <a:srgbClr val="000000"/>
                </a:solidFill>
              </a:rPr>
              <a:t> 2018 allocation is the same as the FY 2018 President’s Budget since the expected FY 2018 Work Plan is still under development as of 01/20/2018. </a:t>
            </a:r>
          </a:p>
          <a:p>
            <a:pPr marL="228576" indent="-228576" defTabSz="887799">
              <a:buAutoNum type="arabicPeriod"/>
              <a:defRPr/>
            </a:pPr>
            <a:r>
              <a:rPr lang="en-US" baseline="0" dirty="0" smtClean="0">
                <a:solidFill>
                  <a:srgbClr val="000000"/>
                </a:solidFill>
              </a:rPr>
              <a:t>FY 2019 President’s Budget was published on Monday, 02/12/2018.  </a:t>
            </a:r>
          </a:p>
          <a:p>
            <a:pPr marL="0" indent="0" defTabSz="887799">
              <a:buNone/>
              <a:defRPr/>
            </a:pPr>
            <a:r>
              <a:rPr lang="en-US" baseline="0" dirty="0" smtClean="0">
                <a:solidFill>
                  <a:srgbClr val="000000"/>
                </a:solidFill>
              </a:rPr>
              <a:t> </a:t>
            </a:r>
            <a:endParaRPr lang="en-US" dirty="0" smtClean="0">
              <a:solidFill>
                <a:srgbClr val="000000"/>
              </a:solidFill>
            </a:endParaRPr>
          </a:p>
          <a:p>
            <a:pPr defTabSz="887799">
              <a:defRPr/>
            </a:pPr>
            <a:endParaRPr lang="en-US" dirty="0" smtClean="0">
              <a:solidFill>
                <a:srgbClr val="000000"/>
              </a:solidFill>
            </a:endParaRPr>
          </a:p>
          <a:p>
            <a:pPr defTabSz="887799">
              <a:defRPr/>
            </a:pPr>
            <a:r>
              <a:rPr lang="en-US" dirty="0" smtClean="0">
                <a:solidFill>
                  <a:srgbClr val="000000"/>
                </a:solidFill>
              </a:rPr>
              <a:t>Last updated on: 	02/13/2018   </a:t>
            </a:r>
          </a:p>
          <a:p>
            <a:pPr defTabSz="887799">
              <a:defRPr/>
            </a:pPr>
            <a:r>
              <a:rPr lang="en-US" dirty="0" smtClean="0">
                <a:solidFill>
                  <a:srgbClr val="000000"/>
                </a:solidFill>
              </a:rPr>
              <a:t>Last</a:t>
            </a:r>
            <a:r>
              <a:rPr lang="en-US" baseline="0" dirty="0" smtClean="0">
                <a:solidFill>
                  <a:srgbClr val="000000"/>
                </a:solidFill>
              </a:rPr>
              <a:t> update by:	Jerry </a:t>
            </a:r>
            <a:r>
              <a:rPr lang="en-US" dirty="0" smtClean="0">
                <a:solidFill>
                  <a:srgbClr val="000000"/>
                </a:solidFill>
              </a:rPr>
              <a:t>Grubb</a:t>
            </a:r>
            <a:endParaRPr lang="en-US" dirty="0">
              <a:solidFill>
                <a:srgbClr val="000000"/>
              </a:solidFill>
            </a:endParaRPr>
          </a:p>
          <a:p>
            <a:endParaRPr lang="en-US" dirty="0"/>
          </a:p>
        </p:txBody>
      </p:sp>
    </p:spTree>
    <p:extLst>
      <p:ext uri="{BB962C8B-B14F-4D97-AF65-F5344CB8AC3E}">
        <p14:creationId xmlns:p14="http://schemas.microsoft.com/office/powerpoint/2010/main" val="2627730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1" hangingPunct="1">
              <a:spcBef>
                <a:spcPct val="0"/>
              </a:spcBef>
            </a:pPr>
            <a:r>
              <a:rPr lang="en-US" altLang="en-US" sz="1100" dirty="0" smtClean="0">
                <a:latin typeface="Arial" panose="020B0604020202020204" pitchFamily="34" charset="0"/>
                <a:cs typeface="Arial" panose="020B0604020202020204" pitchFamily="34" charset="0"/>
              </a:rPr>
              <a:t>Notes:  pictures clockwise from the top:  FUDS site excavated, Miami-Dade beach, Kissimmee River Ecosystem</a:t>
            </a:r>
          </a:p>
          <a:p>
            <a:pPr lvl="1">
              <a:spcBef>
                <a:spcPct val="0"/>
              </a:spcBef>
              <a:spcAft>
                <a:spcPts val="800"/>
              </a:spcAft>
            </a:pPr>
            <a:r>
              <a:rPr lang="en-US" altLang="en-US" sz="1800" dirty="0" smtClean="0"/>
              <a:t>District Trends (also included on a separate District trends slide)</a:t>
            </a:r>
          </a:p>
          <a:p>
            <a:pPr marL="742950" lvl="1" eaLnBrk="0" hangingPunct="0">
              <a:spcBef>
                <a:spcPct val="0"/>
              </a:spcBef>
              <a:spcAft>
                <a:spcPts val="800"/>
              </a:spcAft>
              <a:buSzPct val="75000"/>
              <a:buFont typeface="Arial" panose="020B0604020202020204" pitchFamily="34" charset="0"/>
              <a:buChar char="►"/>
            </a:pPr>
            <a:r>
              <a:rPr lang="en-US" altLang="en-US" sz="1800" kern="0" dirty="0" smtClean="0">
                <a:solidFill>
                  <a:srgbClr val="000000"/>
                </a:solidFill>
                <a:latin typeface="Arial"/>
              </a:rPr>
              <a:t>Herbert Hoover Dike Rehabilitation: </a:t>
            </a:r>
            <a:r>
              <a:rPr lang="en-US" altLang="en-US" sz="1800" b="1" kern="0" dirty="0" smtClean="0">
                <a:solidFill>
                  <a:srgbClr val="00B050"/>
                </a:solidFill>
                <a:latin typeface="Arial"/>
              </a:rPr>
              <a:t>increased $82-million to $96-million *</a:t>
            </a:r>
          </a:p>
          <a:p>
            <a:pPr marL="742950" lvl="1" eaLnBrk="0" hangingPunct="0">
              <a:spcBef>
                <a:spcPct val="0"/>
              </a:spcBef>
              <a:spcAft>
                <a:spcPts val="800"/>
              </a:spcAft>
              <a:buSzPct val="75000"/>
              <a:buFont typeface="Arial" panose="020B0604020202020204" pitchFamily="34" charset="0"/>
              <a:buChar char="►"/>
            </a:pPr>
            <a:r>
              <a:rPr lang="en-US" altLang="en-US" sz="1800" kern="0" dirty="0" smtClean="0">
                <a:solidFill>
                  <a:srgbClr val="000000"/>
                </a:solidFill>
                <a:latin typeface="Arial"/>
              </a:rPr>
              <a:t>South Florida Ecosystem Restoration (SFER) construction:  </a:t>
            </a:r>
            <a:r>
              <a:rPr lang="en-US" altLang="en-US" sz="1800" b="1" kern="0" dirty="0" smtClean="0">
                <a:solidFill>
                  <a:srgbClr val="FF0000"/>
                </a:solidFill>
                <a:latin typeface="Arial"/>
              </a:rPr>
              <a:t>decreased: $77-million to $68-million</a:t>
            </a:r>
          </a:p>
          <a:p>
            <a:pPr marL="742950" lvl="1" eaLnBrk="0" hangingPunct="0">
              <a:spcBef>
                <a:spcPct val="0"/>
              </a:spcBef>
              <a:spcAft>
                <a:spcPts val="800"/>
              </a:spcAft>
              <a:buSzPct val="75000"/>
              <a:buFont typeface="Arial" panose="020B0604020202020204" pitchFamily="34" charset="0"/>
              <a:buChar char="►"/>
            </a:pPr>
            <a:r>
              <a:rPr lang="en-US" altLang="en-US" sz="1800" kern="0" dirty="0" smtClean="0">
                <a:solidFill>
                  <a:srgbClr val="000000"/>
                </a:solidFill>
                <a:latin typeface="Arial"/>
              </a:rPr>
              <a:t>Flood Control Coastal Emergency:  </a:t>
            </a:r>
            <a:r>
              <a:rPr lang="en-US" altLang="en-US" sz="1800" b="1" kern="0" dirty="0" smtClean="0">
                <a:solidFill>
                  <a:srgbClr val="00B050"/>
                </a:solidFill>
                <a:latin typeface="Arial"/>
              </a:rPr>
              <a:t>no change $0 to $0</a:t>
            </a:r>
          </a:p>
          <a:p>
            <a:pPr marL="742950" lvl="1" eaLnBrk="0" hangingPunct="0">
              <a:spcBef>
                <a:spcPct val="0"/>
              </a:spcBef>
              <a:spcAft>
                <a:spcPts val="800"/>
              </a:spcAft>
              <a:buSzPct val="75000"/>
              <a:buFont typeface="Arial" panose="020B0604020202020204" pitchFamily="34" charset="0"/>
              <a:buChar char="►"/>
            </a:pPr>
            <a:r>
              <a:rPr lang="en-US" altLang="en-US" sz="1800" kern="0" dirty="0" smtClean="0">
                <a:solidFill>
                  <a:srgbClr val="000000"/>
                </a:solidFill>
                <a:latin typeface="Arial"/>
              </a:rPr>
              <a:t>Water Resources Program Construction: </a:t>
            </a:r>
            <a:r>
              <a:rPr lang="en-US" altLang="en-US" sz="1800" b="1" kern="0" dirty="0" smtClean="0">
                <a:solidFill>
                  <a:srgbClr val="00B050"/>
                </a:solidFill>
                <a:latin typeface="Arial"/>
              </a:rPr>
              <a:t>no change $0 to $0</a:t>
            </a:r>
          </a:p>
          <a:p>
            <a:pPr marL="742950" lvl="1" eaLnBrk="0" hangingPunct="0">
              <a:spcBef>
                <a:spcPct val="0"/>
              </a:spcBef>
              <a:spcAft>
                <a:spcPts val="800"/>
              </a:spcAft>
              <a:buSzPct val="75000"/>
              <a:buFont typeface="Arial" panose="020B0604020202020204" pitchFamily="34" charset="0"/>
              <a:buChar char="►"/>
            </a:pPr>
            <a:r>
              <a:rPr lang="en-US" altLang="en-US" sz="1800" kern="0" dirty="0" smtClean="0">
                <a:solidFill>
                  <a:srgbClr val="000000"/>
                </a:solidFill>
                <a:latin typeface="Arial"/>
              </a:rPr>
              <a:t>Water Resources Program Operations and Maintenance: </a:t>
            </a:r>
            <a:r>
              <a:rPr lang="en-US" altLang="en-US" sz="1800" b="1" kern="0" dirty="0" smtClean="0">
                <a:solidFill>
                  <a:srgbClr val="FF0000"/>
                </a:solidFill>
                <a:latin typeface="Arial"/>
              </a:rPr>
              <a:t>decreased $62-million to $57-million</a:t>
            </a:r>
          </a:p>
          <a:p>
            <a:pPr marL="742950" lvl="1" eaLnBrk="0" hangingPunct="0">
              <a:spcBef>
                <a:spcPct val="0"/>
              </a:spcBef>
              <a:spcAft>
                <a:spcPts val="800"/>
              </a:spcAft>
              <a:buSzPct val="75000"/>
              <a:buFont typeface="Arial" panose="020B0604020202020204" pitchFamily="34" charset="0"/>
              <a:buChar char="►"/>
            </a:pPr>
            <a:r>
              <a:rPr lang="en-US" altLang="en-US" sz="1800" kern="0" dirty="0" smtClean="0">
                <a:solidFill>
                  <a:srgbClr val="000000"/>
                </a:solidFill>
                <a:latin typeface="Arial"/>
              </a:rPr>
              <a:t>Regulatory Program:  </a:t>
            </a:r>
            <a:r>
              <a:rPr lang="en-US" altLang="en-US" sz="1800" b="1" kern="0" dirty="0" smtClean="0">
                <a:solidFill>
                  <a:srgbClr val="00B050"/>
                </a:solidFill>
                <a:latin typeface="Arial"/>
              </a:rPr>
              <a:t>no change $17.2-million to $17.2-million</a:t>
            </a:r>
          </a:p>
          <a:p>
            <a:pPr marL="742950" lvl="1" eaLnBrk="0" hangingPunct="0">
              <a:spcBef>
                <a:spcPct val="0"/>
              </a:spcBef>
              <a:spcAft>
                <a:spcPts val="800"/>
              </a:spcAft>
              <a:buSzPct val="75000"/>
              <a:buFont typeface="Arial" panose="020B0604020202020204" pitchFamily="34" charset="0"/>
              <a:buChar char="►"/>
            </a:pPr>
            <a:r>
              <a:rPr lang="en-US" altLang="en-US" sz="1800" kern="0" dirty="0" smtClean="0">
                <a:solidFill>
                  <a:srgbClr val="000000"/>
                </a:solidFill>
                <a:latin typeface="Arial"/>
              </a:rPr>
              <a:t>FUDS Program:  </a:t>
            </a:r>
            <a:r>
              <a:rPr lang="en-US" altLang="en-US" sz="1800" b="1" kern="0" dirty="0" smtClean="0">
                <a:solidFill>
                  <a:srgbClr val="FF0000"/>
                </a:solidFill>
                <a:latin typeface="Arial"/>
              </a:rPr>
              <a:t>decreased $7.3-million to $5.1-million</a:t>
            </a:r>
          </a:p>
          <a:p>
            <a:pPr marL="742950" lvl="1" eaLnBrk="0" hangingPunct="0">
              <a:spcBef>
                <a:spcPct val="0"/>
              </a:spcBef>
              <a:spcAft>
                <a:spcPts val="800"/>
              </a:spcAft>
              <a:buSzPct val="75000"/>
              <a:buFont typeface="Arial" panose="020B0604020202020204" pitchFamily="34" charset="0"/>
              <a:buChar char="►"/>
            </a:pPr>
            <a:r>
              <a:rPr lang="en-US" altLang="en-US" sz="1800" kern="0" dirty="0" smtClean="0">
                <a:solidFill>
                  <a:srgbClr val="000000"/>
                </a:solidFill>
                <a:latin typeface="Arial"/>
              </a:rPr>
              <a:t>MILCON (Total):  </a:t>
            </a:r>
            <a:r>
              <a:rPr lang="en-US" altLang="en-US" sz="1800" b="1" kern="0" dirty="0" smtClean="0">
                <a:solidFill>
                  <a:srgbClr val="FF0000"/>
                </a:solidFill>
                <a:latin typeface="Arial"/>
              </a:rPr>
              <a:t>decreased $39-million to $24-million</a:t>
            </a:r>
          </a:p>
          <a:p>
            <a:endParaRPr lang="en-US" b="1"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18</a:t>
            </a:fld>
            <a:endParaRPr lang="en-US"/>
          </a:p>
        </p:txBody>
      </p:sp>
    </p:spTree>
    <p:extLst>
      <p:ext uri="{BB962C8B-B14F-4D97-AF65-F5344CB8AC3E}">
        <p14:creationId xmlns:p14="http://schemas.microsoft.com/office/powerpoint/2010/main" val="3135197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Jacksonville District trends broken out from previous slide with color scheme (Green increase or steady), red, decrease</a:t>
            </a:r>
          </a:p>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19</a:t>
            </a:fld>
            <a:endParaRPr lang="en-US"/>
          </a:p>
        </p:txBody>
      </p:sp>
    </p:spTree>
    <p:extLst>
      <p:ext uri="{BB962C8B-B14F-4D97-AF65-F5344CB8AC3E}">
        <p14:creationId xmlns:p14="http://schemas.microsoft.com/office/powerpoint/2010/main" val="2236646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228600" indent="-228600">
              <a:buFontTx/>
              <a:buAutoNum type="arabicPeriod"/>
              <a:defRPr/>
            </a:pPr>
            <a:r>
              <a:rPr lang="en-US" dirty="0" smtClean="0"/>
              <a:t>For instance the Jacksonville District has a very unique mission. We are primarily a civil works district.  Our AOR covers the State of Florida, Puerto Rico, and the US Virgin for civil works.  However, Mobile District has the military mission for Florida.  Before you market or focus on a specific </a:t>
            </a:r>
            <a:r>
              <a:rPr lang="en-US" dirty="0" err="1" smtClean="0"/>
              <a:t>Distrct</a:t>
            </a:r>
            <a:r>
              <a:rPr lang="en-US" dirty="0" smtClean="0"/>
              <a:t>, make it a point to earn about the District by researching there website. Use various websites to learn what the District has procured previously. You cannot market your firm as a solution provider if you don’t know the mission and work the district does. </a:t>
            </a:r>
          </a:p>
          <a:p>
            <a:pPr marL="228600" indent="-228600">
              <a:buFontTx/>
              <a:buAutoNum type="arabicPeriod"/>
              <a:defRPr/>
            </a:pPr>
            <a:r>
              <a:rPr lang="en-US" dirty="0" smtClean="0"/>
              <a:t>Websites and social media are becoming more &amp; more critical if you want to stay on top of what and when we are buying.  For instance when we update our acquisition forecast, notices are also posted on </a:t>
            </a:r>
            <a:r>
              <a:rPr lang="en-US" dirty="0" err="1" smtClean="0"/>
              <a:t>facebook</a:t>
            </a:r>
            <a:r>
              <a:rPr lang="en-US" dirty="0" smtClean="0"/>
              <a:t> and twitter. If you need help with these websites, contact our SB office. </a:t>
            </a:r>
          </a:p>
          <a:p>
            <a:pPr marL="228600" indent="-228600">
              <a:buFontTx/>
              <a:buAutoNum type="arabicPeriod"/>
              <a:defRPr/>
            </a:pPr>
            <a:r>
              <a:rPr lang="en-US" dirty="0" smtClean="0"/>
              <a:t>You can learn so much about our program and what is coming up by attending industry days, site visits, etc.  Not to mention it is free marketing and could potentially open up  opportunities for teaming &amp; subcontracting.  </a:t>
            </a:r>
          </a:p>
          <a:p>
            <a:pPr marL="228600" indent="-228600">
              <a:buFontTx/>
              <a:buAutoNum type="arabicPeriod"/>
              <a:defRPr/>
            </a:pPr>
            <a:r>
              <a:rPr lang="en-US" dirty="0" smtClean="0"/>
              <a:t>Yes relationships are important but you need to focus on relationships with the right people.  For instance at our District start with our small business office.  That should always be your first contact to the District.  Yes our SB office also assists LB firms as well.  Focus on establishing relationships with other individuals and firms in industry.  This will open up the door to more opportunities as well as counsel and possibly mentor you as seek to grow your business. </a:t>
            </a:r>
          </a:p>
          <a:p>
            <a:pPr marL="228600" indent="-228600">
              <a:buFontTx/>
              <a:buAutoNum type="arabicPeriod"/>
              <a:defRPr/>
            </a:pPr>
            <a:r>
              <a:rPr lang="en-US" dirty="0" smtClean="0"/>
              <a:t>You will not be successful in government contracting if you don’t take the time to familiarize yourself with contracting </a:t>
            </a:r>
            <a:r>
              <a:rPr lang="en-US" dirty="0" err="1" smtClean="0"/>
              <a:t>regs</a:t>
            </a:r>
            <a:r>
              <a:rPr lang="en-US" dirty="0" smtClean="0"/>
              <a:t> and procedures.  For instance the difference between and IFB and RFP.  SAJ uses both of these procurement methods.  You will not be able to submit qualifying proposals if  you don’t know what the proposal requirements are. The government cannot make you whole for a bad business decision based on lack of knowledge.  </a:t>
            </a:r>
          </a:p>
          <a:p>
            <a:pPr>
              <a:defRPr/>
            </a:pPr>
            <a:r>
              <a:rPr lang="en-US" dirty="0" smtClean="0"/>
              <a:t>6.  Especially if you are a new or small business.  Focus on building a portfolio of past performance. Regardless of your product or service, it is important to consider our very large secondary market. We encourage you to consider contractor teaming arrangements. </a:t>
            </a:r>
          </a:p>
          <a:p>
            <a:pPr>
              <a:defRPr/>
            </a:pPr>
            <a:r>
              <a:rPr lang="en-US" dirty="0" smtClean="0"/>
              <a:t>7. Now what do I mean when I say follow the money.  In government spending it is always wise to know what spending is in the President’s budget.  Where is focus of the </a:t>
            </a:r>
            <a:r>
              <a:rPr lang="en-US" dirty="0" err="1" smtClean="0"/>
              <a:t>govt</a:t>
            </a:r>
            <a:r>
              <a:rPr lang="en-US" dirty="0" smtClean="0"/>
              <a:t> spending for the upcoming year.  Is it in military spending, infrastructure, maintenance, etc.  Knowing that will help you know where to focus your marketing efforts, teaming, etc. This is public information. </a:t>
            </a:r>
          </a:p>
          <a:p>
            <a:pPr>
              <a:defRPr/>
            </a:pPr>
            <a:r>
              <a:rPr lang="en-US" dirty="0" smtClean="0"/>
              <a:t>8.  Seems very simple but so many fall short in this area.  Most of the proposals that don’t make it to award is because they didn’t read the requirements.  Not because they aren’t  capable.  But they missed something.  It is always a good idea to have someone c</a:t>
            </a:r>
            <a:r>
              <a:rPr lang="en-US" altLang="en-US" dirty="0" smtClean="0"/>
              <a:t>onduct an independent review of your proposal before it is submitted.  </a:t>
            </a:r>
          </a:p>
          <a:p>
            <a:pPr>
              <a:defRPr/>
            </a:pPr>
            <a:r>
              <a:rPr lang="en-US" dirty="0" smtClean="0"/>
              <a:t> </a:t>
            </a:r>
          </a:p>
          <a:p>
            <a:pPr marL="228600" indent="-228600">
              <a:buFontTx/>
              <a:buAutoNum type="arabicPeriod"/>
              <a:defRPr/>
            </a:pPr>
            <a:endParaRPr lang="en-US" dirty="0" smtClean="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20</a:t>
            </a:fld>
            <a:endParaRPr lang="en-US"/>
          </a:p>
        </p:txBody>
      </p:sp>
    </p:spTree>
    <p:extLst>
      <p:ext uri="{BB962C8B-B14F-4D97-AF65-F5344CB8AC3E}">
        <p14:creationId xmlns:p14="http://schemas.microsoft.com/office/powerpoint/2010/main" val="719651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first four</a:t>
            </a:r>
            <a:r>
              <a:rPr lang="en-US" baseline="0" dirty="0" smtClean="0"/>
              <a:t>  pages of opportunities are made up of navigation and shore protection projects</a:t>
            </a:r>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21</a:t>
            </a:fld>
            <a:endParaRPr lang="en-US"/>
          </a:p>
        </p:txBody>
      </p:sp>
    </p:spTree>
    <p:extLst>
      <p:ext uri="{BB962C8B-B14F-4D97-AF65-F5344CB8AC3E}">
        <p14:creationId xmlns:p14="http://schemas.microsoft.com/office/powerpoint/2010/main" val="3572142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22</a:t>
            </a:fld>
            <a:endParaRPr lang="en-US"/>
          </a:p>
        </p:txBody>
      </p:sp>
    </p:spTree>
    <p:extLst>
      <p:ext uri="{BB962C8B-B14F-4D97-AF65-F5344CB8AC3E}">
        <p14:creationId xmlns:p14="http://schemas.microsoft.com/office/powerpoint/2010/main" val="2743615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23</a:t>
            </a:fld>
            <a:endParaRPr lang="en-US"/>
          </a:p>
        </p:txBody>
      </p:sp>
    </p:spTree>
    <p:extLst>
      <p:ext uri="{BB962C8B-B14F-4D97-AF65-F5344CB8AC3E}">
        <p14:creationId xmlns:p14="http://schemas.microsoft.com/office/powerpoint/2010/main" val="3989408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smtClean="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06A0A3C6-4E22-46FB-836F-CA2C48EC4DC1}" type="slidenum">
              <a:rPr lang="en-US" smtClean="0"/>
              <a:pPr/>
              <a:t>24</a:t>
            </a:fld>
            <a:endParaRPr lang="en-US"/>
          </a:p>
        </p:txBody>
      </p:sp>
    </p:spTree>
    <p:extLst>
      <p:ext uri="{BB962C8B-B14F-4D97-AF65-F5344CB8AC3E}">
        <p14:creationId xmlns:p14="http://schemas.microsoft.com/office/powerpoint/2010/main" val="1064597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275" indent="-168275" eaLnBrk="1" hangingPunct="1">
              <a:spcBef>
                <a:spcPct val="0"/>
              </a:spcBef>
              <a:buFontTx/>
              <a:buChar char="•"/>
            </a:pPr>
            <a:r>
              <a:rPr lang="en-US" altLang="en-US" sz="1200" dirty="0" smtClean="0">
                <a:latin typeface="Arial" panose="020B0604020202020204" pitchFamily="34" charset="0"/>
                <a:cs typeface="Arial" panose="020B0604020202020204" pitchFamily="34" charset="0"/>
              </a:rPr>
              <a:t>Background image:  </a:t>
            </a:r>
            <a:r>
              <a:rPr lang="en-US" altLang="en-US" sz="1200" dirty="0" err="1" smtClean="0">
                <a:latin typeface="Arial" panose="020B0604020202020204" pitchFamily="34" charset="0"/>
                <a:cs typeface="Arial" panose="020B0604020202020204" pitchFamily="34" charset="0"/>
              </a:rPr>
              <a:t>Jax</a:t>
            </a:r>
            <a:r>
              <a:rPr lang="en-US" altLang="en-US" sz="1200" dirty="0" smtClean="0">
                <a:latin typeface="Arial" panose="020B0604020202020204" pitchFamily="34" charset="0"/>
                <a:cs typeface="Arial" panose="020B0604020202020204" pitchFamily="34" charset="0"/>
              </a:rPr>
              <a:t> Harbor late 1880s.  The reason our district is located in Jacksonville is because of the shoaling issues in the St. Johns River.</a:t>
            </a:r>
          </a:p>
          <a:p>
            <a:pPr marL="168275" indent="-168275" eaLnBrk="1" hangingPunct="1">
              <a:spcBef>
                <a:spcPct val="0"/>
              </a:spcBef>
              <a:buFontTx/>
              <a:buChar char="•"/>
            </a:pPr>
            <a:endParaRPr lang="en-US" altLang="en-US" sz="1200" dirty="0" smtClean="0">
              <a:latin typeface="Arial" panose="020B0604020202020204" pitchFamily="34" charset="0"/>
              <a:cs typeface="Arial" panose="020B0604020202020204" pitchFamily="34" charset="0"/>
            </a:endParaRPr>
          </a:p>
          <a:p>
            <a:pPr marL="168275" indent="-168275" eaLnBrk="1" hangingPunct="1">
              <a:spcBef>
                <a:spcPct val="0"/>
              </a:spcBef>
              <a:buFontTx/>
              <a:buChar char="•"/>
            </a:pPr>
            <a:r>
              <a:rPr lang="en-US" altLang="en-US" sz="1200" dirty="0" smtClean="0">
                <a:latin typeface="Arial" panose="020B0604020202020204" pitchFamily="34" charset="0"/>
                <a:cs typeface="Arial" panose="020B0604020202020204" pitchFamily="34" charset="0"/>
              </a:rPr>
              <a:t>The Corps of Engineers dates back to the very beginnings of our great nation</a:t>
            </a:r>
          </a:p>
          <a:p>
            <a:pPr marL="168275" indent="-168275" eaLnBrk="1" hangingPunct="1">
              <a:spcBef>
                <a:spcPct val="0"/>
              </a:spcBef>
              <a:buFontTx/>
              <a:buChar char="•"/>
            </a:pPr>
            <a:endParaRPr lang="en-US" altLang="en-US" sz="1200" dirty="0" smtClean="0">
              <a:latin typeface="Arial" panose="020B0604020202020204" pitchFamily="34" charset="0"/>
              <a:cs typeface="Arial" panose="020B0604020202020204" pitchFamily="34" charset="0"/>
            </a:endParaRPr>
          </a:p>
          <a:p>
            <a:pPr marL="168275" indent="-168275" eaLnBrk="1" hangingPunct="1">
              <a:spcBef>
                <a:spcPct val="0"/>
              </a:spcBef>
              <a:buFontTx/>
              <a:buChar char="•"/>
            </a:pPr>
            <a:r>
              <a:rPr lang="en-US" altLang="en-US" sz="1200" dirty="0" smtClean="0">
                <a:latin typeface="Arial" panose="020B0604020202020204" pitchFamily="34" charset="0"/>
                <a:cs typeface="Arial" panose="020B0604020202020204" pitchFamily="34" charset="0"/>
              </a:rPr>
              <a:t>A permanent presence in Florida was established by the Corps in the late 1800s</a:t>
            </a:r>
          </a:p>
          <a:p>
            <a:pPr marL="168275" indent="-168275" eaLnBrk="1" hangingPunct="1">
              <a:spcBef>
                <a:spcPct val="0"/>
              </a:spcBef>
              <a:buFontTx/>
              <a:buChar char="•"/>
            </a:pPr>
            <a:endParaRPr lang="en-US" altLang="en-US" sz="1200" dirty="0" smtClean="0">
              <a:latin typeface="Arial" panose="020B0604020202020204" pitchFamily="34" charset="0"/>
              <a:cs typeface="Arial" panose="020B0604020202020204" pitchFamily="34" charset="0"/>
            </a:endParaRPr>
          </a:p>
          <a:p>
            <a:pPr marL="168275" indent="-168275" eaLnBrk="1" hangingPunct="1">
              <a:spcBef>
                <a:spcPct val="0"/>
              </a:spcBef>
              <a:buFontTx/>
              <a:buChar char="•"/>
            </a:pPr>
            <a:r>
              <a:rPr lang="en-US" altLang="en-US" sz="1200" dirty="0" smtClean="0">
                <a:latin typeface="Arial" panose="020B0604020202020204" pitchFamily="34" charset="0"/>
                <a:cs typeface="Arial" panose="020B0604020202020204" pitchFamily="34" charset="0"/>
              </a:rPr>
              <a:t>The Corps’ initial involvement in Florida included improvement to ports and regulation of obstacles to navigation</a:t>
            </a:r>
          </a:p>
          <a:p>
            <a:pPr marL="168275" indent="-168275" eaLnBrk="1" hangingPunct="1">
              <a:spcBef>
                <a:spcPct val="0"/>
              </a:spcBef>
              <a:buFontTx/>
              <a:buChar char="•"/>
            </a:pPr>
            <a:endParaRPr lang="en-US" altLang="en-US" sz="1200" dirty="0" smtClean="0">
              <a:latin typeface="Arial" panose="020B0604020202020204" pitchFamily="34" charset="0"/>
              <a:cs typeface="Arial" panose="020B0604020202020204" pitchFamily="34" charset="0"/>
            </a:endParaRPr>
          </a:p>
          <a:p>
            <a:pPr marL="168275" indent="-168275" eaLnBrk="1" hangingPunct="1">
              <a:spcBef>
                <a:spcPct val="0"/>
              </a:spcBef>
              <a:buFontTx/>
              <a:buChar char="•"/>
            </a:pPr>
            <a:r>
              <a:rPr lang="en-US" altLang="en-US" sz="1200" dirty="0" smtClean="0">
                <a:latin typeface="Arial" panose="020B0604020202020204" pitchFamily="34" charset="0"/>
                <a:cs typeface="Arial" panose="020B0604020202020204" pitchFamily="34" charset="0"/>
              </a:rPr>
              <a:t>Jacksonville District absorbed the Panama District in 1950, which resulted in Puerto Rico and the US Virgin Islands being added to our area of responsibility</a:t>
            </a:r>
          </a:p>
          <a:p>
            <a:pPr marL="168275" indent="-168275" eaLnBrk="1" hangingPunct="1">
              <a:spcBef>
                <a:spcPct val="0"/>
              </a:spcBef>
              <a:buFontTx/>
              <a:buChar char="•"/>
            </a:pPr>
            <a:endParaRPr lang="en-US" altLang="en-US" sz="1200" dirty="0" smtClean="0">
              <a:latin typeface="Arial" panose="020B0604020202020204" pitchFamily="34" charset="0"/>
              <a:cs typeface="Arial" panose="020B0604020202020204" pitchFamily="34" charset="0"/>
            </a:endParaRPr>
          </a:p>
          <a:p>
            <a:pPr marL="168275" indent="-168275" eaLnBrk="1" hangingPunct="1">
              <a:spcBef>
                <a:spcPct val="0"/>
              </a:spcBef>
              <a:buFontTx/>
              <a:buChar char="•"/>
            </a:pPr>
            <a:r>
              <a:rPr lang="en-US" altLang="en-US" sz="1200" dirty="0" smtClean="0">
                <a:latin typeface="Arial" panose="020B0604020202020204" pitchFamily="34" charset="0"/>
                <a:cs typeface="Arial" panose="020B0604020202020204" pitchFamily="34" charset="0"/>
              </a:rPr>
              <a:t>Jacksonville District has been leading the largest ecosystem restoration program in the world with work on the Kissimmee River and the Florida Everglades</a:t>
            </a:r>
          </a:p>
          <a:p>
            <a:pPr marL="168275" indent="-168275" eaLnBrk="1" hangingPunct="1">
              <a:spcBef>
                <a:spcPct val="0"/>
              </a:spcBef>
              <a:buFontTx/>
              <a:buChar char="•"/>
            </a:pPr>
            <a:endParaRPr lang="en-US" altLang="en-US" sz="1200" dirty="0" smtClean="0">
              <a:latin typeface="Arial" panose="020B0604020202020204" pitchFamily="34" charset="0"/>
              <a:cs typeface="Arial" panose="020B0604020202020204" pitchFamily="34" charset="0"/>
            </a:endParaRPr>
          </a:p>
          <a:p>
            <a:pPr marL="168275" indent="-168275" eaLnBrk="1" hangingPunct="1">
              <a:spcBef>
                <a:spcPct val="0"/>
              </a:spcBef>
              <a:buFontTx/>
              <a:buChar char="•"/>
            </a:pPr>
            <a:r>
              <a:rPr lang="en-US" altLang="en-US" sz="1200" dirty="0" smtClean="0">
                <a:latin typeface="Arial" panose="020B0604020202020204" pitchFamily="34" charset="0"/>
                <a:cs typeface="Arial" panose="020B0604020202020204" pitchFamily="34" charset="0"/>
              </a:rPr>
              <a:t>One of our most recent major accomplishments was the completion of </a:t>
            </a:r>
            <a:r>
              <a:rPr lang="en-US" altLang="en-US" sz="1200" dirty="0" err="1" smtClean="0">
                <a:latin typeface="Arial" panose="020B0604020202020204" pitchFamily="34" charset="0"/>
                <a:cs typeface="Arial" panose="020B0604020202020204" pitchFamily="34" charset="0"/>
              </a:rPr>
              <a:t>Portugues</a:t>
            </a:r>
            <a:r>
              <a:rPr lang="en-US" altLang="en-US" sz="1200" dirty="0" smtClean="0">
                <a:latin typeface="Arial" panose="020B0604020202020204" pitchFamily="34" charset="0"/>
                <a:cs typeface="Arial" panose="020B0604020202020204" pitchFamily="34" charset="0"/>
              </a:rPr>
              <a:t> Dam in Puerto Rico in early 2014</a:t>
            </a:r>
          </a:p>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3</a:t>
            </a:fld>
            <a:endParaRPr lang="en-US"/>
          </a:p>
        </p:txBody>
      </p:sp>
    </p:spTree>
    <p:extLst>
      <p:ext uri="{BB962C8B-B14F-4D97-AF65-F5344CB8AC3E}">
        <p14:creationId xmlns:p14="http://schemas.microsoft.com/office/powerpoint/2010/main" val="966533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smtClean="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06A0A3C6-4E22-46FB-836F-CA2C48EC4DC1}" type="slidenum">
              <a:rPr lang="en-US" smtClean="0"/>
              <a:pPr/>
              <a:t>25</a:t>
            </a:fld>
            <a:endParaRPr lang="en-US"/>
          </a:p>
        </p:txBody>
      </p:sp>
    </p:spTree>
    <p:extLst>
      <p:ext uri="{BB962C8B-B14F-4D97-AF65-F5344CB8AC3E}">
        <p14:creationId xmlns:p14="http://schemas.microsoft.com/office/powerpoint/2010/main" val="3345306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smtClean="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06A0A3C6-4E22-46FB-836F-CA2C48EC4DC1}" type="slidenum">
              <a:rPr lang="en-US" smtClean="0"/>
              <a:pPr/>
              <a:t>26</a:t>
            </a:fld>
            <a:endParaRPr lang="en-US"/>
          </a:p>
        </p:txBody>
      </p:sp>
    </p:spTree>
    <p:extLst>
      <p:ext uri="{BB962C8B-B14F-4D97-AF65-F5344CB8AC3E}">
        <p14:creationId xmlns:p14="http://schemas.microsoft.com/office/powerpoint/2010/main" val="1402680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smtClean="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06A0A3C6-4E22-46FB-836F-CA2C48EC4DC1}" type="slidenum">
              <a:rPr lang="en-US" smtClean="0"/>
              <a:pPr/>
              <a:t>27</a:t>
            </a:fld>
            <a:endParaRPr lang="en-US"/>
          </a:p>
        </p:txBody>
      </p:sp>
    </p:spTree>
    <p:extLst>
      <p:ext uri="{BB962C8B-B14F-4D97-AF65-F5344CB8AC3E}">
        <p14:creationId xmlns:p14="http://schemas.microsoft.com/office/powerpoint/2010/main" val="4101161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smtClean="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06A0A3C6-4E22-46FB-836F-CA2C48EC4DC1}" type="slidenum">
              <a:rPr lang="en-US" smtClean="0"/>
              <a:pPr/>
              <a:t>28</a:t>
            </a:fld>
            <a:endParaRPr lang="en-US"/>
          </a:p>
        </p:txBody>
      </p:sp>
    </p:spTree>
    <p:extLst>
      <p:ext uri="{BB962C8B-B14F-4D97-AF65-F5344CB8AC3E}">
        <p14:creationId xmlns:p14="http://schemas.microsoft.com/office/powerpoint/2010/main" val="1538896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smtClean="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06A0A3C6-4E22-46FB-836F-CA2C48EC4DC1}" type="slidenum">
              <a:rPr lang="en-US" smtClean="0"/>
              <a:pPr/>
              <a:t>29</a:t>
            </a:fld>
            <a:endParaRPr lang="en-US"/>
          </a:p>
        </p:txBody>
      </p:sp>
    </p:spTree>
    <p:extLst>
      <p:ext uri="{BB962C8B-B14F-4D97-AF65-F5344CB8AC3E}">
        <p14:creationId xmlns:p14="http://schemas.microsoft.com/office/powerpoint/2010/main" val="29478196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smtClean="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06A0A3C6-4E22-46FB-836F-CA2C48EC4DC1}" type="slidenum">
              <a:rPr lang="en-US" smtClean="0"/>
              <a:pPr/>
              <a:t>30</a:t>
            </a:fld>
            <a:endParaRPr lang="en-US"/>
          </a:p>
        </p:txBody>
      </p:sp>
    </p:spTree>
    <p:extLst>
      <p:ext uri="{BB962C8B-B14F-4D97-AF65-F5344CB8AC3E}">
        <p14:creationId xmlns:p14="http://schemas.microsoft.com/office/powerpoint/2010/main" val="469307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smtClean="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06A0A3C6-4E22-46FB-836F-CA2C48EC4DC1}" type="slidenum">
              <a:rPr lang="en-US" smtClean="0"/>
              <a:pPr/>
              <a:t>31</a:t>
            </a:fld>
            <a:endParaRPr lang="en-US"/>
          </a:p>
        </p:txBody>
      </p:sp>
    </p:spTree>
    <p:extLst>
      <p:ext uri="{BB962C8B-B14F-4D97-AF65-F5344CB8AC3E}">
        <p14:creationId xmlns:p14="http://schemas.microsoft.com/office/powerpoint/2010/main" val="2900074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smtClean="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06A0A3C6-4E22-46FB-836F-CA2C48EC4DC1}" type="slidenum">
              <a:rPr lang="en-US" smtClean="0"/>
              <a:pPr/>
              <a:t>32</a:t>
            </a:fld>
            <a:endParaRPr lang="en-US"/>
          </a:p>
        </p:txBody>
      </p:sp>
    </p:spTree>
    <p:extLst>
      <p:ext uri="{BB962C8B-B14F-4D97-AF65-F5344CB8AC3E}">
        <p14:creationId xmlns:p14="http://schemas.microsoft.com/office/powerpoint/2010/main" val="541544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smtClean="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06A0A3C6-4E22-46FB-836F-CA2C48EC4DC1}" type="slidenum">
              <a:rPr lang="en-US" smtClean="0"/>
              <a:pPr/>
              <a:t>33</a:t>
            </a:fld>
            <a:endParaRPr lang="en-US"/>
          </a:p>
        </p:txBody>
      </p:sp>
    </p:spTree>
    <p:extLst>
      <p:ext uri="{BB962C8B-B14F-4D97-AF65-F5344CB8AC3E}">
        <p14:creationId xmlns:p14="http://schemas.microsoft.com/office/powerpoint/2010/main" val="458528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smtClean="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06A0A3C6-4E22-46FB-836F-CA2C48EC4DC1}" type="slidenum">
              <a:rPr lang="en-US" smtClean="0"/>
              <a:pPr/>
              <a:t>34</a:t>
            </a:fld>
            <a:endParaRPr lang="en-US"/>
          </a:p>
        </p:txBody>
      </p:sp>
    </p:spTree>
    <p:extLst>
      <p:ext uri="{BB962C8B-B14F-4D97-AF65-F5344CB8AC3E}">
        <p14:creationId xmlns:p14="http://schemas.microsoft.com/office/powerpoint/2010/main" val="3191687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latin typeface="Century Gothic" panose="020B0502020202020204" pitchFamily="34" charset="0"/>
                <a:cs typeface="Arial" panose="020B0604020202020204" pitchFamily="34" charset="0"/>
              </a:rPr>
              <a:t>Civil Works in Florida: boundary breaks along the Suwannee River.</a:t>
            </a:r>
          </a:p>
          <a:p>
            <a:pPr eaLnBrk="1" hangingPunct="1">
              <a:spcBef>
                <a:spcPct val="0"/>
              </a:spcBef>
            </a:pPr>
            <a:endParaRPr lang="en-US" altLang="en-US" dirty="0" smtClean="0">
              <a:latin typeface="Century Gothic" panose="020B0502020202020204" pitchFamily="34" charset="0"/>
              <a:cs typeface="Arial" panose="020B0604020202020204" pitchFamily="34" charset="0"/>
            </a:endParaRPr>
          </a:p>
          <a:p>
            <a:pPr eaLnBrk="1" hangingPunct="1">
              <a:spcBef>
                <a:spcPct val="0"/>
              </a:spcBef>
            </a:pPr>
            <a:r>
              <a:rPr lang="en-US" altLang="en-US" dirty="0" smtClean="0">
                <a:latin typeface="Century Gothic" panose="020B0502020202020204" pitchFamily="34" charset="0"/>
                <a:cs typeface="Arial" panose="020B0604020202020204" pitchFamily="34" charset="0"/>
              </a:rPr>
              <a:t>Real Estate in Florida:  boundary breaks at the Apalachicola River.</a:t>
            </a:r>
          </a:p>
          <a:p>
            <a:pPr eaLnBrk="1" hangingPunct="1">
              <a:spcBef>
                <a:spcPct val="0"/>
              </a:spcBef>
            </a:pPr>
            <a:endParaRPr lang="en-US" altLang="en-US" dirty="0" smtClean="0">
              <a:latin typeface="Century Gothic" panose="020B0502020202020204" pitchFamily="34" charset="0"/>
              <a:cs typeface="Arial" panose="020B0604020202020204" pitchFamily="34" charset="0"/>
            </a:endParaRPr>
          </a:p>
          <a:p>
            <a:pPr eaLnBrk="1" hangingPunct="1">
              <a:spcBef>
                <a:spcPct val="0"/>
              </a:spcBef>
            </a:pPr>
            <a:r>
              <a:rPr lang="en-US" altLang="en-US" dirty="0" smtClean="0">
                <a:latin typeface="Century Gothic" panose="020B0502020202020204" pitchFamily="34" charset="0"/>
                <a:cs typeface="Arial" panose="020B0604020202020204" pitchFamily="34" charset="0"/>
              </a:rPr>
              <a:t>Regulatory Boundary:  Entire State of Florida plus Puerto Rico</a:t>
            </a:r>
          </a:p>
          <a:p>
            <a:pPr eaLnBrk="1" hangingPunct="1">
              <a:spcBef>
                <a:spcPct val="0"/>
              </a:spcBef>
            </a:pPr>
            <a:endParaRPr lang="en-US" altLang="en-US" dirty="0" smtClean="0">
              <a:latin typeface="Century Gothic" panose="020B0502020202020204" pitchFamily="34" charset="0"/>
              <a:cs typeface="Arial" panose="020B0604020202020204" pitchFamily="34" charset="0"/>
            </a:endParaRPr>
          </a:p>
          <a:p>
            <a:pPr eaLnBrk="1" hangingPunct="1">
              <a:spcBef>
                <a:spcPct val="0"/>
              </a:spcBef>
            </a:pPr>
            <a:r>
              <a:rPr lang="en-US" altLang="en-US" dirty="0" smtClean="0">
                <a:latin typeface="Century Gothic" panose="020B0502020202020204" pitchFamily="34" charset="0"/>
                <a:cs typeface="Arial" panose="020B0604020202020204" pitchFamily="34" charset="0"/>
              </a:rPr>
              <a:t>Military Customers:  Mobile District</a:t>
            </a:r>
          </a:p>
          <a:p>
            <a:endParaRPr lang="en-US" altLang="en-US" dirty="0" smtClean="0"/>
          </a:p>
        </p:txBody>
      </p:sp>
      <p:sp>
        <p:nvSpPr>
          <p:cNvPr id="4" name="Slide Number Placeholder 3"/>
          <p:cNvSpPr>
            <a:spLocks noGrp="1"/>
          </p:cNvSpPr>
          <p:nvPr>
            <p:ph type="sldNum" sz="quarter" idx="10"/>
          </p:nvPr>
        </p:nvSpPr>
        <p:spPr/>
        <p:txBody>
          <a:bodyPr/>
          <a:lstStyle/>
          <a:p>
            <a:fld id="{06A0A3C6-4E22-46FB-836F-CA2C48EC4DC1}" type="slidenum">
              <a:rPr lang="en-US" smtClean="0"/>
              <a:pPr/>
              <a:t>4</a:t>
            </a:fld>
            <a:endParaRPr lang="en-US"/>
          </a:p>
        </p:txBody>
      </p:sp>
    </p:spTree>
    <p:extLst>
      <p:ext uri="{BB962C8B-B14F-4D97-AF65-F5344CB8AC3E}">
        <p14:creationId xmlns:p14="http://schemas.microsoft.com/office/powerpoint/2010/main" val="41831120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b="1" dirty="0" smtClean="0">
              <a:latin typeface="Arial Black" panose="020B0A04020102020204" pitchFamily="34" charset="0"/>
            </a:endParaRPr>
          </a:p>
        </p:txBody>
      </p:sp>
      <p:sp>
        <p:nvSpPr>
          <p:cNvPr id="4" name="Slide Number Placeholder 3"/>
          <p:cNvSpPr>
            <a:spLocks noGrp="1"/>
          </p:cNvSpPr>
          <p:nvPr>
            <p:ph type="sldNum" sz="quarter" idx="10"/>
          </p:nvPr>
        </p:nvSpPr>
        <p:spPr/>
        <p:txBody>
          <a:bodyPr/>
          <a:lstStyle/>
          <a:p>
            <a:fld id="{06A0A3C6-4E22-46FB-836F-CA2C48EC4DC1}" type="slidenum">
              <a:rPr lang="en-US" smtClean="0"/>
              <a:pPr/>
              <a:t>35</a:t>
            </a:fld>
            <a:endParaRPr lang="en-US"/>
          </a:p>
        </p:txBody>
      </p:sp>
    </p:spTree>
    <p:extLst>
      <p:ext uri="{BB962C8B-B14F-4D97-AF65-F5344CB8AC3E}">
        <p14:creationId xmlns:p14="http://schemas.microsoft.com/office/powerpoint/2010/main" val="139858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2338">
              <a:defRPr>
                <a:solidFill>
                  <a:schemeClr val="tx1"/>
                </a:solidFill>
                <a:latin typeface="Arial" panose="020B0604020202020204" pitchFamily="34" charset="0"/>
              </a:defRPr>
            </a:lvl1pPr>
            <a:lvl2pPr marL="755650" indent="-290513" defTabSz="922338">
              <a:defRPr>
                <a:solidFill>
                  <a:schemeClr val="tx1"/>
                </a:solidFill>
                <a:latin typeface="Arial" panose="020B0604020202020204" pitchFamily="34" charset="0"/>
              </a:defRPr>
            </a:lvl2pPr>
            <a:lvl3pPr marL="1163638" indent="-231775" defTabSz="922338">
              <a:defRPr>
                <a:solidFill>
                  <a:schemeClr val="tx1"/>
                </a:solidFill>
                <a:latin typeface="Arial" panose="020B0604020202020204" pitchFamily="34" charset="0"/>
              </a:defRPr>
            </a:lvl3pPr>
            <a:lvl4pPr marL="1630363" indent="-231775" defTabSz="922338">
              <a:defRPr>
                <a:solidFill>
                  <a:schemeClr val="tx1"/>
                </a:solidFill>
                <a:latin typeface="Arial" panose="020B0604020202020204" pitchFamily="34" charset="0"/>
              </a:defRPr>
            </a:lvl4pPr>
            <a:lvl5pPr marL="2095500" indent="-231775" defTabSz="922338">
              <a:defRPr>
                <a:solidFill>
                  <a:schemeClr val="tx1"/>
                </a:solidFill>
                <a:latin typeface="Arial" panose="020B0604020202020204" pitchFamily="34" charset="0"/>
              </a:defRPr>
            </a:lvl5pPr>
            <a:lvl6pPr marL="2552700" indent="-231775" defTabSz="922338" eaLnBrk="0" fontAlgn="base" hangingPunct="0">
              <a:spcBef>
                <a:spcPct val="0"/>
              </a:spcBef>
              <a:spcAft>
                <a:spcPct val="0"/>
              </a:spcAft>
              <a:defRPr>
                <a:solidFill>
                  <a:schemeClr val="tx1"/>
                </a:solidFill>
                <a:latin typeface="Arial" panose="020B0604020202020204" pitchFamily="34" charset="0"/>
              </a:defRPr>
            </a:lvl6pPr>
            <a:lvl7pPr marL="3009900" indent="-231775" defTabSz="922338" eaLnBrk="0" fontAlgn="base" hangingPunct="0">
              <a:spcBef>
                <a:spcPct val="0"/>
              </a:spcBef>
              <a:spcAft>
                <a:spcPct val="0"/>
              </a:spcAft>
              <a:defRPr>
                <a:solidFill>
                  <a:schemeClr val="tx1"/>
                </a:solidFill>
                <a:latin typeface="Arial" panose="020B0604020202020204" pitchFamily="34" charset="0"/>
              </a:defRPr>
            </a:lvl7pPr>
            <a:lvl8pPr marL="3467100" indent="-231775" defTabSz="922338" eaLnBrk="0" fontAlgn="base" hangingPunct="0">
              <a:spcBef>
                <a:spcPct val="0"/>
              </a:spcBef>
              <a:spcAft>
                <a:spcPct val="0"/>
              </a:spcAft>
              <a:defRPr>
                <a:solidFill>
                  <a:schemeClr val="tx1"/>
                </a:solidFill>
                <a:latin typeface="Arial" panose="020B0604020202020204" pitchFamily="34" charset="0"/>
              </a:defRPr>
            </a:lvl8pPr>
            <a:lvl9pPr marL="3924300" indent="-231775" defTabSz="922338" eaLnBrk="0" fontAlgn="base" hangingPunct="0">
              <a:spcBef>
                <a:spcPct val="0"/>
              </a:spcBef>
              <a:spcAft>
                <a:spcPct val="0"/>
              </a:spcAft>
              <a:defRPr>
                <a:solidFill>
                  <a:schemeClr val="tx1"/>
                </a:solidFill>
                <a:latin typeface="Arial" panose="020B0604020202020204" pitchFamily="34" charset="0"/>
              </a:defRPr>
            </a:lvl9pPr>
          </a:lstStyle>
          <a:p>
            <a:fld id="{D598D3CD-21EF-4EF5-BD37-95139EC07B69}" type="slidenum">
              <a:rPr lang="en-US" altLang="en-US" smtClean="0"/>
              <a:pPr/>
              <a:t>5</a:t>
            </a:fld>
            <a:endParaRPr lang="en-US" altLang="en-US" smtClean="0"/>
          </a:p>
        </p:txBody>
      </p:sp>
      <p:sp>
        <p:nvSpPr>
          <p:cNvPr id="14339" name="Rectangle 2"/>
          <p:cNvSpPr>
            <a:spLocks noGrp="1" noRot="1" noChangeAspect="1" noChangeArrowheads="1" noTextEdit="1"/>
          </p:cNvSpPr>
          <p:nvPr>
            <p:ph type="sldImg"/>
          </p:nvPr>
        </p:nvSpPr>
        <p:spPr bwMode="auto">
          <a:xfrm>
            <a:off x="1233488" y="715963"/>
            <a:ext cx="4708525" cy="35321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xfrm>
            <a:off x="954088" y="4489450"/>
            <a:ext cx="5257800" cy="425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smtClean="0">
              <a:solidFill>
                <a:srgbClr val="000000"/>
              </a:solidFill>
            </a:endParaRPr>
          </a:p>
        </p:txBody>
      </p:sp>
    </p:spTree>
    <p:extLst>
      <p:ext uri="{BB962C8B-B14F-4D97-AF65-F5344CB8AC3E}">
        <p14:creationId xmlns:p14="http://schemas.microsoft.com/office/powerpoint/2010/main" val="164750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smtClean="0">
                <a:latin typeface="Century Gothic" panose="020B0502020202020204" pitchFamily="34" charset="0"/>
              </a:rPr>
              <a:t>Overarching messages</a:t>
            </a:r>
          </a:p>
          <a:p>
            <a:pPr>
              <a:spcBef>
                <a:spcPct val="0"/>
              </a:spcBef>
              <a:buFont typeface="Calibri Light" panose="020F0302020204030204" pitchFamily="34" charset="0"/>
              <a:buAutoNum type="arabicPeriod"/>
            </a:pPr>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We are a science- and data-driven organization, made up of a wide range of highly trained professionals—engineers, biologists, economists, etc.</a:t>
            </a:r>
          </a:p>
          <a:p>
            <a:pPr>
              <a:spcBef>
                <a:spcPct val="0"/>
              </a:spcBef>
              <a:buFont typeface="Calibri Light" panose="020F0302020204030204" pitchFamily="34" charset="0"/>
              <a:buAutoNum type="arabicPeriod"/>
            </a:pPr>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We work within the authorities given us by the Congress.</a:t>
            </a:r>
          </a:p>
          <a:p>
            <a:pPr>
              <a:spcBef>
                <a:spcPct val="0"/>
              </a:spcBef>
              <a:buFont typeface="Calibri Light" panose="020F0302020204030204" pitchFamily="34" charset="0"/>
              <a:buAutoNum type="arabicPeriod"/>
            </a:pPr>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We conduct extensive studies, surveys and analyses of the effects, benefits and engineering requirements associated with our projects</a:t>
            </a:r>
            <a:r>
              <a:rPr lang="en-US" altLang="en-US" b="1" dirty="0" smtClean="0">
                <a:latin typeface="Times New Roman" panose="02020603050405020304" pitchFamily="18" charset="0"/>
                <a:ea typeface="Calibri" panose="020F0502020204030204" pitchFamily="34" charset="0"/>
                <a:cs typeface="Times New Roman" panose="02020603050405020304" pitchFamily="18" charset="0"/>
              </a:rPr>
              <a:t>.</a:t>
            </a:r>
          </a:p>
          <a:p>
            <a:pPr>
              <a:spcBef>
                <a:spcPct val="0"/>
              </a:spcBef>
              <a:buFont typeface="Calibri Light" panose="020F0302020204030204" pitchFamily="34" charset="0"/>
              <a:buAutoNum type="arabicPeriod"/>
            </a:pPr>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Corps and independent panels subject our studies and analyses to rigorous independent technical and economic reviews.</a:t>
            </a:r>
          </a:p>
          <a:p>
            <a:pPr>
              <a:spcBef>
                <a:spcPct val="0"/>
              </a:spcBef>
              <a:buFont typeface="Calibri Light" panose="020F0302020204030204" pitchFamily="34" charset="0"/>
              <a:buAutoNum type="arabicPeriod"/>
            </a:pPr>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Only projects that pass these reviews move forward to Congress for authorization and funding.</a:t>
            </a:r>
          </a:p>
          <a:p>
            <a:pPr>
              <a:spcBef>
                <a:spcPct val="0"/>
              </a:spcBef>
              <a:buFont typeface="Calibri Light" panose="020F0302020204030204" pitchFamily="34" charset="0"/>
              <a:buAutoNum type="arabicPeriod"/>
            </a:pPr>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Most of our projects require financial support from a local, non-federal sponsor.</a:t>
            </a:r>
          </a:p>
          <a:p>
            <a:pPr>
              <a:spcBef>
                <a:spcPct val="0"/>
              </a:spcBef>
              <a:buFont typeface="Calibri Light" panose="020F0302020204030204" pitchFamily="34" charset="0"/>
              <a:buAutoNum type="arabicPeriod"/>
            </a:pPr>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We are entirely transparent about our data. All of our reports, along with comments from reviewers and the public and the associated responses, are freely available on our website.</a:t>
            </a:r>
          </a:p>
          <a:p>
            <a:pPr>
              <a:spcBef>
                <a:spcPct val="0"/>
              </a:spcBef>
              <a:buFont typeface="Calibri Light" panose="020F0302020204030204" pitchFamily="34" charset="0"/>
              <a:buAutoNum type="arabicPeriod"/>
            </a:pPr>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We are an environmentally sensitive organization and go to great lengths to minimize and mitigate effects of projects on the environment. </a:t>
            </a:r>
          </a:p>
          <a:p>
            <a:pPr>
              <a:spcBef>
                <a:spcPct val="0"/>
              </a:spcBef>
              <a:buFont typeface="Calibri Light" panose="020F0302020204030204" pitchFamily="34" charset="0"/>
              <a:buAutoNum type="arabicPeriod"/>
            </a:pPr>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Jacksonville District is a national leader in ecosystem restoration (Everglades) and protection of wetlands. </a:t>
            </a:r>
          </a:p>
          <a:p>
            <a:pPr>
              <a:spcBef>
                <a:spcPct val="0"/>
              </a:spcBef>
              <a:buFont typeface="Calibri Light" panose="020F0302020204030204" pitchFamily="34" charset="0"/>
              <a:buAutoNum type="arabicPeriod"/>
            </a:pPr>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The District is growing—we need to hire nearly 100 additional professionals in a wide range of technical and scientific </a:t>
            </a:r>
            <a:r>
              <a:rPr lang="en-US" altLang="en-US" dirty="0" err="1" smtClean="0">
                <a:latin typeface="Times New Roman" panose="02020603050405020304" pitchFamily="18" charset="0"/>
                <a:ea typeface="Calibri" panose="020F0502020204030204" pitchFamily="34" charset="0"/>
                <a:cs typeface="Times New Roman" panose="02020603050405020304" pitchFamily="18" charset="0"/>
              </a:rPr>
              <a:t>specialities</a:t>
            </a:r>
            <a:r>
              <a:rPr lang="en-US" altLang="en-US" dirty="0" smtClean="0">
                <a:latin typeface="Times New Roman" panose="02020603050405020304" pitchFamily="18" charset="0"/>
                <a:ea typeface="Calibri" panose="020F0502020204030204" pitchFamily="34" charset="0"/>
                <a:cs typeface="Times New Roman" panose="02020603050405020304" pitchFamily="18" charset="0"/>
              </a:rPr>
              <a:t> over the next year.</a:t>
            </a:r>
            <a:endParaRPr lang="en-US" altLang="en-US" b="1" dirty="0" smtClean="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6</a:t>
            </a:fld>
            <a:endParaRPr lang="en-US"/>
          </a:p>
        </p:txBody>
      </p:sp>
    </p:spTree>
    <p:extLst>
      <p:ext uri="{BB962C8B-B14F-4D97-AF65-F5344CB8AC3E}">
        <p14:creationId xmlns:p14="http://schemas.microsoft.com/office/powerpoint/2010/main" val="344307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7</a:t>
            </a:fld>
            <a:endParaRPr lang="en-US"/>
          </a:p>
        </p:txBody>
      </p:sp>
    </p:spTree>
    <p:extLst>
      <p:ext uri="{BB962C8B-B14F-4D97-AF65-F5344CB8AC3E}">
        <p14:creationId xmlns:p14="http://schemas.microsoft.com/office/powerpoint/2010/main" val="1912357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xfrm>
            <a:off x="641350" y="4127500"/>
            <a:ext cx="5118100" cy="41957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defRPr/>
            </a:pPr>
            <a:r>
              <a:rPr lang="en-US" altLang="en-US" dirty="0" smtClean="0">
                <a:latin typeface="Century Gothic" panose="020B0502020202020204" pitchFamily="34" charset="0"/>
              </a:rPr>
              <a:t>Navigation:</a:t>
            </a:r>
          </a:p>
          <a:p>
            <a:pPr>
              <a:defRPr/>
            </a:pPr>
            <a:endParaRPr lang="en-US" altLang="en-US" dirty="0" smtClean="0">
              <a:latin typeface="Century Gothic" panose="020B0502020202020204" pitchFamily="34" charset="0"/>
            </a:endParaRPr>
          </a:p>
          <a:p>
            <a:pPr>
              <a:defRPr/>
            </a:pPr>
            <a:r>
              <a:rPr lang="en-US" altLang="en-US" dirty="0" smtClean="0">
                <a:latin typeface="Century Gothic" panose="020B0502020202020204" pitchFamily="34" charset="0"/>
              </a:rPr>
              <a:t>Jacksonville District is responsible for 17 deep draft harbors and 20 shallow draft harbors in Florida and the Caribbean, as well as roughly 900 miles of navigable inland waterways.</a:t>
            </a:r>
          </a:p>
          <a:p>
            <a:pPr>
              <a:defRPr/>
            </a:pPr>
            <a:r>
              <a:rPr lang="en-US" altLang="en-US" dirty="0" smtClean="0">
                <a:latin typeface="Century Gothic" panose="020B0502020202020204" pitchFamily="34" charset="0"/>
              </a:rPr>
              <a:t>•</a:t>
            </a:r>
          </a:p>
          <a:p>
            <a:pPr>
              <a:defRPr/>
            </a:pPr>
            <a:r>
              <a:rPr lang="en-US" altLang="en-US" dirty="0" smtClean="0">
                <a:latin typeface="Century Gothic" panose="020B0502020202020204" pitchFamily="34" charset="0"/>
              </a:rPr>
              <a:t>The goal of the navigation program is to provide a safe, reliable, and efficient waterborne transportation system (channels, harbors, and waterways) for the movement of commerce, national security needs, and recreation, and to provide a safe harbor from severe storms.</a:t>
            </a:r>
          </a:p>
          <a:p>
            <a:pPr>
              <a:defRPr/>
            </a:pPr>
            <a:r>
              <a:rPr lang="en-US" altLang="en-US" dirty="0" smtClean="0">
                <a:latin typeface="Century Gothic" panose="020B0502020202020204" pitchFamily="34" charset="0"/>
              </a:rPr>
              <a:t>•</a:t>
            </a:r>
          </a:p>
          <a:p>
            <a:pPr>
              <a:defRPr/>
            </a:pPr>
            <a:r>
              <a:rPr lang="en-US" altLang="en-US" dirty="0" smtClean="0">
                <a:latin typeface="Century Gothic" panose="020B0502020202020204" pitchFamily="34" charset="0"/>
              </a:rPr>
              <a:t>Our Water Resources Branch manages roughly $55 million dollars annually, operating and maintaining Federal navigation harbors to promote safe and efficient navigation.</a:t>
            </a:r>
          </a:p>
          <a:p>
            <a:pPr>
              <a:defRPr/>
            </a:pPr>
            <a:r>
              <a:rPr lang="en-US" altLang="en-US" dirty="0" smtClean="0">
                <a:latin typeface="Century Gothic" panose="020B0502020202020204" pitchFamily="34" charset="0"/>
              </a:rPr>
              <a:t>•</a:t>
            </a:r>
          </a:p>
          <a:p>
            <a:pPr>
              <a:defRPr/>
            </a:pPr>
            <a:r>
              <a:rPr lang="en-US" altLang="en-US" dirty="0" smtClean="0">
                <a:latin typeface="Century Gothic" panose="020B0502020202020204" pitchFamily="34" charset="0"/>
              </a:rPr>
              <a:t>Southeast U.S. ports are the least prepared to meet the increasing demands of a global economy and larger ships. Navigation improvements can accommodate existing and future vessel movement, and energize the economy.</a:t>
            </a:r>
          </a:p>
          <a:p>
            <a:pPr>
              <a:defRPr/>
            </a:pPr>
            <a:r>
              <a:rPr lang="en-US" altLang="en-US" dirty="0" smtClean="0">
                <a:latin typeface="Century Gothic" panose="020B0502020202020204" pitchFamily="34" charset="0"/>
              </a:rPr>
              <a:t>•</a:t>
            </a:r>
          </a:p>
          <a:p>
            <a:pPr>
              <a:defRPr/>
            </a:pPr>
            <a:r>
              <a:rPr lang="en-US" altLang="en-US" dirty="0" smtClean="0">
                <a:latin typeface="Century Gothic" panose="020B0502020202020204" pitchFamily="34" charset="0"/>
              </a:rPr>
              <a:t>The District completed the Miami Harbor deepening project in 2015, making it the first federal harbor in the southeast built to a 50-foot depth. Miami is the first project of its kind in the nation where the local sponsor provided all funding in advance to expedite project execution.</a:t>
            </a:r>
          </a:p>
          <a:p>
            <a:pPr>
              <a:defRPr/>
            </a:pPr>
            <a:r>
              <a:rPr lang="en-US" altLang="en-US" dirty="0" smtClean="0">
                <a:latin typeface="Century Gothic" panose="020B0502020202020204" pitchFamily="34" charset="0"/>
              </a:rPr>
              <a:t>•</a:t>
            </a:r>
          </a:p>
          <a:p>
            <a:pPr>
              <a:defRPr/>
            </a:pPr>
            <a:r>
              <a:rPr lang="en-US" altLang="en-US" dirty="0" smtClean="0">
                <a:latin typeface="Century Gothic" panose="020B0502020202020204" pitchFamily="34" charset="0"/>
              </a:rPr>
              <a:t>The Jacksonville Harbor deepening is a nationally significant infrastructure project because it hosts military installations that support the nation’s defense. </a:t>
            </a:r>
            <a:r>
              <a:rPr lang="en-US" altLang="en-US" dirty="0" err="1" smtClean="0">
                <a:latin typeface="Century Gothic" panose="020B0502020202020204" pitchFamily="34" charset="0"/>
              </a:rPr>
              <a:t>JaxPort</a:t>
            </a:r>
            <a:r>
              <a:rPr lang="en-US" altLang="en-US" dirty="0" smtClean="0">
                <a:latin typeface="Century Gothic" panose="020B0502020202020204" pitchFamily="34" charset="0"/>
              </a:rPr>
              <a:t> is currently seeking non-federal funding. For every $1 spent on this project, we anticipate $2.70 returned to the nation. (Estimated project cost is $684M.)</a:t>
            </a:r>
          </a:p>
          <a:p>
            <a:pPr>
              <a:defRPr/>
            </a:pPr>
            <a:r>
              <a:rPr lang="en-US" altLang="en-US" dirty="0" smtClean="0">
                <a:latin typeface="Century Gothic" panose="020B0502020202020204" pitchFamily="34" charset="0"/>
              </a:rPr>
              <a:t>•</a:t>
            </a:r>
          </a:p>
          <a:p>
            <a:pPr>
              <a:defRPr/>
            </a:pPr>
            <a:r>
              <a:rPr lang="en-US" altLang="en-US" dirty="0" smtClean="0">
                <a:latin typeface="Century Gothic" panose="020B0502020202020204" pitchFamily="34" charset="0"/>
              </a:rPr>
              <a:t>The Port Everglades’ improvement project awaits congressional authorization. For every $1 spent on this project, we anticipate a return of $2.90 for the nation. (Estimated project cost is $381M.)</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27075" indent="-279400">
              <a:defRPr>
                <a:solidFill>
                  <a:schemeClr val="tx1"/>
                </a:solidFill>
                <a:latin typeface="Arial" panose="020B0604020202020204" pitchFamily="34" charset="0"/>
              </a:defRPr>
            </a:lvl2pPr>
            <a:lvl3pPr marL="1119188" indent="-223838">
              <a:defRPr>
                <a:solidFill>
                  <a:schemeClr val="tx1"/>
                </a:solidFill>
                <a:latin typeface="Arial" panose="020B0604020202020204" pitchFamily="34" charset="0"/>
              </a:defRPr>
            </a:lvl3pPr>
            <a:lvl4pPr marL="1568450" indent="-223838">
              <a:defRPr>
                <a:solidFill>
                  <a:schemeClr val="tx1"/>
                </a:solidFill>
                <a:latin typeface="Arial" panose="020B0604020202020204" pitchFamily="34" charset="0"/>
              </a:defRPr>
            </a:lvl4pPr>
            <a:lvl5pPr marL="2016125" indent="-223838">
              <a:defRPr>
                <a:solidFill>
                  <a:schemeClr val="tx1"/>
                </a:solidFill>
                <a:latin typeface="Arial" panose="020B0604020202020204" pitchFamily="34" charset="0"/>
              </a:defRPr>
            </a:lvl5pPr>
            <a:lvl6pPr marL="2473325" indent="-223838" eaLnBrk="0" fontAlgn="base" hangingPunct="0">
              <a:spcBef>
                <a:spcPct val="0"/>
              </a:spcBef>
              <a:spcAft>
                <a:spcPct val="0"/>
              </a:spcAft>
              <a:defRPr>
                <a:solidFill>
                  <a:schemeClr val="tx1"/>
                </a:solidFill>
                <a:latin typeface="Arial" panose="020B0604020202020204" pitchFamily="34" charset="0"/>
              </a:defRPr>
            </a:lvl6pPr>
            <a:lvl7pPr marL="2930525" indent="-223838" eaLnBrk="0" fontAlgn="base" hangingPunct="0">
              <a:spcBef>
                <a:spcPct val="0"/>
              </a:spcBef>
              <a:spcAft>
                <a:spcPct val="0"/>
              </a:spcAft>
              <a:defRPr>
                <a:solidFill>
                  <a:schemeClr val="tx1"/>
                </a:solidFill>
                <a:latin typeface="Arial" panose="020B0604020202020204" pitchFamily="34" charset="0"/>
              </a:defRPr>
            </a:lvl7pPr>
            <a:lvl8pPr marL="3387725" indent="-223838" eaLnBrk="0" fontAlgn="base" hangingPunct="0">
              <a:spcBef>
                <a:spcPct val="0"/>
              </a:spcBef>
              <a:spcAft>
                <a:spcPct val="0"/>
              </a:spcAft>
              <a:defRPr>
                <a:solidFill>
                  <a:schemeClr val="tx1"/>
                </a:solidFill>
                <a:latin typeface="Arial" panose="020B0604020202020204" pitchFamily="34" charset="0"/>
              </a:defRPr>
            </a:lvl8pPr>
            <a:lvl9pPr marL="3844925" indent="-223838" eaLnBrk="0" fontAlgn="base" hangingPunct="0">
              <a:spcBef>
                <a:spcPct val="0"/>
              </a:spcBef>
              <a:spcAft>
                <a:spcPct val="0"/>
              </a:spcAft>
              <a:defRPr>
                <a:solidFill>
                  <a:schemeClr val="tx1"/>
                </a:solidFill>
                <a:latin typeface="Arial" panose="020B0604020202020204" pitchFamily="34" charset="0"/>
              </a:defRPr>
            </a:lvl9pPr>
          </a:lstStyle>
          <a:p>
            <a:fld id="{1DC6900D-C59F-403F-B9B0-E7211ABDBF66}" type="slidenum">
              <a:rPr lang="en-US" altLang="en-US" smtClean="0"/>
              <a:pPr/>
              <a:t>8</a:t>
            </a:fld>
            <a:endParaRPr lang="en-US" altLang="en-US" smtClean="0"/>
          </a:p>
        </p:txBody>
      </p:sp>
    </p:spTree>
    <p:extLst>
      <p:ext uri="{BB962C8B-B14F-4D97-AF65-F5344CB8AC3E}">
        <p14:creationId xmlns:p14="http://schemas.microsoft.com/office/powerpoint/2010/main" val="2954053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a:defRPr/>
            </a:pPr>
            <a:r>
              <a:rPr lang="en-US" altLang="en-US" dirty="0" smtClean="0">
                <a:latin typeface="Century Gothic" panose="020B0502020202020204" pitchFamily="34" charset="0"/>
              </a:rPr>
              <a:t>MIL/IIS program</a:t>
            </a:r>
          </a:p>
          <a:p>
            <a:pPr>
              <a:defRPr/>
            </a:pPr>
            <a:endParaRPr lang="en-US" altLang="en-US" dirty="0" smtClean="0">
              <a:latin typeface="Century Gothic" panose="020B0502020202020204" pitchFamily="34" charset="0"/>
            </a:endParaRPr>
          </a:p>
          <a:p>
            <a:pPr>
              <a:defRPr/>
            </a:pPr>
            <a:r>
              <a:rPr lang="en-US" altLang="en-US" dirty="0" smtClean="0">
                <a:latin typeface="Century Gothic" panose="020B0502020202020204" pitchFamily="34" charset="0"/>
              </a:rPr>
              <a:t>SAJ manages the Formerly Used Defense Sites (FUDS) program in Florida, Puerto Rico and the U.S. Virgin Islands.</a:t>
            </a:r>
          </a:p>
          <a:p>
            <a:pPr>
              <a:defRPr/>
            </a:pPr>
            <a:r>
              <a:rPr lang="en-US" altLang="en-US" dirty="0" smtClean="0">
                <a:latin typeface="Century Gothic" panose="020B0502020202020204" pitchFamily="34" charset="0"/>
              </a:rPr>
              <a:t>•</a:t>
            </a:r>
          </a:p>
          <a:p>
            <a:pPr>
              <a:defRPr/>
            </a:pPr>
            <a:r>
              <a:rPr lang="en-US" altLang="en-US" dirty="0" smtClean="0">
                <a:latin typeface="Century Gothic" panose="020B0502020202020204" pitchFamily="34" charset="0"/>
              </a:rPr>
              <a:t>The district's FUDS program includes work at 146 sites (out of an original total of 287).</a:t>
            </a:r>
          </a:p>
          <a:p>
            <a:pPr>
              <a:defRPr/>
            </a:pPr>
            <a:r>
              <a:rPr lang="en-US" altLang="en-US" dirty="0" smtClean="0">
                <a:latin typeface="Century Gothic" panose="020B0502020202020204" pitchFamily="34" charset="0"/>
              </a:rPr>
              <a:t>•</a:t>
            </a:r>
          </a:p>
          <a:p>
            <a:pPr>
              <a:defRPr/>
            </a:pPr>
            <a:r>
              <a:rPr lang="en-US" altLang="en-US" dirty="0" smtClean="0">
                <a:latin typeface="Century Gothic" panose="020B0502020202020204" pitchFamily="34" charset="0"/>
              </a:rPr>
              <a:t>In FY16, we received $17.3 million in funding for 68 sites.</a:t>
            </a:r>
          </a:p>
          <a:p>
            <a:pPr>
              <a:defRPr/>
            </a:pPr>
            <a:r>
              <a:rPr lang="en-US" altLang="en-US" dirty="0" smtClean="0">
                <a:latin typeface="Century Gothic" panose="020B0502020202020204" pitchFamily="34" charset="0"/>
              </a:rPr>
              <a:t>•</a:t>
            </a:r>
          </a:p>
          <a:p>
            <a:pPr>
              <a:defRPr/>
            </a:pPr>
            <a:r>
              <a:rPr lang="en-US" altLang="en-US" dirty="0" smtClean="0">
                <a:latin typeface="Century Gothic" panose="020B0502020202020204" pitchFamily="34" charset="0"/>
              </a:rPr>
              <a:t>The sites range in size from the 60,000 acre former US Air Force Avon Park Range in Florida, to the 9,000 acre site in Culebra, Puerto Rico, and underground petroleum tank sites that are less than an acre.</a:t>
            </a:r>
          </a:p>
          <a:p>
            <a:pPr>
              <a:defRPr/>
            </a:pPr>
            <a:r>
              <a:rPr lang="en-US" altLang="en-US" dirty="0" smtClean="0">
                <a:latin typeface="Century Gothic" panose="020B0502020202020204" pitchFamily="34" charset="0"/>
              </a:rPr>
              <a:t>•</a:t>
            </a:r>
          </a:p>
          <a:p>
            <a:pPr>
              <a:defRPr/>
            </a:pPr>
            <a:r>
              <a:rPr lang="en-US" altLang="en-US" dirty="0" smtClean="0">
                <a:latin typeface="Century Gothic" panose="020B0502020202020204" pitchFamily="34" charset="0"/>
              </a:rPr>
              <a:t>This branch is unique in its ability to acquire work and currently supports 19 different agencies at home and abroad.</a:t>
            </a:r>
          </a:p>
          <a:p>
            <a:pPr>
              <a:defRPr/>
            </a:pPr>
            <a:r>
              <a:rPr lang="en-US" altLang="en-US" dirty="0" smtClean="0">
                <a:latin typeface="Century Gothic" panose="020B0502020202020204" pitchFamily="34" charset="0"/>
              </a:rPr>
              <a:t>•</a:t>
            </a:r>
          </a:p>
          <a:p>
            <a:pPr>
              <a:defRPr/>
            </a:pPr>
            <a:r>
              <a:rPr lang="en-US" altLang="en-US" dirty="0" smtClean="0">
                <a:latin typeface="Century Gothic" panose="020B0502020202020204" pitchFamily="34" charset="0"/>
              </a:rPr>
              <a:t>The program consists of four distinct components: reimbursable civil and military projects, environmental compliance, and international infrastructure and water resources related projects.</a:t>
            </a:r>
          </a:p>
          <a:p>
            <a:pPr>
              <a:defRPr/>
            </a:pPr>
            <a:r>
              <a:rPr lang="en-US" altLang="en-US" dirty="0" smtClean="0">
                <a:latin typeface="Century Gothic" panose="020B0502020202020204" pitchFamily="34" charset="0"/>
              </a:rPr>
              <a:t>•</a:t>
            </a:r>
          </a:p>
          <a:p>
            <a:pPr>
              <a:defRPr/>
            </a:pPr>
            <a:r>
              <a:rPr lang="en-US" altLang="en-US" dirty="0" smtClean="0">
                <a:latin typeface="Century Gothic" panose="020B0502020202020204" pitchFamily="34" charset="0"/>
              </a:rPr>
              <a:t>In 2015, the branch doubled their revenue, executing $60 million in work.</a:t>
            </a:r>
          </a:p>
          <a:p>
            <a:pPr>
              <a:defRPr/>
            </a:pPr>
            <a:r>
              <a:rPr lang="en-US" altLang="en-US" dirty="0" smtClean="0">
                <a:latin typeface="Century Gothic" panose="020B0502020202020204" pitchFamily="34" charset="0"/>
              </a:rPr>
              <a:t>•</a:t>
            </a:r>
          </a:p>
          <a:p>
            <a:pPr>
              <a:defRPr/>
            </a:pPr>
            <a:r>
              <a:rPr lang="en-US" altLang="en-US" dirty="0" smtClean="0">
                <a:latin typeface="Century Gothic" panose="020B0502020202020204" pitchFamily="34" charset="0"/>
              </a:rPr>
              <a:t>The branch represents 10 percent of the district workforce but executed 40 percent of district contract actions in 2015.</a:t>
            </a:r>
          </a:p>
          <a:p>
            <a:pPr>
              <a:defRPr/>
            </a:pPr>
            <a:r>
              <a:rPr lang="en-US" altLang="en-US" dirty="0" smtClean="0">
                <a:latin typeface="Century Gothic" panose="020B0502020202020204" pitchFamily="34" charset="0"/>
              </a:rPr>
              <a:t>•</a:t>
            </a:r>
          </a:p>
          <a:p>
            <a:pPr>
              <a:defRPr/>
            </a:pPr>
            <a:r>
              <a:rPr lang="en-US" altLang="en-US" dirty="0" smtClean="0">
                <a:latin typeface="Century Gothic" panose="020B0502020202020204" pitchFamily="34" charset="0"/>
              </a:rPr>
              <a:t>Our Formerly Used Defense Site (FUDS) program is the 4th largest in the Corps -executing $12 million in 2015.</a:t>
            </a:r>
            <a:endParaRPr lang="en-US" altLang="en-US" sz="1100" dirty="0" smtClean="0">
              <a:latin typeface="Century Gothic" panose="020B0502020202020204" pitchFamily="34" charset="0"/>
              <a:cs typeface="Arial" panose="020B0604020202020204" pitchFamily="34" charset="0"/>
            </a:endParaRPr>
          </a:p>
          <a:p>
            <a:pPr>
              <a:defRPr/>
            </a:pPr>
            <a:endParaRPr lang="en-US" altLang="en-US" dirty="0" smtClean="0">
              <a:latin typeface="Century Gothic" panose="020B0502020202020204" pitchFamily="34"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313FDE-37E9-403A-94F3-D9349F0DA66D}" type="slidenum">
              <a:rPr lang="en-US" altLang="en-US" smtClean="0"/>
              <a:pPr/>
              <a:t>11</a:t>
            </a:fld>
            <a:endParaRPr lang="en-US" altLang="en-US" smtClean="0"/>
          </a:p>
        </p:txBody>
      </p:sp>
    </p:spTree>
    <p:extLst>
      <p:ext uri="{BB962C8B-B14F-4D97-AF65-F5344CB8AC3E}">
        <p14:creationId xmlns:p14="http://schemas.microsoft.com/office/powerpoint/2010/main" val="2417917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defRPr/>
            </a:pPr>
            <a:r>
              <a:rPr lang="en-US" altLang="en-US" dirty="0" smtClean="0">
                <a:latin typeface="Century Gothic" panose="020B0502020202020204" pitchFamily="34" charset="0"/>
              </a:rPr>
              <a:t>Ecosystem Restoration</a:t>
            </a:r>
          </a:p>
          <a:p>
            <a:pPr>
              <a:defRPr/>
            </a:pPr>
            <a:endParaRPr lang="en-US" altLang="en-US" dirty="0" smtClean="0">
              <a:latin typeface="Century Gothic" panose="020B0502020202020204" pitchFamily="34" charset="0"/>
            </a:endParaRPr>
          </a:p>
          <a:p>
            <a:pPr>
              <a:defRPr/>
            </a:pPr>
            <a:r>
              <a:rPr lang="en-US" altLang="en-US" dirty="0" smtClean="0">
                <a:latin typeface="Century Gothic" panose="020B0502020202020204" pitchFamily="34" charset="0"/>
              </a:rPr>
              <a:t>Through Congressional appropriations, the Corps has invested $2.4 billion to date into ecosystem restoration in south Florida under the South Florida Ecosystem Restoration program, which includes CERP.</a:t>
            </a:r>
          </a:p>
          <a:p>
            <a:pPr>
              <a:defRPr/>
            </a:pPr>
            <a:r>
              <a:rPr lang="en-US" altLang="en-US" dirty="0" smtClean="0">
                <a:latin typeface="Century Gothic" panose="020B0502020202020204" pitchFamily="34" charset="0"/>
              </a:rPr>
              <a:t>•</a:t>
            </a:r>
          </a:p>
          <a:p>
            <a:pPr>
              <a:defRPr/>
            </a:pPr>
            <a:r>
              <a:rPr lang="en-US" altLang="en-US" dirty="0" smtClean="0">
                <a:latin typeface="Century Gothic" panose="020B0502020202020204" pitchFamily="34" charset="0"/>
              </a:rPr>
              <a:t>Significant progress has been made to restore America's Everglades, which will ultimately improve 2.4 million acres of south Florida’s ecosystem (including Everglades National Park), reduce high-volume discharges from Lake Okeechobee to the estuaries, improve water deliveries to Florida and Biscayne bays, and enhance water supply.</a:t>
            </a:r>
          </a:p>
          <a:p>
            <a:pPr>
              <a:defRPr/>
            </a:pPr>
            <a:r>
              <a:rPr lang="en-US" altLang="en-US" dirty="0" smtClean="0">
                <a:latin typeface="Century Gothic" panose="020B0502020202020204" pitchFamily="34" charset="0"/>
              </a:rPr>
              <a:t>•</a:t>
            </a:r>
          </a:p>
          <a:p>
            <a:pPr>
              <a:defRPr/>
            </a:pPr>
            <a:r>
              <a:rPr lang="en-US" altLang="en-US" dirty="0" smtClean="0">
                <a:latin typeface="Century Gothic" panose="020B0502020202020204" pitchFamily="34" charset="0"/>
              </a:rPr>
              <a:t>The Federal-State partnership continues to be the strength of CERP, an unparalleled ecosystem restoration effort. The Corps and State of Florida have each invested over a billion dollars to date ($1.027B and $1.067B, respectively) in this critically important ecosystem restoration effort.</a:t>
            </a:r>
          </a:p>
          <a:p>
            <a:pPr>
              <a:defRPr/>
            </a:pPr>
            <a:r>
              <a:rPr lang="en-US" altLang="en-US" dirty="0" smtClean="0">
                <a:latin typeface="Century Gothic" panose="020B0502020202020204" pitchFamily="34" charset="0"/>
              </a:rPr>
              <a:t>•</a:t>
            </a:r>
          </a:p>
          <a:p>
            <a:pPr>
              <a:defRPr/>
            </a:pPr>
            <a:r>
              <a:rPr lang="en-US" altLang="en-US" dirty="0" smtClean="0">
                <a:latin typeface="Century Gothic" panose="020B0502020202020204" pitchFamily="34" charset="0"/>
              </a:rPr>
              <a:t>In FY 2017, the district will receive $106 million for ecosystem restoration—almost a third (32% ) of the total of $336 million that the Corps will receive for nationally for this purpose</a:t>
            </a:r>
            <a:endParaRPr lang="en-US" altLang="en-US" dirty="0" smtClean="0">
              <a:latin typeface="Century Gothic" panose="020B0502020202020204" pitchFamily="34" charset="0"/>
              <a:cs typeface="Arial" panose="020B0604020202020204" pitchFamily="34" charset="0"/>
            </a:endParaRPr>
          </a:p>
          <a:p>
            <a:pPr eaLnBrk="1" hangingPunct="1">
              <a:spcBef>
                <a:spcPct val="35000"/>
              </a:spcBef>
              <a:spcAft>
                <a:spcPts val="500"/>
              </a:spcAft>
              <a:buFontTx/>
              <a:buChar char="•"/>
              <a:defRPr/>
            </a:pPr>
            <a:endParaRPr lang="en-US" altLang="en-US" dirty="0" smtClean="0">
              <a:latin typeface="Century Gothic" panose="020B0502020202020204" pitchFamily="34" charset="0"/>
              <a:cs typeface="Arial" panose="020B0604020202020204" pitchFamily="34" charset="0"/>
            </a:endParaRPr>
          </a:p>
          <a:p>
            <a:pPr eaLnBrk="1" hangingPunct="1">
              <a:spcBef>
                <a:spcPct val="35000"/>
              </a:spcBef>
              <a:spcAft>
                <a:spcPts val="500"/>
              </a:spcAft>
              <a:buFontTx/>
              <a:buChar char="•"/>
              <a:defRPr/>
            </a:pPr>
            <a:endParaRPr lang="en-US" altLang="en-US" dirty="0" smtClean="0">
              <a:latin typeface="Century Gothic" panose="020B0502020202020204" pitchFamily="34" charset="0"/>
              <a:cs typeface="Arial" panose="020B0604020202020204" pitchFamily="34"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8238" indent="-227013">
              <a:defRPr>
                <a:solidFill>
                  <a:schemeClr val="tx1"/>
                </a:solidFill>
                <a:latin typeface="Arial" panose="020B0604020202020204" pitchFamily="34" charset="0"/>
              </a:defRPr>
            </a:lvl3pPr>
            <a:lvl4pPr marL="1593850" indent="-227013">
              <a:defRPr>
                <a:solidFill>
                  <a:schemeClr val="tx1"/>
                </a:solidFill>
                <a:latin typeface="Arial" panose="020B0604020202020204" pitchFamily="34" charset="0"/>
              </a:defRPr>
            </a:lvl4pPr>
            <a:lvl5pPr marL="2049463" indent="-227013">
              <a:defRPr>
                <a:solidFill>
                  <a:schemeClr val="tx1"/>
                </a:solidFill>
                <a:latin typeface="Arial" panose="020B0604020202020204" pitchFamily="34" charset="0"/>
              </a:defRPr>
            </a:lvl5pPr>
            <a:lvl6pPr marL="2506663" indent="-227013" eaLnBrk="0" fontAlgn="base" hangingPunct="0">
              <a:spcBef>
                <a:spcPct val="0"/>
              </a:spcBef>
              <a:spcAft>
                <a:spcPct val="0"/>
              </a:spcAft>
              <a:defRPr>
                <a:solidFill>
                  <a:schemeClr val="tx1"/>
                </a:solidFill>
                <a:latin typeface="Arial" panose="020B0604020202020204" pitchFamily="34" charset="0"/>
              </a:defRPr>
            </a:lvl6pPr>
            <a:lvl7pPr marL="2963863" indent="-227013" eaLnBrk="0" fontAlgn="base" hangingPunct="0">
              <a:spcBef>
                <a:spcPct val="0"/>
              </a:spcBef>
              <a:spcAft>
                <a:spcPct val="0"/>
              </a:spcAft>
              <a:defRPr>
                <a:solidFill>
                  <a:schemeClr val="tx1"/>
                </a:solidFill>
                <a:latin typeface="Arial" panose="020B0604020202020204" pitchFamily="34" charset="0"/>
              </a:defRPr>
            </a:lvl7pPr>
            <a:lvl8pPr marL="3421063" indent="-227013" eaLnBrk="0" fontAlgn="base" hangingPunct="0">
              <a:spcBef>
                <a:spcPct val="0"/>
              </a:spcBef>
              <a:spcAft>
                <a:spcPct val="0"/>
              </a:spcAft>
              <a:defRPr>
                <a:solidFill>
                  <a:schemeClr val="tx1"/>
                </a:solidFill>
                <a:latin typeface="Arial" panose="020B0604020202020204" pitchFamily="34" charset="0"/>
              </a:defRPr>
            </a:lvl8pPr>
            <a:lvl9pPr marL="3878263" indent="-227013" eaLnBrk="0" fontAlgn="base" hangingPunct="0">
              <a:spcBef>
                <a:spcPct val="0"/>
              </a:spcBef>
              <a:spcAft>
                <a:spcPct val="0"/>
              </a:spcAft>
              <a:defRPr>
                <a:solidFill>
                  <a:schemeClr val="tx1"/>
                </a:solidFill>
                <a:latin typeface="Arial" panose="020B0604020202020204" pitchFamily="34" charset="0"/>
              </a:defRPr>
            </a:lvl9pPr>
          </a:lstStyle>
          <a:p>
            <a:fld id="{423ED20D-036C-4F8F-AB3E-53C5981D779C}" type="slidenum">
              <a:rPr lang="en-US" altLang="en-US" smtClean="0"/>
              <a:pPr/>
              <a:t>12</a:t>
            </a:fld>
            <a:endParaRPr lang="en-US" altLang="en-US" smtClean="0"/>
          </a:p>
        </p:txBody>
      </p:sp>
    </p:spTree>
    <p:extLst>
      <p:ext uri="{BB962C8B-B14F-4D97-AF65-F5344CB8AC3E}">
        <p14:creationId xmlns:p14="http://schemas.microsoft.com/office/powerpoint/2010/main" val="1943402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smtClean="0"/>
              <a:t>POC: Mike Rogalski Updated:  7 May 2018</a:t>
            </a:r>
            <a:endParaRPr lang="en-US" dirty="0"/>
          </a:p>
        </p:txBody>
      </p:sp>
      <p:sp>
        <p:nvSpPr>
          <p:cNvPr id="10" name="TextBox 9"/>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242102173"/>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a:xfrm>
            <a:off x="304800" y="6470426"/>
            <a:ext cx="2900362" cy="217493"/>
          </a:xfrm>
        </p:spPr>
        <p:txBody>
          <a:bodyPr/>
          <a:lstStyle>
            <a:lvl1pPr>
              <a:defRPr/>
            </a:lvl1pPr>
          </a:lstStyle>
          <a:p>
            <a:r>
              <a:rPr lang="en-US" dirty="0" smtClean="0"/>
              <a:t>POC: Mike Rogalski</a:t>
            </a:r>
          </a:p>
          <a:p>
            <a:r>
              <a:rPr lang="en-US" dirty="0" smtClean="0"/>
              <a:t>Updated:  7 May 2018</a:t>
            </a:r>
            <a:endParaRPr lang="en-US" dirty="0"/>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4165473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a:xfrm>
            <a:off x="304800" y="6405112"/>
            <a:ext cx="2900362" cy="217493"/>
          </a:xfrm>
        </p:spPr>
        <p:txBody>
          <a:bodyPr/>
          <a:lstStyle>
            <a:lvl1pPr>
              <a:defRPr/>
            </a:lvl1pPr>
          </a:lstStyle>
          <a:p>
            <a:r>
              <a:rPr lang="en-US" dirty="0" smtClean="0"/>
              <a:t>POC: Mike Rogalski</a:t>
            </a:r>
          </a:p>
          <a:p>
            <a:r>
              <a:rPr lang="en-US" dirty="0" smtClean="0"/>
              <a:t>Updated:  7 May 2018</a:t>
            </a:r>
            <a:endParaRPr lang="en-US" dirty="0"/>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58864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r>
              <a:rPr lang="en-US" dirty="0" smtClean="0"/>
              <a:t>POC: Mike Rogalski</a:t>
            </a:r>
          </a:p>
          <a:p>
            <a:r>
              <a:rPr lang="en-US" dirty="0" smtClean="0"/>
              <a:t>Updated:  7 May 2018</a:t>
            </a:r>
            <a:endParaRPr lang="en-US" dirty="0"/>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305043991"/>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r>
              <a:rPr lang="en-US" dirty="0" smtClean="0"/>
              <a:t>POC: Mike Rogalski</a:t>
            </a:r>
          </a:p>
          <a:p>
            <a:r>
              <a:rPr lang="en-US" dirty="0" smtClean="0"/>
              <a:t>Updated:  7 May 2018</a:t>
            </a:r>
            <a:endParaRPr lang="en-US" dirty="0"/>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260127948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r>
              <a:rPr lang="en-US" dirty="0" smtClean="0"/>
              <a:t>POC: Mike Rogalski</a:t>
            </a:r>
          </a:p>
          <a:p>
            <a:r>
              <a:rPr lang="en-US" dirty="0" smtClean="0"/>
              <a:t>Updated:  7 May 2018</a:t>
            </a:r>
            <a:endParaRPr lang="en-US" dirty="0"/>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70248129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smtClean="0"/>
              <a:t>POC: Mike Rogalski Updated:  7 May 2018</a:t>
            </a: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3" name="Picture Placeholder 2"/>
          <p:cNvSpPr>
            <a:spLocks noGrp="1"/>
          </p:cNvSpPr>
          <p:nvPr>
            <p:ph type="pic" sz="quarter" idx="12"/>
          </p:nvPr>
        </p:nvSpPr>
        <p:spPr>
          <a:xfrm>
            <a:off x="304800" y="942975"/>
            <a:ext cx="8382000" cy="4761228"/>
          </a:xfrm>
        </p:spPr>
        <p:txBody>
          <a:bodyPr/>
          <a:lstStyle/>
          <a:p>
            <a:endParaRPr lang="en-US"/>
          </a:p>
        </p:txBody>
      </p:sp>
    </p:spTree>
    <p:extLst>
      <p:ext uri="{BB962C8B-B14F-4D97-AF65-F5344CB8AC3E}">
        <p14:creationId xmlns:p14="http://schemas.microsoft.com/office/powerpoint/2010/main" val="279750143"/>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a:xfrm>
            <a:off x="222901" y="6481311"/>
            <a:ext cx="2900362" cy="217493"/>
          </a:xfrm>
        </p:spPr>
        <p:txBody>
          <a:bodyPr/>
          <a:lstStyle/>
          <a:p>
            <a:r>
              <a:rPr lang="en-US" dirty="0" smtClean="0"/>
              <a:t>POC: Mike Rogalski</a:t>
            </a:r>
          </a:p>
          <a:p>
            <a:r>
              <a:rPr lang="en-US" dirty="0" smtClean="0"/>
              <a:t>Updated:  7 May 2018</a:t>
            </a:r>
            <a:endParaRPr lang="en-US" dirty="0"/>
          </a:p>
        </p:txBody>
      </p:sp>
    </p:spTree>
    <p:extLst>
      <p:ext uri="{BB962C8B-B14F-4D97-AF65-F5344CB8AC3E}">
        <p14:creationId xmlns:p14="http://schemas.microsoft.com/office/powerpoint/2010/main" val="1035961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POC: Mike Rogalski Updated:  7 May 2018</a:t>
            </a:r>
            <a:endParaRPr lang="en-US" dirty="0"/>
          </a:p>
        </p:txBody>
      </p:sp>
    </p:spTree>
    <p:extLst>
      <p:ext uri="{BB962C8B-B14F-4D97-AF65-F5344CB8AC3E}">
        <p14:creationId xmlns:p14="http://schemas.microsoft.com/office/powerpoint/2010/main" val="2302574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POC: Mike Rogalski Updated:  7 May 2018</a:t>
            </a:r>
            <a:endParaRPr lang="en-US" dirty="0"/>
          </a:p>
        </p:txBody>
      </p:sp>
    </p:spTree>
    <p:extLst>
      <p:ext uri="{BB962C8B-B14F-4D97-AF65-F5344CB8AC3E}">
        <p14:creationId xmlns:p14="http://schemas.microsoft.com/office/powerpoint/2010/main" val="2906299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304800" y="6321651"/>
            <a:ext cx="5388429" cy="307777"/>
          </a:xfrm>
          <a:prstGeom prst="rect">
            <a:avLst/>
          </a:prstGeom>
        </p:spPr>
        <p:txBody>
          <a:bodyPr wrap="square">
            <a:spAutoFit/>
          </a:bodyPr>
          <a:lstStyle/>
          <a:p>
            <a:r>
              <a:rPr lang="en-US" sz="700" dirty="0" smtClean="0"/>
              <a:t>POC: Mike Rogalski</a:t>
            </a:r>
          </a:p>
          <a:p>
            <a:r>
              <a:rPr lang="en-US" sz="700" dirty="0" smtClean="0"/>
              <a:t>Updated:  7 May 2018</a:t>
            </a:r>
            <a:endParaRPr lang="en-US" sz="700" dirty="0"/>
          </a:p>
        </p:txBody>
      </p:sp>
    </p:spTree>
    <p:extLst>
      <p:ext uri="{BB962C8B-B14F-4D97-AF65-F5344CB8AC3E}">
        <p14:creationId xmlns:p14="http://schemas.microsoft.com/office/powerpoint/2010/main" val="343600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smtClean="0"/>
              <a:t>POC: Mike Rogalski Updated:  7 May 2018</a:t>
            </a:r>
            <a:endParaRPr lang="en-US" dirty="0"/>
          </a:p>
        </p:txBody>
      </p:sp>
    </p:spTree>
    <p:extLst>
      <p:ext uri="{BB962C8B-B14F-4D97-AF65-F5344CB8AC3E}">
        <p14:creationId xmlns:p14="http://schemas.microsoft.com/office/powerpoint/2010/main" val="3836264534"/>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smtClean="0"/>
              <a:t>POC: Mike Rogalski Updated:  7 May 2018</a:t>
            </a: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5347378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r>
              <a:rPr lang="en-US" dirty="0" smtClean="0"/>
              <a:t>POC: Mike Rogalski</a:t>
            </a:r>
          </a:p>
          <a:p>
            <a:r>
              <a:rPr lang="en-US" dirty="0" smtClean="0"/>
              <a:t>Updated:  7 May 2018</a:t>
            </a:r>
            <a:endParaRPr lang="en-US" dirty="0"/>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725981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r>
              <a:rPr lang="en-US" dirty="0" smtClean="0"/>
              <a:t>POC: Mike Rogalski</a:t>
            </a:r>
          </a:p>
          <a:p>
            <a:r>
              <a:rPr lang="en-US" dirty="0" smtClean="0"/>
              <a:t>Updated:  7 May 2018</a:t>
            </a:r>
            <a:endParaRPr lang="en-US" dirty="0"/>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930706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smtClean="0"/>
              <a:t>POC: Mike Rogalski Updated:  7 May 2018</a:t>
            </a: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26130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
        <p:nvSpPr>
          <p:cNvPr id="4" name="Footer Placeholder 4"/>
          <p:cNvSpPr>
            <a:spLocks noGrp="1"/>
          </p:cNvSpPr>
          <p:nvPr>
            <p:ph type="ftr" sz="quarter" idx="13"/>
          </p:nvPr>
        </p:nvSpPr>
        <p:spPr>
          <a:xfrm>
            <a:off x="304800" y="6415997"/>
            <a:ext cx="2900362" cy="217493"/>
          </a:xfrm>
        </p:spPr>
        <p:txBody>
          <a:bodyPr/>
          <a:lstStyle>
            <a:lvl1pPr>
              <a:defRPr/>
            </a:lvl1pPr>
          </a:lstStyle>
          <a:p>
            <a:r>
              <a:rPr lang="en-US" dirty="0" smtClean="0"/>
              <a:t>POC: Mike Rogalski</a:t>
            </a:r>
          </a:p>
          <a:p>
            <a:r>
              <a:rPr lang="en-US" dirty="0" smtClean="0"/>
              <a:t>Updated:  7 May 2018</a:t>
            </a:r>
            <a:endParaRPr lang="en-US" dirty="0"/>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24823386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smtClean="0"/>
              <a:t>POC: Mike Rogalski Updated:  7 May 2018</a:t>
            </a:r>
            <a:endParaRPr lang="en-US"/>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194774769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r>
              <a:rPr lang="en-US" dirty="0" smtClean="0"/>
              <a:t>POC: Mike Rogalski</a:t>
            </a:r>
          </a:p>
          <a:p>
            <a:r>
              <a:rPr lang="en-US" dirty="0" smtClean="0"/>
              <a:t>Updated:  7 May 2018</a:t>
            </a:r>
            <a:endParaRPr lang="en-US" dirty="0"/>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19133593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smtClean="0"/>
              <a:t>POC: Mike Rogalski Updated:  7 May 2018</a:t>
            </a:r>
            <a:endParaRPr lang="en-US"/>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14454463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r>
              <a:rPr lang="en-US" dirty="0" smtClean="0"/>
              <a:t>POC: Mike Rogalski</a:t>
            </a:r>
          </a:p>
          <a:p>
            <a:r>
              <a:rPr lang="en-US" dirty="0" smtClean="0"/>
              <a:t>Updated:  7 May 2018</a:t>
            </a:r>
            <a:endParaRPr lang="en-US" dirty="0"/>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263149059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r>
              <a:rPr lang="en-US" dirty="0" smtClean="0"/>
              <a:t>POC: Mike Rogalski</a:t>
            </a:r>
          </a:p>
          <a:p>
            <a:r>
              <a:rPr lang="en-US" dirty="0" smtClean="0"/>
              <a:t>Updated:  7 May 2018</a:t>
            </a:r>
            <a:endParaRPr lang="en-US" dirty="0"/>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291676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smtClean="0"/>
              <a:t>POC: Mike Rogalski Updated:  7 May 2018</a:t>
            </a:r>
            <a:endParaRPr lang="en-US" dirty="0"/>
          </a:p>
        </p:txBody>
      </p:sp>
      <p:sp>
        <p:nvSpPr>
          <p:cNvPr id="12" name="TextBox 11"/>
          <p:cNvSpPr txBox="1"/>
          <p:nvPr userDrawn="1"/>
        </p:nvSpPr>
        <p:spPr>
          <a:xfrm>
            <a:off x="457200" y="5516644"/>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4043718914"/>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smtClean="0"/>
              <a:t>POC: Mike Rogalski Updated:  7 May 2018</a:t>
            </a:r>
            <a:endParaRPr lang="en-US"/>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pPr/>
              <a:t>‹#›</a:t>
            </a:fld>
            <a:endParaRPr lang="en-US"/>
          </a:p>
        </p:txBody>
      </p:sp>
    </p:spTree>
    <p:extLst>
      <p:ext uri="{BB962C8B-B14F-4D97-AF65-F5344CB8AC3E}">
        <p14:creationId xmlns:p14="http://schemas.microsoft.com/office/powerpoint/2010/main" val="1309827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POC: Mike Rogalski Updated:  7 May 2018</a:t>
            </a:r>
            <a:endParaRPr lang="en-US" dirty="0"/>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a:p>
        </p:txBody>
      </p:sp>
    </p:spTree>
    <p:extLst>
      <p:ext uri="{BB962C8B-B14F-4D97-AF65-F5344CB8AC3E}">
        <p14:creationId xmlns:p14="http://schemas.microsoft.com/office/powerpoint/2010/main" val="19402196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3505200" y="6381750"/>
            <a:ext cx="2133600" cy="476250"/>
          </a:xfrm>
        </p:spPr>
        <p:txBody>
          <a:bodyPr/>
          <a:lstStyle>
            <a:lvl1pPr>
              <a:defRPr b="1">
                <a:solidFill>
                  <a:sysClr val="windowText" lastClr="000000"/>
                </a:solidFill>
              </a:defRPr>
            </a:lvl1pPr>
          </a:lstStyle>
          <a:p>
            <a:pPr>
              <a:defRPr/>
            </a:pPr>
            <a:fld id="{0E243A8C-6152-4F50-B020-355263470ADA}" type="slidenum">
              <a:rPr lang="en-US"/>
              <a:pPr>
                <a:defRPr/>
              </a:pPr>
              <a:t>‹#›</a:t>
            </a:fld>
            <a:endParaRPr lang="en-US" dirty="0"/>
          </a:p>
        </p:txBody>
      </p:sp>
    </p:spTree>
    <p:extLst>
      <p:ext uri="{BB962C8B-B14F-4D97-AF65-F5344CB8AC3E}">
        <p14:creationId xmlns:p14="http://schemas.microsoft.com/office/powerpoint/2010/main" val="876563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userDrawn="1"/>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p>
            <a:r>
              <a:rPr lang="en-US" smtClean="0"/>
              <a:t>POC: Mike Rogalski Updated:  7 May 2018</a:t>
            </a:r>
            <a:endParaRPr lang="en-US" dirty="0"/>
          </a:p>
        </p:txBody>
      </p:sp>
      <p:sp>
        <p:nvSpPr>
          <p:cNvPr id="10" name="TextBox 9"/>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1823858973"/>
      </p:ext>
    </p:extLst>
  </p:cSld>
  <p:clrMapOvr>
    <a:masterClrMapping/>
  </p:clrMapOvr>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ACCD1BC-C3A3-4B99-BEE0-DE69DF9B215E}" type="slidenum">
              <a:rPr lang="en-US" altLang="en-US"/>
              <a:pPr>
                <a:defRPr/>
              </a:pPr>
              <a:t>‹#›</a:t>
            </a:fld>
            <a:endParaRPr lang="en-US" altLang="en-US"/>
          </a:p>
        </p:txBody>
      </p:sp>
    </p:spTree>
    <p:extLst>
      <p:ext uri="{BB962C8B-B14F-4D97-AF65-F5344CB8AC3E}">
        <p14:creationId xmlns:p14="http://schemas.microsoft.com/office/powerpoint/2010/main" val="29253258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 1 Column">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345218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userDrawn="1"/>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userDrawn="1">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userDrawn="1">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userDrawn="1">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userDrawn="1">
            <p:ph type="ftr" sz="quarter" idx="11"/>
          </p:nvPr>
        </p:nvSpPr>
        <p:spPr/>
        <p:txBody>
          <a:bodyPr/>
          <a:lstStyle>
            <a:lvl1pPr>
              <a:defRPr>
                <a:solidFill>
                  <a:schemeClr val="tx1">
                    <a:lumMod val="50000"/>
                    <a:lumOff val="50000"/>
                  </a:schemeClr>
                </a:solidFill>
              </a:defRPr>
            </a:lvl1pPr>
          </a:lstStyle>
          <a:p>
            <a:r>
              <a:rPr lang="en-US" smtClean="0"/>
              <a:t>POC: Mike Rogalski Updated:  7 May 2018</a:t>
            </a:r>
            <a:endParaRPr lang="en-US" dirty="0"/>
          </a:p>
        </p:txBody>
      </p:sp>
    </p:spTree>
    <p:extLst>
      <p:ext uri="{BB962C8B-B14F-4D97-AF65-F5344CB8AC3E}">
        <p14:creationId xmlns:p14="http://schemas.microsoft.com/office/powerpoint/2010/main" val="2340974299"/>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POC: Mike Rogalski Updated:  7 May 2018</a:t>
            </a:r>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40777824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smtClean="0"/>
              <a:t>POC: Mike Rogalski Updated:  7 May 2018</a:t>
            </a:r>
            <a:endParaRPr lang="en-US" dirty="0"/>
          </a:p>
        </p:txBody>
      </p:sp>
    </p:spTree>
    <p:extLst>
      <p:ext uri="{BB962C8B-B14F-4D97-AF65-F5344CB8AC3E}">
        <p14:creationId xmlns:p14="http://schemas.microsoft.com/office/powerpoint/2010/main" val="1610357477"/>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a:xfrm>
            <a:off x="112939" y="6398986"/>
            <a:ext cx="3160713" cy="365125"/>
          </a:xfrm>
        </p:spPr>
        <p:txBody>
          <a:bodyPr/>
          <a:lstStyle>
            <a:lvl1pPr>
              <a:defRPr>
                <a:solidFill>
                  <a:schemeClr val="tx1">
                    <a:lumMod val="50000"/>
                    <a:lumOff val="50000"/>
                  </a:schemeClr>
                </a:solidFill>
              </a:defRPr>
            </a:lvl1pPr>
          </a:lstStyle>
          <a:p>
            <a:r>
              <a:rPr lang="en-US" smtClean="0"/>
              <a:t>POC: Mike Rogalski Updated:  7 May 2018</a:t>
            </a:r>
            <a:endParaRPr lang="en-US" dirty="0"/>
          </a:p>
        </p:txBody>
      </p:sp>
      <p:sp>
        <p:nvSpPr>
          <p:cNvPr id="14" name="TextBox 13"/>
          <p:cNvSpPr txBox="1"/>
          <p:nvPr userDrawn="1"/>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344421483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userDrawn="1"/>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fld id="{0D0E9D3B-CB56-40AE-B0A9-8DA5E1AEFDB7}" type="slidenum">
              <a:rPr lang="en-US" smtClean="0"/>
              <a:pPr/>
              <a:t>‹#›</a:t>
            </a:fld>
            <a:endParaRPr lang="en-US" dirty="0"/>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r>
              <a:rPr lang="en-US" dirty="0" smtClean="0"/>
              <a:t>POC: Mike Rogalski</a:t>
            </a:r>
          </a:p>
          <a:p>
            <a:r>
              <a:rPr lang="en-US" dirty="0" smtClean="0"/>
              <a:t>Updated:  7 May 2018</a:t>
            </a:r>
            <a:endParaRPr lang="en-US" dirty="0"/>
          </a:p>
        </p:txBody>
      </p:sp>
    </p:spTree>
    <p:extLst>
      <p:ext uri="{BB962C8B-B14F-4D97-AF65-F5344CB8AC3E}">
        <p14:creationId xmlns:p14="http://schemas.microsoft.com/office/powerpoint/2010/main" val="334265946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smtClean="0"/>
              <a:t>POC: Mike Rogalski Updated:  7 May 2018</a:t>
            </a:r>
            <a:endParaRPr lang="en-US" dirty="0"/>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237820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image" Target="../media/image4.png"/><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theme" Target="../theme/theme2.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10">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Slide Number Placeholder 5"/>
          <p:cNvSpPr>
            <a:spLocks noGrp="1"/>
          </p:cNvSpPr>
          <p:nvPr>
            <p:ph type="sldNum" sz="quarter" idx="4"/>
          </p:nvPr>
        </p:nvSpPr>
        <p:spPr>
          <a:xfrm>
            <a:off x="8305799" y="228600"/>
            <a:ext cx="733425" cy="365125"/>
          </a:xfrm>
          <a:prstGeom prst="rect">
            <a:avLst/>
          </a:prstGeom>
        </p:spPr>
        <p:txBody>
          <a:bodyPr/>
          <a:lstStyle>
            <a:lvl1pPr algn="r">
              <a:defRPr sz="1000">
                <a:solidFill>
                  <a:schemeClr val="bg1"/>
                </a:solidFill>
              </a:defRPr>
            </a:lvl1pPr>
          </a:lstStyle>
          <a:p>
            <a:fld id="{0D0E9D3B-CB56-40AE-B0A9-8DA5E1AEFDB7}" type="slidenum">
              <a:rPr lang="en-US" smtClean="0"/>
              <a:pPr/>
              <a:t>‹#›</a:t>
            </a:fld>
            <a:endParaRPr lang="en-US" dirty="0"/>
          </a:p>
        </p:txBody>
      </p:sp>
      <p:sp>
        <p:nvSpPr>
          <p:cNvPr id="18" name="Title Placeholder 17"/>
          <p:cNvSpPr>
            <a:spLocks noGrp="1"/>
          </p:cNvSpPr>
          <p:nvPr>
            <p:ph type="title"/>
          </p:nvPr>
        </p:nvSpPr>
        <p:spPr>
          <a:xfrm>
            <a:off x="457200" y="419100"/>
            <a:ext cx="6858000" cy="25527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19" name="Text Placeholder 18"/>
          <p:cNvSpPr>
            <a:spLocks noGrp="1"/>
          </p:cNvSpPr>
          <p:nvPr>
            <p:ph type="body" idx="1"/>
          </p:nvPr>
        </p:nvSpPr>
        <p:spPr>
          <a:xfrm>
            <a:off x="457200" y="3200400"/>
            <a:ext cx="6858000" cy="156210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20" name="Footer Placeholder 19"/>
          <p:cNvSpPr>
            <a:spLocks noGrp="1"/>
          </p:cNvSpPr>
          <p:nvPr>
            <p:ph type="ftr" sz="quarter" idx="3"/>
          </p:nvPr>
        </p:nvSpPr>
        <p:spPr>
          <a:xfrm>
            <a:off x="123825" y="6356350"/>
            <a:ext cx="3160713" cy="365125"/>
          </a:xfrm>
          <a:prstGeom prst="rect">
            <a:avLst/>
          </a:prstGeom>
        </p:spPr>
        <p:txBody>
          <a:bodyPr vert="horz" lIns="91440" tIns="45720" rIns="91440" bIns="45720" rtlCol="0" anchor="ctr"/>
          <a:lstStyle>
            <a:lvl1pPr algn="l">
              <a:defRPr sz="1000">
                <a:solidFill>
                  <a:schemeClr val="bg1"/>
                </a:solidFill>
              </a:defRPr>
            </a:lvl1pPr>
          </a:lstStyle>
          <a:p>
            <a:r>
              <a:rPr lang="en-US" dirty="0" smtClean="0"/>
              <a:t>POC: Mike Rogalski</a:t>
            </a:r>
          </a:p>
          <a:p>
            <a:r>
              <a:rPr lang="en-US" dirty="0" smtClean="0"/>
              <a:t>Updated:  7 May 2018</a:t>
            </a:r>
            <a:endParaRPr lang="en-US" dirty="0"/>
          </a:p>
        </p:txBody>
      </p:sp>
      <p:sp>
        <p:nvSpPr>
          <p:cNvPr id="25" name="Rectangle 24"/>
          <p:cNvSpPr/>
          <p:nvPr userDrawn="1"/>
        </p:nvSpPr>
        <p:spPr>
          <a:xfrm>
            <a:off x="2009775" y="1707600"/>
            <a:ext cx="558800"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217</a:t>
            </a:r>
          </a:p>
          <a:p>
            <a:pPr algn="ctr">
              <a:defRPr/>
            </a:pPr>
            <a:r>
              <a:rPr lang="en-US" sz="1000" dirty="0" smtClean="0">
                <a:solidFill>
                  <a:schemeClr val="tx1"/>
                </a:solidFill>
              </a:rPr>
              <a:t>217</a:t>
            </a:r>
          </a:p>
          <a:p>
            <a:pPr algn="ctr">
              <a:defRPr/>
            </a:pPr>
            <a:r>
              <a:rPr lang="en-US" sz="1000" dirty="0" smtClean="0">
                <a:solidFill>
                  <a:schemeClr val="tx1"/>
                </a:solidFill>
              </a:rPr>
              <a:t>217</a:t>
            </a:r>
            <a:endParaRPr lang="en-US" sz="1000" dirty="0">
              <a:solidFill>
                <a:schemeClr val="tx1"/>
              </a:solidFill>
            </a:endParaRPr>
          </a:p>
        </p:txBody>
      </p:sp>
      <p:sp>
        <p:nvSpPr>
          <p:cNvPr id="26" name="Rectangle 25"/>
          <p:cNvSpPr/>
          <p:nvPr userDrawn="1"/>
        </p:nvSpPr>
        <p:spPr>
          <a:xfrm>
            <a:off x="2730500" y="1707600"/>
            <a:ext cx="558800"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200</a:t>
            </a:r>
          </a:p>
          <a:p>
            <a:pPr algn="ctr">
              <a:defRPr/>
            </a:pPr>
            <a:r>
              <a:rPr lang="en-US" sz="1000" dirty="0" smtClean="0">
                <a:solidFill>
                  <a:schemeClr val="tx1"/>
                </a:solidFill>
              </a:rPr>
              <a:t>200</a:t>
            </a:r>
          </a:p>
          <a:p>
            <a:pPr algn="ctr">
              <a:defRPr/>
            </a:pPr>
            <a:r>
              <a:rPr lang="en-US" sz="1000" dirty="0" smtClean="0">
                <a:solidFill>
                  <a:schemeClr val="tx1"/>
                </a:solidFill>
              </a:rPr>
              <a:t>200</a:t>
            </a:r>
            <a:endParaRPr lang="en-US" sz="1000" dirty="0">
              <a:solidFill>
                <a:schemeClr val="tx1"/>
              </a:solidFill>
            </a:endParaRPr>
          </a:p>
        </p:txBody>
      </p:sp>
      <p:sp>
        <p:nvSpPr>
          <p:cNvPr id="27" name="Rectangle 26"/>
          <p:cNvSpPr/>
          <p:nvPr userDrawn="1"/>
        </p:nvSpPr>
        <p:spPr>
          <a:xfrm>
            <a:off x="568325" y="2394599"/>
            <a:ext cx="557213"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255</a:t>
            </a:r>
          </a:p>
          <a:p>
            <a:pPr algn="ctr">
              <a:defRPr/>
            </a:pPr>
            <a:r>
              <a:rPr lang="en-US" sz="1000" dirty="0" smtClean="0">
                <a:solidFill>
                  <a:schemeClr val="tx1"/>
                </a:solidFill>
              </a:rPr>
              <a:t>255</a:t>
            </a:r>
          </a:p>
          <a:p>
            <a:pPr algn="ctr">
              <a:defRPr/>
            </a:pPr>
            <a:r>
              <a:rPr lang="en-US" sz="1000" dirty="0" smtClean="0">
                <a:solidFill>
                  <a:schemeClr val="tx1"/>
                </a:solidFill>
              </a:rPr>
              <a:t>255</a:t>
            </a:r>
            <a:endParaRPr lang="en-US" sz="1000" dirty="0">
              <a:solidFill>
                <a:schemeClr val="tx1"/>
              </a:solidFill>
            </a:endParaRPr>
          </a:p>
        </p:txBody>
      </p:sp>
      <p:sp>
        <p:nvSpPr>
          <p:cNvPr id="28" name="Rectangle 27"/>
          <p:cNvSpPr/>
          <p:nvPr userDrawn="1"/>
        </p:nvSpPr>
        <p:spPr>
          <a:xfrm>
            <a:off x="1289050" y="2394599"/>
            <a:ext cx="557213"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0</a:t>
            </a:r>
          </a:p>
          <a:p>
            <a:pPr algn="ctr">
              <a:defRPr/>
            </a:pPr>
            <a:r>
              <a:rPr lang="en-US" sz="1000" dirty="0" smtClean="0">
                <a:solidFill>
                  <a:schemeClr val="bg1"/>
                </a:solidFill>
              </a:rPr>
              <a:t>0</a:t>
            </a:r>
          </a:p>
          <a:p>
            <a:pPr algn="ctr">
              <a:defRPr/>
            </a:pPr>
            <a:r>
              <a:rPr lang="en-US" sz="1000" dirty="0">
                <a:solidFill>
                  <a:schemeClr val="bg1"/>
                </a:solidFill>
              </a:rPr>
              <a:t>0</a:t>
            </a:r>
          </a:p>
        </p:txBody>
      </p:sp>
      <p:sp>
        <p:nvSpPr>
          <p:cNvPr id="29" name="Rectangle 28"/>
          <p:cNvSpPr/>
          <p:nvPr userDrawn="1"/>
        </p:nvSpPr>
        <p:spPr>
          <a:xfrm>
            <a:off x="2009775" y="2394599"/>
            <a:ext cx="558800"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163</a:t>
            </a:r>
          </a:p>
          <a:p>
            <a:pPr algn="ctr">
              <a:defRPr/>
            </a:pPr>
            <a:r>
              <a:rPr lang="en-US" sz="1000" dirty="0" smtClean="0">
                <a:solidFill>
                  <a:schemeClr val="tx1"/>
                </a:solidFill>
              </a:rPr>
              <a:t>163</a:t>
            </a:r>
          </a:p>
          <a:p>
            <a:pPr algn="ctr">
              <a:defRPr/>
            </a:pPr>
            <a:r>
              <a:rPr lang="en-US" sz="1000" dirty="0" smtClean="0">
                <a:solidFill>
                  <a:schemeClr val="tx1"/>
                </a:solidFill>
              </a:rPr>
              <a:t>163</a:t>
            </a:r>
            <a:endParaRPr lang="en-US" sz="1000" dirty="0">
              <a:solidFill>
                <a:schemeClr val="tx1"/>
              </a:solidFill>
            </a:endParaRPr>
          </a:p>
        </p:txBody>
      </p:sp>
      <p:sp>
        <p:nvSpPr>
          <p:cNvPr id="30" name="Rectangle 29"/>
          <p:cNvSpPr/>
          <p:nvPr userDrawn="1"/>
        </p:nvSpPr>
        <p:spPr>
          <a:xfrm>
            <a:off x="2730500" y="2394599"/>
            <a:ext cx="558800"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131</a:t>
            </a:r>
          </a:p>
          <a:p>
            <a:pPr algn="ctr">
              <a:defRPr/>
            </a:pPr>
            <a:r>
              <a:rPr lang="en-US" sz="1000" dirty="0" smtClean="0">
                <a:solidFill>
                  <a:schemeClr val="bg1"/>
                </a:solidFill>
              </a:rPr>
              <a:t>132</a:t>
            </a:r>
          </a:p>
          <a:p>
            <a:pPr algn="ctr">
              <a:defRPr/>
            </a:pPr>
            <a:r>
              <a:rPr lang="en-US" sz="1000" dirty="0" smtClean="0">
                <a:solidFill>
                  <a:schemeClr val="bg1"/>
                </a:solidFill>
              </a:rPr>
              <a:t>122</a:t>
            </a:r>
            <a:endParaRPr lang="en-US" sz="1000" dirty="0">
              <a:solidFill>
                <a:schemeClr val="bg1"/>
              </a:solidFill>
            </a:endParaRPr>
          </a:p>
        </p:txBody>
      </p:sp>
      <p:sp>
        <p:nvSpPr>
          <p:cNvPr id="31" name="Rectangle 30"/>
          <p:cNvSpPr/>
          <p:nvPr userDrawn="1"/>
        </p:nvSpPr>
        <p:spPr>
          <a:xfrm>
            <a:off x="3451225" y="2394599"/>
            <a:ext cx="558800"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239</a:t>
            </a:r>
          </a:p>
          <a:p>
            <a:pPr algn="ctr">
              <a:defRPr/>
            </a:pPr>
            <a:r>
              <a:rPr lang="en-US" sz="1000" dirty="0" smtClean="0">
                <a:solidFill>
                  <a:schemeClr val="tx1"/>
                </a:solidFill>
              </a:rPr>
              <a:t>65</a:t>
            </a:r>
          </a:p>
          <a:p>
            <a:pPr algn="ctr">
              <a:defRPr/>
            </a:pPr>
            <a:r>
              <a:rPr lang="en-US" sz="1000" dirty="0" smtClean="0">
                <a:solidFill>
                  <a:schemeClr val="tx1"/>
                </a:solidFill>
              </a:rPr>
              <a:t>53</a:t>
            </a:r>
            <a:endParaRPr lang="en-US" sz="1000" dirty="0">
              <a:solidFill>
                <a:schemeClr val="tx1"/>
              </a:solidFill>
            </a:endParaRPr>
          </a:p>
        </p:txBody>
      </p:sp>
      <p:sp>
        <p:nvSpPr>
          <p:cNvPr id="32" name="Rectangle 31"/>
          <p:cNvSpPr/>
          <p:nvPr userDrawn="1"/>
        </p:nvSpPr>
        <p:spPr>
          <a:xfrm>
            <a:off x="4171950" y="2394599"/>
            <a:ext cx="558800"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110</a:t>
            </a:r>
          </a:p>
          <a:p>
            <a:pPr algn="ctr">
              <a:defRPr/>
            </a:pPr>
            <a:r>
              <a:rPr lang="en-US" sz="1000" dirty="0" smtClean="0">
                <a:solidFill>
                  <a:schemeClr val="tx1"/>
                </a:solidFill>
              </a:rPr>
              <a:t>135</a:t>
            </a:r>
          </a:p>
          <a:p>
            <a:pPr algn="ctr">
              <a:defRPr/>
            </a:pPr>
            <a:r>
              <a:rPr lang="en-US" sz="1000" dirty="0" smtClean="0">
                <a:solidFill>
                  <a:schemeClr val="tx1"/>
                </a:solidFill>
              </a:rPr>
              <a:t>120</a:t>
            </a:r>
            <a:endParaRPr lang="en-US" sz="1000" dirty="0">
              <a:solidFill>
                <a:schemeClr val="tx1"/>
              </a:solidFill>
            </a:endParaRPr>
          </a:p>
        </p:txBody>
      </p:sp>
      <p:sp>
        <p:nvSpPr>
          <p:cNvPr id="33" name="Rectangle 32"/>
          <p:cNvSpPr/>
          <p:nvPr userDrawn="1"/>
        </p:nvSpPr>
        <p:spPr>
          <a:xfrm>
            <a:off x="4892675" y="2394599"/>
            <a:ext cx="558800"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112</a:t>
            </a:r>
          </a:p>
          <a:p>
            <a:pPr algn="ctr">
              <a:defRPr/>
            </a:pPr>
            <a:r>
              <a:rPr lang="en-US" sz="1000" dirty="0" smtClean="0">
                <a:solidFill>
                  <a:schemeClr val="tx1"/>
                </a:solidFill>
              </a:rPr>
              <a:t>92</a:t>
            </a:r>
          </a:p>
          <a:p>
            <a:pPr algn="ctr">
              <a:defRPr/>
            </a:pPr>
            <a:r>
              <a:rPr lang="en-US" sz="1000" dirty="0" smtClean="0">
                <a:solidFill>
                  <a:schemeClr val="tx1"/>
                </a:solidFill>
              </a:rPr>
              <a:t>56</a:t>
            </a:r>
            <a:endParaRPr lang="en-US" sz="1000" dirty="0">
              <a:solidFill>
                <a:schemeClr val="tx1"/>
              </a:solidFill>
            </a:endParaRPr>
          </a:p>
        </p:txBody>
      </p:sp>
      <p:sp>
        <p:nvSpPr>
          <p:cNvPr id="34" name="Rectangle 33"/>
          <p:cNvSpPr/>
          <p:nvPr userDrawn="1"/>
        </p:nvSpPr>
        <p:spPr>
          <a:xfrm>
            <a:off x="5613400" y="2394599"/>
            <a:ext cx="558800"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62</a:t>
            </a:r>
          </a:p>
          <a:p>
            <a:pPr algn="ctr">
              <a:defRPr/>
            </a:pPr>
            <a:r>
              <a:rPr lang="en-US" sz="1000" dirty="0" smtClean="0">
                <a:solidFill>
                  <a:schemeClr val="tx1"/>
                </a:solidFill>
              </a:rPr>
              <a:t>102</a:t>
            </a:r>
          </a:p>
          <a:p>
            <a:pPr algn="ctr">
              <a:defRPr/>
            </a:pPr>
            <a:r>
              <a:rPr lang="en-US" sz="1000" dirty="0" smtClean="0">
                <a:solidFill>
                  <a:schemeClr val="tx1"/>
                </a:solidFill>
              </a:rPr>
              <a:t>130</a:t>
            </a:r>
            <a:endParaRPr lang="en-US" sz="1000" dirty="0">
              <a:solidFill>
                <a:schemeClr val="tx1"/>
              </a:solidFill>
            </a:endParaRPr>
          </a:p>
        </p:txBody>
      </p:sp>
      <p:sp>
        <p:nvSpPr>
          <p:cNvPr id="35" name="Rectangle 34"/>
          <p:cNvSpPr/>
          <p:nvPr userDrawn="1"/>
        </p:nvSpPr>
        <p:spPr>
          <a:xfrm>
            <a:off x="6334125" y="2394599"/>
            <a:ext cx="558800"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102</a:t>
            </a:r>
          </a:p>
          <a:p>
            <a:pPr algn="ctr">
              <a:defRPr/>
            </a:pPr>
            <a:r>
              <a:rPr lang="en-US" sz="1000" dirty="0" smtClean="0">
                <a:solidFill>
                  <a:schemeClr val="bg1"/>
                </a:solidFill>
              </a:rPr>
              <a:t>56</a:t>
            </a:r>
          </a:p>
          <a:p>
            <a:pPr algn="ctr">
              <a:defRPr/>
            </a:pPr>
            <a:r>
              <a:rPr lang="en-US" sz="1000" dirty="0" smtClean="0">
                <a:solidFill>
                  <a:schemeClr val="bg1"/>
                </a:solidFill>
              </a:rPr>
              <a:t>48</a:t>
            </a:r>
            <a:endParaRPr lang="en-US" sz="1000" dirty="0">
              <a:solidFill>
                <a:schemeClr val="bg1"/>
              </a:solidFill>
            </a:endParaRPr>
          </a:p>
        </p:txBody>
      </p:sp>
      <p:sp>
        <p:nvSpPr>
          <p:cNvPr id="36" name="Rectangle 35"/>
          <p:cNvSpPr/>
          <p:nvPr userDrawn="1"/>
        </p:nvSpPr>
        <p:spPr>
          <a:xfrm>
            <a:off x="7054850" y="2394599"/>
            <a:ext cx="558800"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130</a:t>
            </a:r>
          </a:p>
          <a:p>
            <a:pPr algn="ctr">
              <a:defRPr/>
            </a:pPr>
            <a:r>
              <a:rPr lang="en-US" sz="1000" dirty="0" smtClean="0">
                <a:solidFill>
                  <a:schemeClr val="tx1"/>
                </a:solidFill>
              </a:rPr>
              <a:t>120</a:t>
            </a:r>
          </a:p>
          <a:p>
            <a:pPr algn="ctr">
              <a:defRPr/>
            </a:pPr>
            <a:r>
              <a:rPr lang="en-US" sz="1000" dirty="0" smtClean="0">
                <a:solidFill>
                  <a:schemeClr val="tx1"/>
                </a:solidFill>
              </a:rPr>
              <a:t>111</a:t>
            </a:r>
            <a:endParaRPr lang="en-US" sz="1000" dirty="0">
              <a:solidFill>
                <a:schemeClr val="tx1"/>
              </a:solidFill>
            </a:endParaRPr>
          </a:p>
        </p:txBody>
      </p:sp>
      <p:sp>
        <p:nvSpPr>
          <p:cNvPr id="37" name="Rectangle 36"/>
          <p:cNvSpPr/>
          <p:nvPr userDrawn="1"/>
        </p:nvSpPr>
        <p:spPr>
          <a:xfrm>
            <a:off x="1289050" y="1707600"/>
            <a:ext cx="558800"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237</a:t>
            </a:r>
          </a:p>
          <a:p>
            <a:pPr algn="ctr">
              <a:defRPr/>
            </a:pPr>
            <a:r>
              <a:rPr lang="en-US" sz="1000" dirty="0" smtClean="0">
                <a:solidFill>
                  <a:schemeClr val="tx1"/>
                </a:solidFill>
              </a:rPr>
              <a:t>237</a:t>
            </a:r>
          </a:p>
          <a:p>
            <a:pPr algn="ctr">
              <a:defRPr/>
            </a:pPr>
            <a:r>
              <a:rPr lang="en-US" sz="1000" dirty="0" smtClean="0">
                <a:solidFill>
                  <a:schemeClr val="tx1"/>
                </a:solidFill>
              </a:rPr>
              <a:t>237</a:t>
            </a:r>
            <a:endParaRPr lang="en-US" sz="1000" dirty="0">
              <a:solidFill>
                <a:schemeClr val="tx1"/>
              </a:solidFill>
            </a:endParaRPr>
          </a:p>
        </p:txBody>
      </p:sp>
      <p:sp>
        <p:nvSpPr>
          <p:cNvPr id="54" name="Rectangle 53"/>
          <p:cNvSpPr/>
          <p:nvPr userDrawn="1"/>
        </p:nvSpPr>
        <p:spPr>
          <a:xfrm>
            <a:off x="4171950" y="1707600"/>
            <a:ext cx="558800"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80</a:t>
            </a:r>
          </a:p>
          <a:p>
            <a:pPr algn="ctr">
              <a:defRPr/>
            </a:pPr>
            <a:r>
              <a:rPr lang="en-US" sz="1000" dirty="0" smtClean="0">
                <a:solidFill>
                  <a:schemeClr val="tx1"/>
                </a:solidFill>
              </a:rPr>
              <a:t>119</a:t>
            </a:r>
          </a:p>
          <a:p>
            <a:pPr algn="ctr">
              <a:defRPr/>
            </a:pPr>
            <a:r>
              <a:rPr lang="en-US" sz="1000" dirty="0" smtClean="0">
                <a:solidFill>
                  <a:schemeClr val="tx1"/>
                </a:solidFill>
              </a:rPr>
              <a:t>27</a:t>
            </a:r>
            <a:endParaRPr lang="en-US" sz="1000" dirty="0">
              <a:solidFill>
                <a:schemeClr val="tx1"/>
              </a:solidFill>
            </a:endParaRPr>
          </a:p>
        </p:txBody>
      </p:sp>
      <p:sp>
        <p:nvSpPr>
          <p:cNvPr id="55" name="Rectangle 54"/>
          <p:cNvSpPr/>
          <p:nvPr userDrawn="1"/>
        </p:nvSpPr>
        <p:spPr>
          <a:xfrm>
            <a:off x="4892675" y="1707600"/>
            <a:ext cx="558800"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252</a:t>
            </a:r>
          </a:p>
          <a:p>
            <a:pPr algn="ctr">
              <a:defRPr/>
            </a:pPr>
            <a:r>
              <a:rPr lang="en-US" sz="1000" dirty="0" smtClean="0">
                <a:solidFill>
                  <a:schemeClr val="tx1"/>
                </a:solidFill>
              </a:rPr>
              <a:t>174</a:t>
            </a:r>
          </a:p>
          <a:p>
            <a:pPr algn="ctr">
              <a:defRPr/>
            </a:pPr>
            <a:r>
              <a:rPr lang="en-US" sz="1000" dirty="0" smtClean="0">
                <a:solidFill>
                  <a:schemeClr val="tx1"/>
                </a:solidFill>
              </a:rPr>
              <a:t>.59</a:t>
            </a:r>
            <a:endParaRPr lang="en-US" sz="1000" dirty="0">
              <a:solidFill>
                <a:schemeClr val="tx1"/>
              </a:solidFill>
            </a:endParaRPr>
          </a:p>
        </p:txBody>
      </p:sp>
      <p:pic>
        <p:nvPicPr>
          <p:cNvPr id="58" name="Picture 6"/>
          <p:cNvPicPr>
            <a:picLocks noChangeAspect="1"/>
          </p:cNvPicPr>
          <p:nvPr userDrawn="1"/>
        </p:nvPicPr>
        <p:blipFill>
          <a:blip r:embed="rId11"/>
          <a:srcRect/>
          <a:stretch>
            <a:fillRect/>
          </a:stretch>
        </p:blipFill>
        <p:spPr bwMode="auto">
          <a:xfrm>
            <a:off x="4559300" y="3416300"/>
            <a:ext cx="19050" cy="3175"/>
          </a:xfrm>
          <a:prstGeom prst="rect">
            <a:avLst/>
          </a:prstGeom>
          <a:noFill/>
          <a:ln w="9525">
            <a:noFill/>
            <a:miter lim="800000"/>
            <a:headEnd/>
            <a:tailEnd/>
          </a:ln>
        </p:spPr>
      </p:pic>
      <p:pic>
        <p:nvPicPr>
          <p:cNvPr id="24" name="Picture 18"/>
          <p:cNvPicPr>
            <a:picLocks noChangeAspect="1"/>
          </p:cNvPicPr>
          <p:nvPr userDrawn="1"/>
        </p:nvPicPr>
        <p:blipFill rotWithShape="1">
          <a:blip r:embed="rId12"/>
          <a:srcRect l="3193" r="3193"/>
          <a:stretch/>
        </p:blipFill>
        <p:spPr bwMode="auto">
          <a:xfrm>
            <a:off x="7158038" y="5285203"/>
            <a:ext cx="1595437" cy="1482725"/>
          </a:xfrm>
          <a:prstGeom prst="rect">
            <a:avLst/>
          </a:prstGeom>
          <a:noFill/>
          <a:ln w="9525">
            <a:noFill/>
            <a:miter lim="800000"/>
            <a:headEnd/>
            <a:tailEnd/>
          </a:ln>
        </p:spPr>
      </p:pic>
      <p:pic>
        <p:nvPicPr>
          <p:cNvPr id="39" name="Picture 3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57006" y="5570953"/>
            <a:ext cx="1197513" cy="907785"/>
          </a:xfrm>
          <a:prstGeom prst="rect">
            <a:avLst/>
          </a:prstGeom>
        </p:spPr>
      </p:pic>
    </p:spTree>
    <p:extLst>
      <p:ext uri="{BB962C8B-B14F-4D97-AF65-F5344CB8AC3E}">
        <p14:creationId xmlns:p14="http://schemas.microsoft.com/office/powerpoint/2010/main" val="2919789318"/>
      </p:ext>
    </p:extLst>
  </p:cSld>
  <p:clrMap bg1="lt1" tx1="dk1" bg2="lt2" tx2="dk2" accent1="accent1" accent2="accent2" accent3="accent3" accent4="accent4" accent5="accent5" accent6="accent6" hlink="hlink" folHlink="folHlink"/>
  <p:sldLayoutIdLst>
    <p:sldLayoutId id="2147484251" r:id="rId1"/>
    <p:sldLayoutId id="2147484296" r:id="rId2"/>
    <p:sldLayoutId id="2147484252" r:id="rId3"/>
    <p:sldLayoutId id="2147484297" r:id="rId4"/>
    <p:sldLayoutId id="2147484253" r:id="rId5"/>
    <p:sldLayoutId id="2147484298" r:id="rId6"/>
    <p:sldLayoutId id="2147484254" r:id="rId7"/>
    <p:sldLayoutId id="2147484299" r:id="rId8"/>
  </p:sldLayoutIdLst>
  <p:hf sldNum="0" hdr="0" dt="0"/>
  <p:txStyles>
    <p:titleStyle>
      <a:lvl1pPr algn="l" defTabSz="914400" rtl="0" eaLnBrk="1" latinLnBrk="0" hangingPunct="1">
        <a:lnSpc>
          <a:spcPct val="100000"/>
        </a:lnSpc>
        <a:spcBef>
          <a:spcPct val="0"/>
        </a:spcBef>
        <a:buNone/>
        <a:defRPr sz="36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userDrawn="1">
          <p15:clr>
            <a:srgbClr val="5ACBF0"/>
          </p15:clr>
        </p15:guide>
        <p15:guide id="2" pos="4608"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9">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ounded Rectangle 10"/>
          <p:cNvSpPr/>
          <p:nvPr userDrawn="1"/>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7" name="Picture 33"/>
          <p:cNvPicPr>
            <a:picLocks noChangeAspect="1"/>
          </p:cNvPicPr>
          <p:nvPr/>
        </p:nvPicPr>
        <p:blipFill>
          <a:blip r:embed="rId30"/>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smtClean="0"/>
              <a:t>POC: Mike Rogalski Updated:  7 May 2018</a:t>
            </a:r>
            <a:endParaRPr lang="en-US" dirty="0"/>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31"/>
          <a:srcRect/>
          <a:stretch>
            <a:fillRect/>
          </a:stretch>
        </p:blipFill>
        <p:spPr bwMode="auto">
          <a:xfrm>
            <a:off x="4559300" y="3416300"/>
            <a:ext cx="19050" cy="3175"/>
          </a:xfrm>
          <a:prstGeom prst="rect">
            <a:avLst/>
          </a:prstGeom>
          <a:noFill/>
          <a:ln w="9525">
            <a:noFill/>
            <a:miter lim="800000"/>
            <a:headEnd/>
            <a:tailEnd/>
          </a:ln>
        </p:spPr>
      </p:pic>
      <p:pic>
        <p:nvPicPr>
          <p:cNvPr id="18" name="Picture 1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745540" y="6027335"/>
            <a:ext cx="761571" cy="577315"/>
          </a:xfrm>
          <a:prstGeom prst="rect">
            <a:avLst/>
          </a:prstGeom>
        </p:spPr>
      </p:pic>
    </p:spTree>
    <p:extLst>
      <p:ext uri="{BB962C8B-B14F-4D97-AF65-F5344CB8AC3E}">
        <p14:creationId xmlns:p14="http://schemas.microsoft.com/office/powerpoint/2010/main" val="350681320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 id="2147484284" r:id="rId12"/>
    <p:sldLayoutId id="2147484285" r:id="rId13"/>
    <p:sldLayoutId id="2147484286" r:id="rId14"/>
    <p:sldLayoutId id="2147484287" r:id="rId15"/>
    <p:sldLayoutId id="2147484288" r:id="rId16"/>
    <p:sldLayoutId id="2147484289" r:id="rId17"/>
    <p:sldLayoutId id="2147484290" r:id="rId18"/>
    <p:sldLayoutId id="2147484291" r:id="rId19"/>
    <p:sldLayoutId id="2147484292" r:id="rId20"/>
    <p:sldLayoutId id="2147484293" r:id="rId21"/>
    <p:sldLayoutId id="2147484300" r:id="rId22"/>
    <p:sldLayoutId id="2147484294" r:id="rId23"/>
    <p:sldLayoutId id="2147484303" r:id="rId24"/>
    <p:sldLayoutId id="2147484305" r:id="rId25"/>
    <p:sldLayoutId id="2147484307" r:id="rId26"/>
    <p:sldLayoutId id="2147484308" r:id="rId27"/>
  </p:sldLayoutIdLst>
  <p:hf sldNum="0" hd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userDrawn="1">
          <p15:clr>
            <a:srgbClr val="5ACBF0"/>
          </p15:clr>
        </p15:guide>
        <p15:guide id="2" pos="5472"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3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jpe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0.jpe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2.xml"/><Relationship Id="rId6" Type="http://schemas.openxmlformats.org/officeDocument/2006/relationships/image" Target="../media/image53.jpeg"/><Relationship Id="rId5" Type="http://schemas.openxmlformats.org/officeDocument/2006/relationships/image" Target="../media/image52.wmf"/><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notesSlide" Target="../notesSlides/notesSlide13.xml"/><Relationship Id="rId7" Type="http://schemas.openxmlformats.org/officeDocument/2006/relationships/image" Target="../media/image58.jpeg"/><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57.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 Id="rId9" Type="http://schemas.openxmlformats.org/officeDocument/2006/relationships/image" Target="../media/image6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8" Type="http://schemas.openxmlformats.org/officeDocument/2006/relationships/hyperlink" Target="http://www.evergladesrestoration.gov/" TargetMode="External"/><Relationship Id="rId3" Type="http://schemas.openxmlformats.org/officeDocument/2006/relationships/hyperlink" Target="http://www.saj.usace.army.mil/" TargetMode="External"/><Relationship Id="rId7" Type="http://schemas.openxmlformats.org/officeDocument/2006/relationships/hyperlink" Target="http://www.flickr.com/photos/jaxstrong" TargetMode="External"/><Relationship Id="rId2" Type="http://schemas.openxmlformats.org/officeDocument/2006/relationships/image" Target="../media/image61.jpeg"/><Relationship Id="rId1" Type="http://schemas.openxmlformats.org/officeDocument/2006/relationships/slideLayout" Target="../slideLayouts/slideLayout28.xml"/><Relationship Id="rId6" Type="http://schemas.openxmlformats.org/officeDocument/2006/relationships/hyperlink" Target="http://www.twitter.com/JaxStrong" TargetMode="External"/><Relationship Id="rId5" Type="http://schemas.openxmlformats.org/officeDocument/2006/relationships/hyperlink" Target="http://www.youtube.com/JaxStrong" TargetMode="External"/><Relationship Id="rId4" Type="http://schemas.openxmlformats.org/officeDocument/2006/relationships/hyperlink" Target="http://www.facebook.com/JacksonvilleDistrict" TargetMode="External"/><Relationship Id="rId9" Type="http://schemas.openxmlformats.org/officeDocument/2006/relationships/hyperlink" Target="http://www.sfwmd.gov/"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saj.usace.army.mil/" TargetMode="External"/><Relationship Id="rId2" Type="http://schemas.openxmlformats.org/officeDocument/2006/relationships/image" Target="../media/image61.jpeg"/><Relationship Id="rId1" Type="http://schemas.openxmlformats.org/officeDocument/2006/relationships/slideLayout" Target="../slideLayouts/slideLayout28.xml"/><Relationship Id="rId4" Type="http://schemas.openxmlformats.org/officeDocument/2006/relationships/hyperlink" Target="mailto:Elizabeth.r.myers@usace.army.mi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 Type="http://schemas.openxmlformats.org/officeDocument/2006/relationships/notesSlide" Target="../notesSlides/notesSlide5.xml"/><Relationship Id="rId16" Type="http://schemas.openxmlformats.org/officeDocument/2006/relationships/image" Target="../media/image32.jpeg"/><Relationship Id="rId1" Type="http://schemas.openxmlformats.org/officeDocument/2006/relationships/slideLayout" Target="../slideLayouts/slideLayout27.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5" Type="http://schemas.openxmlformats.org/officeDocument/2006/relationships/image" Target="../media/image3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17.png"/><Relationship Id="rId5" Type="http://schemas.openxmlformats.org/officeDocument/2006/relationships/image" Target="../media/image35.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39969" y="2302486"/>
            <a:ext cx="7965830" cy="2391508"/>
          </a:xfrm>
        </p:spPr>
        <p:txBody>
          <a:bodyPr>
            <a:normAutofit fontScale="85000" lnSpcReduction="20000"/>
          </a:bodyPr>
          <a:lstStyle/>
          <a:p>
            <a:r>
              <a:rPr lang="en-US" dirty="0" smtClean="0"/>
              <a:t>Presented to:  SAME Jacksonville Industry Day</a:t>
            </a:r>
          </a:p>
          <a:p>
            <a:endParaRPr lang="en-US" dirty="0"/>
          </a:p>
          <a:p>
            <a:r>
              <a:rPr lang="en-US" dirty="0" smtClean="0"/>
              <a:t>Presented by:</a:t>
            </a:r>
          </a:p>
          <a:p>
            <a:endParaRPr lang="en-US" dirty="0" smtClean="0"/>
          </a:p>
          <a:p>
            <a:r>
              <a:rPr lang="en-US" dirty="0" smtClean="0"/>
              <a:t>Tim Murphy, P.E., PMP</a:t>
            </a:r>
            <a:endParaRPr lang="en-US" dirty="0"/>
          </a:p>
          <a:p>
            <a:r>
              <a:rPr lang="en-US" dirty="0" smtClean="0"/>
              <a:t>Deputy District Engineer for Programs and Project Management</a:t>
            </a:r>
            <a:r>
              <a:rPr lang="en-US" dirty="0"/>
              <a:t/>
            </a:r>
            <a:br>
              <a:rPr lang="en-US" dirty="0"/>
            </a:br>
            <a:r>
              <a:rPr lang="en-US" dirty="0"/>
              <a:t>Jacksonville </a:t>
            </a:r>
            <a:r>
              <a:rPr lang="en-US" dirty="0" smtClean="0"/>
              <a:t>District</a:t>
            </a:r>
          </a:p>
          <a:p>
            <a:r>
              <a:rPr lang="en-US" dirty="0" smtClean="0"/>
              <a:t>December 4, 2018</a:t>
            </a:r>
            <a:endParaRPr lang="en-US" dirty="0"/>
          </a:p>
        </p:txBody>
      </p:sp>
      <p:sp>
        <p:nvSpPr>
          <p:cNvPr id="2" name="Title 1"/>
          <p:cNvSpPr>
            <a:spLocks noGrp="1"/>
          </p:cNvSpPr>
          <p:nvPr>
            <p:ph type="title"/>
          </p:nvPr>
        </p:nvSpPr>
        <p:spPr/>
        <p:txBody>
          <a:bodyPr/>
          <a:lstStyle/>
          <a:p>
            <a:r>
              <a:rPr lang="en-US" dirty="0"/>
              <a:t>Jacksonville district </a:t>
            </a:r>
            <a:r>
              <a:rPr lang="en-US" dirty="0" err="1" smtClean="0"/>
              <a:t>prograM</a:t>
            </a:r>
            <a:r>
              <a:rPr lang="en-US" dirty="0" smtClean="0"/>
              <a:t>  </a:t>
            </a:r>
            <a:r>
              <a:rPr lang="en-US" dirty="0" err="1" smtClean="0"/>
              <a:t>briefiNG</a:t>
            </a:r>
            <a:endParaRPr lang="en-US" dirty="0"/>
          </a:p>
        </p:txBody>
      </p:sp>
      <p:sp>
        <p:nvSpPr>
          <p:cNvPr id="14339" name="Slide Number Placeholder 4"/>
          <p:cNvSpPr>
            <a:spLocks noGrp="1"/>
          </p:cNvSpPr>
          <p:nvPr>
            <p:ph type="sldNum" sz="quarter" idx="10"/>
          </p:nvPr>
        </p:nvSpPr>
        <p:spPr/>
        <p:txBody>
          <a:bodyPr/>
          <a:lstStyle/>
          <a:p>
            <a:fld id="{744B3473-5193-4AC1-9169-6977ADF2DCFC}" type="slidenum">
              <a:rPr lang="en-US" smtClean="0"/>
              <a:pPr/>
              <a:t>1</a:t>
            </a:fld>
            <a:endParaRPr lang="en-US"/>
          </a:p>
        </p:txBody>
      </p:sp>
    </p:spTree>
    <p:extLst>
      <p:ext uri="{BB962C8B-B14F-4D97-AF65-F5344CB8AC3E}">
        <p14:creationId xmlns:p14="http://schemas.microsoft.com/office/powerpoint/2010/main" val="896115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00143" y="1112298"/>
            <a:ext cx="4210098" cy="5509481"/>
          </a:xfrm>
          <a:prstGeom prst="rect">
            <a:avLst/>
          </a:prstGeom>
          <a:ln w="15875">
            <a:solidFill>
              <a:schemeClr val="tx1"/>
            </a:solidFill>
          </a:ln>
        </p:spPr>
      </p:pic>
      <p:sp>
        <p:nvSpPr>
          <p:cNvPr id="4" name="Slide Number Placeholder 3"/>
          <p:cNvSpPr>
            <a:spLocks noGrp="1"/>
          </p:cNvSpPr>
          <p:nvPr>
            <p:ph type="sldNum" sz="quarter" idx="14"/>
          </p:nvPr>
        </p:nvSpPr>
        <p:spPr/>
        <p:txBody>
          <a:bodyPr/>
          <a:lstStyle/>
          <a:p>
            <a:fld id="{42D6254A-A357-4200-B73D-5001EDA92138}" type="slidenum">
              <a:rPr lang="en-US" smtClean="0"/>
              <a:pPr/>
              <a:t>10</a:t>
            </a:fld>
            <a:endParaRPr lang="en-US" dirty="0"/>
          </a:p>
        </p:txBody>
      </p:sp>
      <p:sp>
        <p:nvSpPr>
          <p:cNvPr id="5" name="Title 1"/>
          <p:cNvSpPr>
            <a:spLocks noGrp="1"/>
          </p:cNvSpPr>
          <p:nvPr>
            <p:ph type="title"/>
          </p:nvPr>
        </p:nvSpPr>
        <p:spPr>
          <a:xfrm>
            <a:off x="304800" y="228600"/>
            <a:ext cx="8382000" cy="1037492"/>
          </a:xfrm>
        </p:spPr>
        <p:txBody>
          <a:bodyPr/>
          <a:lstStyle/>
          <a:p>
            <a:r>
              <a:rPr lang="en-US" dirty="0" smtClean="0">
                <a:solidFill>
                  <a:schemeClr val="tx1"/>
                </a:solidFill>
              </a:rPr>
              <a:t>Herbert hoover dike</a:t>
            </a:r>
            <a:br>
              <a:rPr lang="en-US" dirty="0" smtClean="0">
                <a:solidFill>
                  <a:schemeClr val="tx1"/>
                </a:solidFill>
              </a:rPr>
            </a:br>
            <a:r>
              <a:rPr lang="en-US" sz="2400" dirty="0" smtClean="0">
                <a:solidFill>
                  <a:schemeClr val="tx1"/>
                </a:solidFill>
              </a:rPr>
              <a:t>implementation plan</a:t>
            </a:r>
            <a:endParaRPr lang="en-US" sz="2400" dirty="0">
              <a:solidFill>
                <a:schemeClr val="tx1"/>
              </a:solidFill>
            </a:endParaRPr>
          </a:p>
        </p:txBody>
      </p:sp>
      <p:sp>
        <p:nvSpPr>
          <p:cNvPr id="8" name="Rectangle 7"/>
          <p:cNvSpPr/>
          <p:nvPr/>
        </p:nvSpPr>
        <p:spPr>
          <a:xfrm>
            <a:off x="304800" y="1417238"/>
            <a:ext cx="4290646" cy="4524315"/>
          </a:xfrm>
          <a:prstGeom prst="rect">
            <a:avLst/>
          </a:prstGeom>
        </p:spPr>
        <p:txBody>
          <a:bodyPr wrap="square">
            <a:spAutoFit/>
          </a:bodyPr>
          <a:lstStyle/>
          <a:p>
            <a:pPr marL="182880" indent="-182880">
              <a:spcBef>
                <a:spcPts val="0"/>
              </a:spcBef>
              <a:spcAft>
                <a:spcPts val="300"/>
              </a:spcAft>
            </a:pPr>
            <a:r>
              <a:rPr lang="en-US" sz="1400" b="1" dirty="0" smtClean="0">
                <a:solidFill>
                  <a:srgbClr val="000000"/>
                </a:solidFill>
              </a:rPr>
              <a:t>Completed Work</a:t>
            </a:r>
            <a:endParaRPr lang="en-US" sz="1400" dirty="0" smtClean="0">
              <a:solidFill>
                <a:srgbClr val="000000"/>
              </a:solidFill>
            </a:endParaRPr>
          </a:p>
          <a:p>
            <a:pPr marL="285750" indent="-285750">
              <a:spcBef>
                <a:spcPts val="0"/>
              </a:spcBef>
              <a:spcAft>
                <a:spcPts val="300"/>
              </a:spcAft>
              <a:buFont typeface="Wingdings" panose="05000000000000000000" pitchFamily="2" charset="2"/>
              <a:buChar char="§"/>
            </a:pPr>
            <a:r>
              <a:rPr lang="en-US" sz="1400" dirty="0" smtClean="0"/>
              <a:t>21.4 </a:t>
            </a:r>
            <a:r>
              <a:rPr lang="en-US" sz="1400" dirty="0"/>
              <a:t>miles of cutoff </a:t>
            </a:r>
            <a:r>
              <a:rPr lang="en-US" sz="1400" dirty="0" smtClean="0"/>
              <a:t>wall in Reach 1 (38% of total cutoff wall construction)</a:t>
            </a:r>
            <a:endParaRPr lang="en-US" sz="1400" dirty="0"/>
          </a:p>
          <a:p>
            <a:pPr marL="285750" indent="-285750">
              <a:spcBef>
                <a:spcPts val="0"/>
              </a:spcBef>
              <a:spcAft>
                <a:spcPts val="300"/>
              </a:spcAft>
              <a:buFont typeface="Wingdings" panose="05000000000000000000" pitchFamily="2" charset="2"/>
              <a:buChar char="§"/>
            </a:pPr>
            <a:r>
              <a:rPr lang="en-US" sz="1400" dirty="0" smtClean="0"/>
              <a:t>9 culvert replacements and 1 removal (32% of total culverts being addressed)</a:t>
            </a:r>
          </a:p>
          <a:p>
            <a:pPr>
              <a:spcBef>
                <a:spcPts val="1200"/>
              </a:spcBef>
              <a:spcAft>
                <a:spcPts val="300"/>
              </a:spcAft>
            </a:pPr>
            <a:r>
              <a:rPr lang="en-US" sz="1400" b="1" dirty="0" smtClean="0"/>
              <a:t>Ongoing Work</a:t>
            </a:r>
          </a:p>
          <a:p>
            <a:pPr marL="285750" indent="-285750">
              <a:spcBef>
                <a:spcPts val="0"/>
              </a:spcBef>
              <a:spcAft>
                <a:spcPts val="300"/>
              </a:spcAft>
              <a:buFont typeface="Wingdings" panose="05000000000000000000" pitchFamily="2" charset="2"/>
              <a:buChar char="§"/>
            </a:pPr>
            <a:r>
              <a:rPr lang="en-US" sz="1400" dirty="0" smtClean="0"/>
              <a:t>18 culvert replacements (56% of total culverts)</a:t>
            </a:r>
          </a:p>
          <a:p>
            <a:pPr marL="285750" indent="-285750">
              <a:spcBef>
                <a:spcPts val="0"/>
              </a:spcBef>
              <a:spcAft>
                <a:spcPts val="300"/>
              </a:spcAft>
              <a:buFont typeface="Wingdings" panose="05000000000000000000" pitchFamily="2" charset="2"/>
              <a:buChar char="§"/>
            </a:pPr>
            <a:r>
              <a:rPr lang="en-US" sz="1400" dirty="0" smtClean="0"/>
              <a:t>Reach 1 Cutoff Wall Gap Closures</a:t>
            </a:r>
          </a:p>
          <a:p>
            <a:pPr marL="285750" indent="-285750">
              <a:spcBef>
                <a:spcPts val="0"/>
              </a:spcBef>
              <a:spcAft>
                <a:spcPts val="300"/>
              </a:spcAft>
              <a:buFont typeface="Wingdings" panose="05000000000000000000" pitchFamily="2" charset="2"/>
              <a:buChar char="§"/>
            </a:pPr>
            <a:r>
              <a:rPr lang="en-US" sz="1400" dirty="0" smtClean="0"/>
              <a:t>6.6 mile Reach 1 Cutoff Wall Extension (12% of total cutoff wall construction) </a:t>
            </a:r>
          </a:p>
          <a:p>
            <a:pPr>
              <a:spcBef>
                <a:spcPts val="1200"/>
              </a:spcBef>
              <a:spcAft>
                <a:spcPts val="300"/>
              </a:spcAft>
            </a:pPr>
            <a:r>
              <a:rPr lang="en-US" sz="1400" b="1" dirty="0" smtClean="0"/>
              <a:t>Planned Work</a:t>
            </a:r>
          </a:p>
          <a:p>
            <a:pPr marL="285750" indent="-285750">
              <a:spcBef>
                <a:spcPts val="0"/>
              </a:spcBef>
              <a:spcAft>
                <a:spcPts val="300"/>
              </a:spcAft>
              <a:buFont typeface="Wingdings" panose="05000000000000000000" pitchFamily="2" charset="2"/>
              <a:buChar char="§"/>
            </a:pPr>
            <a:r>
              <a:rPr lang="en-US" sz="1400" dirty="0" smtClean="0"/>
              <a:t>28.6 miles of cutoff wall construction (50% of total cutoff wall construction)</a:t>
            </a:r>
          </a:p>
          <a:p>
            <a:pPr marL="285750" indent="-285750">
              <a:spcBef>
                <a:spcPts val="0"/>
              </a:spcBef>
              <a:spcAft>
                <a:spcPts val="300"/>
              </a:spcAft>
              <a:buFont typeface="Wingdings" panose="05000000000000000000" pitchFamily="2" charset="2"/>
              <a:buChar char="§"/>
            </a:pPr>
            <a:r>
              <a:rPr lang="en-US" sz="1400" dirty="0" smtClean="0"/>
              <a:t>1 culvert replacements (3% of total culverts)</a:t>
            </a:r>
          </a:p>
          <a:p>
            <a:pPr marL="285750" indent="-285750">
              <a:spcBef>
                <a:spcPts val="0"/>
              </a:spcBef>
              <a:spcAft>
                <a:spcPts val="300"/>
              </a:spcAft>
              <a:buFont typeface="Wingdings" panose="05000000000000000000" pitchFamily="2" charset="2"/>
              <a:buChar char="§"/>
            </a:pPr>
            <a:r>
              <a:rPr lang="en-US" sz="1400" dirty="0" smtClean="0"/>
              <a:t>3 culvert abandonments (9% of total culverts)</a:t>
            </a:r>
          </a:p>
          <a:p>
            <a:pPr marL="285750" indent="-285750">
              <a:spcBef>
                <a:spcPts val="0"/>
              </a:spcBef>
              <a:spcAft>
                <a:spcPts val="300"/>
              </a:spcAft>
              <a:buFont typeface="Wingdings" panose="05000000000000000000" pitchFamily="2" charset="2"/>
              <a:buChar char="§"/>
            </a:pPr>
            <a:r>
              <a:rPr lang="en-US" sz="1400" dirty="0" smtClean="0"/>
              <a:t>Harney Pond Bridge Armoring</a:t>
            </a:r>
          </a:p>
          <a:p>
            <a:pPr marL="285750" indent="-285750">
              <a:spcBef>
                <a:spcPts val="0"/>
              </a:spcBef>
              <a:spcAft>
                <a:spcPts val="300"/>
              </a:spcAft>
              <a:buFont typeface="Wingdings" panose="05000000000000000000" pitchFamily="2" charset="2"/>
              <a:buChar char="§"/>
            </a:pPr>
            <a:r>
              <a:rPr lang="en-US" sz="1400" dirty="0" smtClean="0"/>
              <a:t>S-71 and S-72 Embankment Raising</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5464" y="5719338"/>
            <a:ext cx="2584863" cy="859645"/>
          </a:xfrm>
          <a:prstGeom prst="rect">
            <a:avLst/>
          </a:prstGeom>
        </p:spPr>
      </p:pic>
    </p:spTree>
    <p:extLst>
      <p:ext uri="{BB962C8B-B14F-4D97-AF65-F5344CB8AC3E}">
        <p14:creationId xmlns:p14="http://schemas.microsoft.com/office/powerpoint/2010/main" val="4162923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oup 4"/>
          <p:cNvGrpSpPr>
            <a:grpSpLocks/>
          </p:cNvGrpSpPr>
          <p:nvPr/>
        </p:nvGrpSpPr>
        <p:grpSpPr bwMode="auto">
          <a:xfrm>
            <a:off x="192088" y="1190625"/>
            <a:ext cx="8728075" cy="4381500"/>
            <a:chOff x="192319" y="1190238"/>
            <a:chExt cx="8728417" cy="4381501"/>
          </a:xfrm>
        </p:grpSpPr>
        <p:grpSp>
          <p:nvGrpSpPr>
            <p:cNvPr id="35854" name="Group 9"/>
            <p:cNvGrpSpPr>
              <a:grpSpLocks/>
            </p:cNvGrpSpPr>
            <p:nvPr/>
          </p:nvGrpSpPr>
          <p:grpSpPr bwMode="auto">
            <a:xfrm>
              <a:off x="192319" y="1190238"/>
              <a:ext cx="2664638" cy="1856872"/>
              <a:chOff x="230021" y="1381126"/>
              <a:chExt cx="2763058" cy="1926631"/>
            </a:xfrm>
          </p:grpSpPr>
          <p:pic>
            <p:nvPicPr>
              <p:cNvPr id="29" name="Picture 6"/>
              <p:cNvPicPr>
                <a:picLocks noChangeAspect="1"/>
              </p:cNvPicPr>
              <p:nvPr/>
            </p:nvPicPr>
            <p:blipFill>
              <a:blip r:embed="rId3"/>
              <a:srcRect r="6767"/>
              <a:stretch>
                <a:fillRect/>
              </a:stretch>
            </p:blipFill>
            <p:spPr bwMode="auto">
              <a:xfrm>
                <a:off x="230021" y="1381126"/>
                <a:ext cx="2648734" cy="1885975"/>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5867" name="TextBox 3"/>
              <p:cNvSpPr txBox="1">
                <a:spLocks noChangeArrowheads="1"/>
              </p:cNvSpPr>
              <p:nvPr/>
            </p:nvSpPr>
            <p:spPr bwMode="auto">
              <a:xfrm>
                <a:off x="1855417" y="3034416"/>
                <a:ext cx="1137662" cy="273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000" b="1">
                    <a:solidFill>
                      <a:schemeClr val="bg1"/>
                    </a:solidFill>
                    <a:latin typeface="Century Gothic" panose="020B0502020202020204" pitchFamily="34" charset="0"/>
                  </a:rPr>
                  <a:t>LEED Certified</a:t>
                </a:r>
              </a:p>
            </p:txBody>
          </p:sp>
        </p:grpSp>
        <p:pic>
          <p:nvPicPr>
            <p:cNvPr id="32" name="Picture 20"/>
            <p:cNvPicPr>
              <a:picLocks noChangeAspect="1"/>
            </p:cNvPicPr>
            <p:nvPr/>
          </p:nvPicPr>
          <p:blipFill>
            <a:blip r:embed="rId4"/>
            <a:srcRect/>
            <a:stretch>
              <a:fillRect/>
            </a:stretch>
          </p:blipFill>
          <p:spPr bwMode="auto">
            <a:xfrm>
              <a:off x="6534630" y="1223576"/>
              <a:ext cx="2386106" cy="1789112"/>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5856" name="Group 6"/>
            <p:cNvGrpSpPr>
              <a:grpSpLocks/>
            </p:cNvGrpSpPr>
            <p:nvPr/>
          </p:nvGrpSpPr>
          <p:grpSpPr bwMode="auto">
            <a:xfrm>
              <a:off x="1125034" y="3841363"/>
              <a:ext cx="6959600" cy="1730376"/>
              <a:chOff x="2512379" y="1307471"/>
              <a:chExt cx="6960094" cy="1729922"/>
            </a:xfrm>
          </p:grpSpPr>
          <p:grpSp>
            <p:nvGrpSpPr>
              <p:cNvPr id="35859" name="Group 3"/>
              <p:cNvGrpSpPr>
                <a:grpSpLocks/>
              </p:cNvGrpSpPr>
              <p:nvPr/>
            </p:nvGrpSpPr>
            <p:grpSpPr bwMode="auto">
              <a:xfrm>
                <a:off x="2512379" y="1307471"/>
                <a:ext cx="4348473" cy="1729922"/>
                <a:chOff x="3834734" y="1352167"/>
                <a:chExt cx="4357210" cy="1733398"/>
              </a:xfrm>
            </p:grpSpPr>
            <p:grpSp>
              <p:nvGrpSpPr>
                <p:cNvPr id="35861" name="Group 8"/>
                <p:cNvGrpSpPr>
                  <a:grpSpLocks/>
                </p:cNvGrpSpPr>
                <p:nvPr/>
              </p:nvGrpSpPr>
              <p:grpSpPr bwMode="auto">
                <a:xfrm>
                  <a:off x="5837078" y="1352550"/>
                  <a:ext cx="2354866" cy="1733015"/>
                  <a:chOff x="6113454" y="1381124"/>
                  <a:chExt cx="2614620" cy="1923893"/>
                </a:xfrm>
              </p:grpSpPr>
              <p:pic>
                <p:nvPicPr>
                  <p:cNvPr id="40" name="Picture 4"/>
                  <p:cNvPicPr>
                    <a:picLocks noChangeAspect="1"/>
                  </p:cNvPicPr>
                  <p:nvPr/>
                </p:nvPicPr>
                <p:blipFill>
                  <a:blip r:embed="rId5"/>
                  <a:srcRect l="77608" t="28835" r="12936" b="48334"/>
                  <a:stretch>
                    <a:fillRect/>
                  </a:stretch>
                </p:blipFill>
                <p:spPr bwMode="auto">
                  <a:xfrm>
                    <a:off x="6113162" y="1380700"/>
                    <a:ext cx="2536472" cy="1887243"/>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2" name="TextBox 3"/>
                  <p:cNvSpPr txBox="1">
                    <a:spLocks noChangeArrowheads="1"/>
                  </p:cNvSpPr>
                  <p:nvPr/>
                </p:nvSpPr>
                <p:spPr bwMode="auto">
                  <a:xfrm>
                    <a:off x="7337239" y="2927215"/>
                    <a:ext cx="1390115" cy="37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r">
                      <a:lnSpc>
                        <a:spcPct val="80000"/>
                      </a:lnSpc>
                      <a:spcBef>
                        <a:spcPct val="0"/>
                      </a:spcBef>
                      <a:buFontTx/>
                      <a:buNone/>
                      <a:defRPr/>
                    </a:pPr>
                    <a:r>
                      <a:rPr lang="en-US" altLang="en-US" sz="1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Invasive Species </a:t>
                    </a:r>
                    <a:br>
                      <a:rPr lang="en-US" altLang="en-US" sz="1000" b="1" dirty="0" smtClean="0">
                        <a:solidFill>
                          <a:schemeClr val="bg1"/>
                        </a:solidFill>
                        <a:effectLst>
                          <a:outerShdw blurRad="38100" dist="38100" dir="2700000" algn="tl">
                            <a:srgbClr val="000000">
                              <a:alpha val="43137"/>
                            </a:srgbClr>
                          </a:outerShdw>
                        </a:effectLst>
                        <a:latin typeface="Century Gothic" panose="020B0502020202020204" pitchFamily="34" charset="0"/>
                      </a:rPr>
                    </a:br>
                    <a:r>
                      <a:rPr lang="en-US" altLang="en-US" sz="1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Management</a:t>
                    </a:r>
                  </a:p>
                </p:txBody>
              </p:sp>
            </p:grpSp>
            <p:pic>
              <p:nvPicPr>
                <p:cNvPr id="38" name="Picture 17"/>
                <p:cNvPicPr>
                  <a:picLocks noChangeAspect="1"/>
                </p:cNvPicPr>
                <p:nvPr/>
              </p:nvPicPr>
              <p:blipFill>
                <a:blip r:embed="rId6"/>
                <a:srcRect l="14880" t="6049" b="6824"/>
                <a:stretch>
                  <a:fillRect/>
                </a:stretch>
              </p:blipFill>
              <p:spPr bwMode="auto">
                <a:xfrm>
                  <a:off x="3835508" y="1352168"/>
                  <a:ext cx="2208120" cy="1695230"/>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9" name="TextBox 38"/>
                <p:cNvSpPr txBox="1">
                  <a:spLocks noChangeArrowheads="1"/>
                </p:cNvSpPr>
                <p:nvPr/>
              </p:nvSpPr>
              <p:spPr bwMode="auto">
                <a:xfrm>
                  <a:off x="4895024" y="2859746"/>
                  <a:ext cx="1205876" cy="216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r">
                    <a:lnSpc>
                      <a:spcPct val="80000"/>
                    </a:lnSpc>
                    <a:spcBef>
                      <a:spcPct val="0"/>
                    </a:spcBef>
                    <a:buFontTx/>
                    <a:buNone/>
                    <a:defRPr/>
                  </a:pPr>
                  <a:r>
                    <a:rPr lang="en-US" altLang="en-US" sz="1000" b="1" dirty="0" smtClean="0">
                      <a:solidFill>
                        <a:schemeClr val="bg1"/>
                      </a:solidFill>
                      <a:effectLst>
                        <a:outerShdw blurRad="38100" dist="38100" dir="2700000" algn="tl">
                          <a:srgbClr val="000000">
                            <a:alpha val="43137"/>
                          </a:srgbClr>
                        </a:outerShdw>
                      </a:effectLst>
                      <a:latin typeface="Century Gothic" panose="020B0502020202020204" pitchFamily="34" charset="0"/>
                    </a:rPr>
                    <a:t>Mosquito Slough</a:t>
                  </a:r>
                </a:p>
              </p:txBody>
            </p:sp>
          </p:grpSp>
          <p:pic>
            <p:nvPicPr>
              <p:cNvPr id="36" name="Picture 25"/>
              <p:cNvPicPr>
                <a:picLocks noChangeAspect="1"/>
              </p:cNvPicPr>
              <p:nvPr/>
            </p:nvPicPr>
            <p:blipFill>
              <a:blip r:embed="rId7"/>
              <a:srcRect l="516" r="766" b="12856"/>
              <a:stretch>
                <a:fillRect/>
              </a:stretch>
            </p:blipFill>
            <p:spPr bwMode="auto">
              <a:xfrm>
                <a:off x="6898309" y="1313820"/>
                <a:ext cx="2573621" cy="1691831"/>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pic>
          <p:nvPicPr>
            <p:cNvPr id="43" name="Picture 28"/>
            <p:cNvPicPr>
              <a:picLocks noChangeAspect="1"/>
            </p:cNvPicPr>
            <p:nvPr/>
          </p:nvPicPr>
          <p:blipFill>
            <a:blip r:embed="rId8"/>
            <a:srcRect/>
            <a:stretch>
              <a:fillRect/>
            </a:stretch>
          </p:blipFill>
          <p:spPr bwMode="auto">
            <a:xfrm>
              <a:off x="3934203" y="1202938"/>
              <a:ext cx="2374993" cy="1808163"/>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4" name="Picture 32"/>
            <p:cNvPicPr>
              <a:picLocks noChangeAspect="1"/>
            </p:cNvPicPr>
            <p:nvPr/>
          </p:nvPicPr>
          <p:blipFill>
            <a:blip r:embed="rId9"/>
            <a:srcRect l="35864" t="7339" b="14740"/>
            <a:stretch>
              <a:fillRect/>
            </a:stretch>
          </p:blipFill>
          <p:spPr bwMode="auto">
            <a:xfrm>
              <a:off x="2803858" y="1193413"/>
              <a:ext cx="1123994" cy="1817688"/>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35843" name="Slide Number Placeholder 10"/>
          <p:cNvSpPr txBox="1">
            <a:spLocks/>
          </p:cNvSpPr>
          <p:nvPr/>
        </p:nvSpPr>
        <p:spPr bwMode="auto">
          <a:xfrm>
            <a:off x="-4763" y="6496050"/>
            <a:ext cx="91440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FontTx/>
              <a:buNone/>
            </a:pPr>
            <a:endParaRPr lang="en-US" altLang="en-US" sz="1400" b="1">
              <a:solidFill>
                <a:srgbClr val="000000"/>
              </a:solidFill>
            </a:endParaRPr>
          </a:p>
        </p:txBody>
      </p:sp>
      <p:sp>
        <p:nvSpPr>
          <p:cNvPr id="35844" name="TextBox 3"/>
          <p:cNvSpPr txBox="1">
            <a:spLocks noChangeArrowheads="1"/>
          </p:cNvSpPr>
          <p:nvPr/>
        </p:nvSpPr>
        <p:spPr bwMode="auto">
          <a:xfrm>
            <a:off x="1933575" y="985838"/>
            <a:ext cx="17367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lnSpc>
                <a:spcPct val="80000"/>
              </a:lnSpc>
              <a:spcBef>
                <a:spcPct val="0"/>
              </a:spcBef>
              <a:buFontTx/>
              <a:buNone/>
            </a:pPr>
            <a:r>
              <a:rPr lang="en-US" altLang="en-US" sz="1400" b="1">
                <a:latin typeface="Century Gothic" panose="020B0502020202020204" pitchFamily="34" charset="0"/>
              </a:rPr>
              <a:t>MILITARY SUPPORT</a:t>
            </a:r>
          </a:p>
        </p:txBody>
      </p:sp>
      <p:sp>
        <p:nvSpPr>
          <p:cNvPr id="74758" name="TextBox 3"/>
          <p:cNvSpPr txBox="1">
            <a:spLocks noChangeArrowheads="1"/>
          </p:cNvSpPr>
          <p:nvPr/>
        </p:nvSpPr>
        <p:spPr bwMode="auto">
          <a:xfrm>
            <a:off x="2795588" y="2998788"/>
            <a:ext cx="34909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lnSpc>
                <a:spcPct val="80000"/>
              </a:lnSpc>
              <a:spcBef>
                <a:spcPct val="0"/>
              </a:spcBef>
              <a:buFontTx/>
              <a:buNone/>
              <a:defRPr/>
            </a:pPr>
            <a:r>
              <a:rPr lang="en-US" altLang="en-US" sz="1150" b="1">
                <a:latin typeface="Century Gothic" panose="020B0502020202020204" pitchFamily="34" charset="0"/>
              </a:rPr>
              <a:t>Formerly Used Defense Sites (FUDS)</a:t>
            </a:r>
          </a:p>
          <a:p>
            <a:pPr algn="ctr">
              <a:lnSpc>
                <a:spcPct val="80000"/>
              </a:lnSpc>
              <a:spcBef>
                <a:spcPct val="0"/>
              </a:spcBef>
              <a:buFontTx/>
              <a:buNone/>
              <a:defRPr/>
            </a:pPr>
            <a:r>
              <a:rPr lang="en-US" altLang="en-US" sz="1150" b="1">
                <a:latin typeface="Century Gothic" panose="020B0502020202020204" pitchFamily="34" charset="0"/>
              </a:rPr>
              <a:t>Underwater Assessment (Culebra, Puerto Rico)</a:t>
            </a:r>
          </a:p>
          <a:p>
            <a:pPr algn="ctr">
              <a:lnSpc>
                <a:spcPct val="80000"/>
              </a:lnSpc>
              <a:spcBef>
                <a:spcPct val="0"/>
              </a:spcBef>
              <a:buFontTx/>
              <a:buNone/>
              <a:defRPr/>
            </a:pPr>
            <a:r>
              <a:rPr lang="en-US" altLang="en-US" sz="1150" b="1">
                <a:latin typeface="Century Gothic" panose="020B0502020202020204" pitchFamily="34" charset="0"/>
              </a:rPr>
              <a:t>&amp; Fuel Tank Removal (Arecibo, Puerto Rico)</a:t>
            </a:r>
            <a:br>
              <a:rPr lang="en-US" altLang="en-US" sz="1150" b="1">
                <a:latin typeface="Century Gothic" panose="020B0502020202020204" pitchFamily="34" charset="0"/>
              </a:rPr>
            </a:br>
            <a:endParaRPr lang="en-US" altLang="en-US" sz="1150" b="1">
              <a:latin typeface="Century Gothic" panose="020B0502020202020204" pitchFamily="34" charset="0"/>
            </a:endParaRPr>
          </a:p>
        </p:txBody>
      </p:sp>
      <p:sp>
        <p:nvSpPr>
          <p:cNvPr id="35846" name="TextBox 3"/>
          <p:cNvSpPr txBox="1">
            <a:spLocks noChangeArrowheads="1"/>
          </p:cNvSpPr>
          <p:nvPr/>
        </p:nvSpPr>
        <p:spPr bwMode="auto">
          <a:xfrm>
            <a:off x="6583363" y="1033463"/>
            <a:ext cx="2316162"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lnSpc>
                <a:spcPct val="80000"/>
              </a:lnSpc>
              <a:spcBef>
                <a:spcPct val="0"/>
              </a:spcBef>
              <a:buFontTx/>
              <a:buNone/>
            </a:pPr>
            <a:r>
              <a:rPr lang="en-US" altLang="en-US" sz="1400" b="1">
                <a:latin typeface="Century Gothic" panose="020B0502020202020204" pitchFamily="34" charset="0"/>
              </a:rPr>
              <a:t>INTERNATIONAL SUPPORT</a:t>
            </a:r>
            <a:endParaRPr lang="en-US" altLang="en-US" sz="1300">
              <a:latin typeface="Century Gothic" panose="020B0502020202020204" pitchFamily="34" charset="0"/>
            </a:endParaRPr>
          </a:p>
        </p:txBody>
      </p:sp>
      <p:sp>
        <p:nvSpPr>
          <p:cNvPr id="74760" name="TextBox 3"/>
          <p:cNvSpPr txBox="1">
            <a:spLocks noChangeArrowheads="1"/>
          </p:cNvSpPr>
          <p:nvPr/>
        </p:nvSpPr>
        <p:spPr bwMode="auto">
          <a:xfrm>
            <a:off x="4870450" y="5524500"/>
            <a:ext cx="374808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lnSpc>
                <a:spcPct val="80000"/>
              </a:lnSpc>
              <a:spcBef>
                <a:spcPct val="0"/>
              </a:spcBef>
              <a:buFontTx/>
              <a:buNone/>
              <a:defRPr/>
            </a:pPr>
            <a:r>
              <a:rPr lang="en-US" altLang="en-US" sz="1150" b="1">
                <a:latin typeface="Century Gothic" panose="020B0502020202020204" pitchFamily="34" charset="0"/>
              </a:rPr>
              <a:t>Environmental Protection Agency</a:t>
            </a:r>
            <a:br>
              <a:rPr lang="en-US" altLang="en-US" sz="1150" b="1">
                <a:latin typeface="Century Gothic" panose="020B0502020202020204" pitchFamily="34" charset="0"/>
              </a:rPr>
            </a:br>
            <a:r>
              <a:rPr lang="en-US" altLang="en-US" sz="1150" b="1">
                <a:latin typeface="Century Gothic" panose="020B0502020202020204" pitchFamily="34" charset="0"/>
              </a:rPr>
              <a:t>JaxAsh - Superfund Cleanup Oversight</a:t>
            </a:r>
          </a:p>
          <a:p>
            <a:pPr algn="ctr">
              <a:lnSpc>
                <a:spcPct val="80000"/>
              </a:lnSpc>
              <a:spcBef>
                <a:spcPct val="0"/>
              </a:spcBef>
              <a:buFontTx/>
              <a:buNone/>
              <a:defRPr/>
            </a:pPr>
            <a:r>
              <a:rPr lang="en-US" altLang="en-US" sz="1150" b="1">
                <a:latin typeface="Century Gothic" panose="020B0502020202020204" pitchFamily="34" charset="0"/>
              </a:rPr>
              <a:t/>
            </a:r>
            <a:br>
              <a:rPr lang="en-US" altLang="en-US" sz="1150" b="1">
                <a:latin typeface="Century Gothic" panose="020B0502020202020204" pitchFamily="34" charset="0"/>
              </a:rPr>
            </a:br>
            <a:endParaRPr lang="en-US" altLang="en-US" sz="1150" b="1">
              <a:latin typeface="Century Gothic" panose="020B0502020202020204" pitchFamily="34" charset="0"/>
            </a:endParaRPr>
          </a:p>
        </p:txBody>
      </p:sp>
      <p:sp>
        <p:nvSpPr>
          <p:cNvPr id="74773" name="TextBox 3"/>
          <p:cNvSpPr txBox="1">
            <a:spLocks noChangeArrowheads="1"/>
          </p:cNvSpPr>
          <p:nvPr/>
        </p:nvSpPr>
        <p:spPr bwMode="auto">
          <a:xfrm>
            <a:off x="1797050" y="5532438"/>
            <a:ext cx="323215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lnSpc>
                <a:spcPct val="80000"/>
              </a:lnSpc>
              <a:spcBef>
                <a:spcPct val="0"/>
              </a:spcBef>
              <a:buFontTx/>
              <a:buNone/>
              <a:defRPr/>
            </a:pPr>
            <a:r>
              <a:rPr lang="en-US" altLang="en-US" sz="1150" b="1">
                <a:latin typeface="Century Gothic" panose="020B0502020202020204" pitchFamily="34" charset="0"/>
              </a:rPr>
              <a:t>National Resources Conservation Service</a:t>
            </a:r>
            <a:br>
              <a:rPr lang="en-US" altLang="en-US" sz="1150" b="1">
                <a:latin typeface="Century Gothic" panose="020B0502020202020204" pitchFamily="34" charset="0"/>
              </a:rPr>
            </a:br>
            <a:r>
              <a:rPr lang="en-US" altLang="en-US" sz="1150" b="1">
                <a:latin typeface="Century Gothic" panose="020B0502020202020204" pitchFamily="34" charset="0"/>
              </a:rPr>
              <a:t>Florida Easement Program -</a:t>
            </a:r>
            <a:br>
              <a:rPr lang="en-US" altLang="en-US" sz="1150" b="1">
                <a:latin typeface="Century Gothic" panose="020B0502020202020204" pitchFamily="34" charset="0"/>
              </a:rPr>
            </a:br>
            <a:r>
              <a:rPr lang="en-US" altLang="en-US" sz="1150" b="1">
                <a:latin typeface="Century Gothic" panose="020B0502020202020204" pitchFamily="34" charset="0"/>
              </a:rPr>
              <a:t>Ecosystem Restoration</a:t>
            </a:r>
          </a:p>
        </p:txBody>
      </p:sp>
      <p:sp>
        <p:nvSpPr>
          <p:cNvPr id="74764" name="TextBox 3"/>
          <p:cNvSpPr txBox="1">
            <a:spLocks noChangeArrowheads="1"/>
          </p:cNvSpPr>
          <p:nvPr/>
        </p:nvSpPr>
        <p:spPr bwMode="auto">
          <a:xfrm>
            <a:off x="266700" y="3003550"/>
            <a:ext cx="22098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lnSpc>
                <a:spcPct val="80000"/>
              </a:lnSpc>
              <a:spcBef>
                <a:spcPct val="0"/>
              </a:spcBef>
              <a:buFontTx/>
              <a:buNone/>
              <a:defRPr/>
            </a:pPr>
            <a:r>
              <a:rPr lang="en-US" altLang="en-US" sz="1150" b="1" dirty="0">
                <a:latin typeface="Century Gothic" panose="020B0502020202020204" pitchFamily="34" charset="0"/>
              </a:rPr>
              <a:t>Antilles Elementary School</a:t>
            </a:r>
            <a:br>
              <a:rPr lang="en-US" altLang="en-US" sz="1150" b="1" dirty="0">
                <a:latin typeface="Century Gothic" panose="020B0502020202020204" pitchFamily="34" charset="0"/>
              </a:rPr>
            </a:br>
            <a:r>
              <a:rPr lang="en-US" altLang="en-US" sz="1150" b="1" dirty="0">
                <a:latin typeface="Century Gothic" panose="020B0502020202020204" pitchFamily="34" charset="0"/>
              </a:rPr>
              <a:t>(Fort Buchanan, Puerto Rico)</a:t>
            </a:r>
          </a:p>
        </p:txBody>
      </p:sp>
      <p:sp>
        <p:nvSpPr>
          <p:cNvPr id="74765" name="TextBox 3"/>
          <p:cNvSpPr txBox="1">
            <a:spLocks noChangeArrowheads="1"/>
          </p:cNvSpPr>
          <p:nvPr/>
        </p:nvSpPr>
        <p:spPr bwMode="auto">
          <a:xfrm>
            <a:off x="6396038" y="3001963"/>
            <a:ext cx="26638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lnSpc>
                <a:spcPct val="80000"/>
              </a:lnSpc>
              <a:spcBef>
                <a:spcPct val="0"/>
              </a:spcBef>
              <a:buFontTx/>
              <a:buNone/>
              <a:defRPr/>
            </a:pPr>
            <a:r>
              <a:rPr lang="en-US" altLang="en-US" sz="1150" b="1" dirty="0">
                <a:latin typeface="Century Gothic" panose="020B0502020202020204" pitchFamily="34" charset="0"/>
              </a:rPr>
              <a:t>Assessment of Failed Bridge(Haiti)</a:t>
            </a:r>
          </a:p>
        </p:txBody>
      </p:sp>
      <p:sp>
        <p:nvSpPr>
          <p:cNvPr id="35851" name="TextBox 3"/>
          <p:cNvSpPr txBox="1">
            <a:spLocks noChangeArrowheads="1"/>
          </p:cNvSpPr>
          <p:nvPr/>
        </p:nvSpPr>
        <p:spPr bwMode="auto">
          <a:xfrm>
            <a:off x="3373438" y="3625850"/>
            <a:ext cx="218916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lnSpc>
                <a:spcPct val="80000"/>
              </a:lnSpc>
              <a:spcBef>
                <a:spcPct val="0"/>
              </a:spcBef>
              <a:buFontTx/>
              <a:buNone/>
            </a:pPr>
            <a:r>
              <a:rPr lang="en-US" altLang="en-US" sz="1400" b="1">
                <a:latin typeface="Century Gothic" panose="020B0502020202020204" pitchFamily="34" charset="0"/>
              </a:rPr>
              <a:t>INTERAGENCY SUPPORT</a:t>
            </a:r>
            <a:endParaRPr lang="en-US" altLang="en-US" sz="1300">
              <a:latin typeface="Century Gothic" panose="020B0502020202020204" pitchFamily="34" charset="0"/>
            </a:endParaRPr>
          </a:p>
        </p:txBody>
      </p:sp>
      <p:sp>
        <p:nvSpPr>
          <p:cNvPr id="27" name="Text Box 36"/>
          <p:cNvSpPr txBox="1">
            <a:spLocks noChangeArrowheads="1"/>
          </p:cNvSpPr>
          <p:nvPr/>
        </p:nvSpPr>
        <p:spPr bwMode="auto">
          <a:xfrm>
            <a:off x="-9525" y="200025"/>
            <a:ext cx="9153525" cy="684213"/>
          </a:xfrm>
          <a:prstGeom prst="rect">
            <a:avLst/>
          </a:prstGeom>
          <a:noFill/>
          <a:ln w="9525">
            <a:noFill/>
            <a:miter lim="800000"/>
            <a:headEnd/>
            <a:tailEnd/>
          </a:ln>
        </p:spPr>
        <p:txBody>
          <a:bodyPr>
            <a:spAutoFit/>
          </a:bodyPr>
          <a:lstStyle/>
          <a:p>
            <a:pPr algn="ctr" eaLnBrk="1" hangingPunct="1">
              <a:lnSpc>
                <a:spcPct val="80000"/>
              </a:lnSpc>
              <a:defRPr/>
            </a:pPr>
            <a:r>
              <a:rPr lang="en-US" sz="2000" b="1" dirty="0">
                <a:solidFill>
                  <a:srgbClr val="3E6682"/>
                </a:solidFill>
                <a:latin typeface="Century Gothic" panose="020B0502020202020204" pitchFamily="34" charset="0"/>
              </a:rPr>
              <a:t>OUR MISSION</a:t>
            </a:r>
            <a:r>
              <a:rPr lang="en-US" sz="2000" b="1" dirty="0">
                <a:solidFill>
                  <a:srgbClr val="0070C0"/>
                </a:solidFill>
                <a:latin typeface="Century Gothic" panose="020B0502020202020204" pitchFamily="34" charset="0"/>
              </a:rPr>
              <a:t/>
            </a:r>
            <a:br>
              <a:rPr lang="en-US" sz="2000" b="1" dirty="0">
                <a:solidFill>
                  <a:srgbClr val="0070C0"/>
                </a:solidFill>
                <a:latin typeface="Century Gothic" panose="020B0502020202020204" pitchFamily="34" charset="0"/>
              </a:rPr>
            </a:br>
            <a:r>
              <a:rPr lang="en-US" sz="2750" b="1" dirty="0">
                <a:latin typeface="Century Gothic" panose="020B0502020202020204" pitchFamily="34" charset="0"/>
              </a:rPr>
              <a:t>MILITARY/INTERAGENCY &amp; INTERNATIONAL SERVICES</a:t>
            </a:r>
          </a:p>
        </p:txBody>
      </p:sp>
      <p:sp>
        <p:nvSpPr>
          <p:cNvPr id="35853" name="Slide Number Placeholder 10"/>
          <p:cNvSpPr txBox="1">
            <a:spLocks/>
          </p:cNvSpPr>
          <p:nvPr/>
        </p:nvSpPr>
        <p:spPr bwMode="auto">
          <a:xfrm>
            <a:off x="0" y="6626225"/>
            <a:ext cx="9209088"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r">
              <a:spcBef>
                <a:spcPct val="0"/>
              </a:spcBef>
              <a:buFontTx/>
              <a:buNone/>
            </a:pPr>
            <a:fld id="{8784CE86-810A-4C5F-BE74-5D7D452CAB5F}" type="slidenum">
              <a:rPr lang="en-US" altLang="en-US" sz="1200" b="1">
                <a:solidFill>
                  <a:srgbClr val="000000"/>
                </a:solidFill>
                <a:latin typeface="Century Gothic" panose="020B0502020202020204" pitchFamily="34" charset="0"/>
              </a:rPr>
              <a:pPr algn="r">
                <a:spcBef>
                  <a:spcPct val="0"/>
                </a:spcBef>
                <a:buFontTx/>
                <a:buNone/>
              </a:pPr>
              <a:t>11</a:t>
            </a:fld>
            <a:endParaRPr lang="en-US" altLang="en-US" sz="1200" b="1">
              <a:solidFill>
                <a:srgbClr val="000000"/>
              </a:solidFill>
              <a:latin typeface="Century Gothic" panose="020B0502020202020204" pitchFamily="34" charset="0"/>
            </a:endParaRPr>
          </a:p>
        </p:txBody>
      </p:sp>
    </p:spTree>
    <p:extLst>
      <p:ext uri="{BB962C8B-B14F-4D97-AF65-F5344CB8AC3E}">
        <p14:creationId xmlns:p14="http://schemas.microsoft.com/office/powerpoint/2010/main" val="405533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14"/>
          <p:cNvGrpSpPr>
            <a:grpSpLocks/>
          </p:cNvGrpSpPr>
          <p:nvPr/>
        </p:nvGrpSpPr>
        <p:grpSpPr bwMode="auto">
          <a:xfrm>
            <a:off x="141288" y="127000"/>
            <a:ext cx="8875712" cy="6570663"/>
            <a:chOff x="163552" y="126380"/>
            <a:chExt cx="8846634" cy="6571783"/>
          </a:xfrm>
        </p:grpSpPr>
        <p:sp>
          <p:nvSpPr>
            <p:cNvPr id="16" name="Rectangle 15"/>
            <p:cNvSpPr/>
            <p:nvPr/>
          </p:nvSpPr>
          <p:spPr>
            <a:xfrm>
              <a:off x="163552" y="126380"/>
              <a:ext cx="8846634" cy="255789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3808" name="Picture 19"/>
            <p:cNvPicPr>
              <a:picLocks noChangeAspect="1"/>
            </p:cNvPicPr>
            <p:nvPr/>
          </p:nvPicPr>
          <p:blipFill>
            <a:blip r:embed="rId3">
              <a:extLst>
                <a:ext uri="{28A0092B-C50C-407E-A947-70E740481C1C}">
                  <a14:useLocalDpi xmlns:a14="http://schemas.microsoft.com/office/drawing/2010/main" val="0"/>
                </a:ext>
              </a:extLst>
            </a:blip>
            <a:srcRect b="15086"/>
            <a:stretch>
              <a:fillRect/>
            </a:stretch>
          </p:blipFill>
          <p:spPr bwMode="auto">
            <a:xfrm>
              <a:off x="166295" y="1100248"/>
              <a:ext cx="8836455" cy="559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TextBox 14"/>
          <p:cNvSpPr txBox="1">
            <a:spLocks noChangeArrowheads="1"/>
          </p:cNvSpPr>
          <p:nvPr/>
        </p:nvSpPr>
        <p:spPr bwMode="auto">
          <a:xfrm>
            <a:off x="4132263" y="857250"/>
            <a:ext cx="5011737"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spcAft>
                <a:spcPts val="500"/>
              </a:spcAft>
              <a:buClr>
                <a:srgbClr val="3E6682"/>
              </a:buClr>
              <a:defRPr/>
            </a:pPr>
            <a:r>
              <a:rPr lang="en-US" altLang="en-US" sz="2000" b="1" dirty="0" smtClean="0">
                <a:latin typeface="Century Gothic" panose="020B0502020202020204" pitchFamily="34" charset="0"/>
                <a:cs typeface="Arial" panose="020B0604020202020204" pitchFamily="34" charset="0"/>
              </a:rPr>
              <a:t>Planning in an area twice the size </a:t>
            </a:r>
            <a:br>
              <a:rPr lang="en-US" altLang="en-US" sz="2000" b="1" dirty="0" smtClean="0">
                <a:latin typeface="Century Gothic" panose="020B0502020202020204" pitchFamily="34" charset="0"/>
                <a:cs typeface="Arial" panose="020B0604020202020204" pitchFamily="34" charset="0"/>
              </a:rPr>
            </a:br>
            <a:r>
              <a:rPr lang="en-US" altLang="en-US" sz="2000" b="1" dirty="0" smtClean="0">
                <a:latin typeface="Century Gothic" panose="020B0502020202020204" pitchFamily="34" charset="0"/>
                <a:cs typeface="Arial" panose="020B0604020202020204" pitchFamily="34" charset="0"/>
              </a:rPr>
              <a:t>of New Jersey </a:t>
            </a:r>
            <a:r>
              <a:rPr lang="en-US" altLang="en-US" sz="1400" b="1" dirty="0" smtClean="0">
                <a:latin typeface="Century Gothic" panose="020B0502020202020204" pitchFamily="34" charset="0"/>
                <a:cs typeface="Arial" panose="020B0604020202020204" pitchFamily="34" charset="0"/>
              </a:rPr>
              <a:t>(18,000 square miles)</a:t>
            </a:r>
          </a:p>
          <a:p>
            <a:pPr>
              <a:spcBef>
                <a:spcPct val="0"/>
              </a:spcBef>
              <a:spcAft>
                <a:spcPts val="500"/>
              </a:spcAft>
              <a:buClr>
                <a:srgbClr val="3E6682"/>
              </a:buClr>
              <a:defRPr/>
            </a:pPr>
            <a:r>
              <a:rPr lang="en-US" altLang="en-US" sz="2000" b="1" dirty="0" smtClean="0">
                <a:latin typeface="Century Gothic" panose="020B0502020202020204" pitchFamily="34" charset="0"/>
                <a:cs typeface="Arial" panose="020B0604020202020204" pitchFamily="34" charset="0"/>
              </a:rPr>
              <a:t>Intense stakeholder interest</a:t>
            </a:r>
          </a:p>
          <a:p>
            <a:pPr>
              <a:spcBef>
                <a:spcPct val="0"/>
              </a:spcBef>
              <a:spcAft>
                <a:spcPts val="500"/>
              </a:spcAft>
              <a:buClr>
                <a:srgbClr val="3E6682"/>
              </a:buClr>
              <a:defRPr/>
            </a:pPr>
            <a:r>
              <a:rPr lang="en-US" altLang="en-US" sz="2000" b="1" dirty="0" smtClean="0">
                <a:latin typeface="Century Gothic" panose="020B0502020202020204" pitchFamily="34" charset="0"/>
                <a:cs typeface="Arial" panose="020B0604020202020204" pitchFamily="34" charset="0"/>
              </a:rPr>
              <a:t>Strong </a:t>
            </a:r>
            <a:r>
              <a:rPr lang="en-US" altLang="en-US" sz="2000" b="1" dirty="0">
                <a:latin typeface="Century Gothic" panose="020B0502020202020204" pitchFamily="34" charset="0"/>
                <a:cs typeface="Arial" panose="020B0604020202020204" pitchFamily="34" charset="0"/>
              </a:rPr>
              <a:t>f</a:t>
            </a:r>
            <a:r>
              <a:rPr lang="en-US" altLang="en-US" sz="2000" b="1" dirty="0" smtClean="0">
                <a:latin typeface="Century Gothic" panose="020B0502020202020204" pitchFamily="34" charset="0"/>
                <a:cs typeface="Arial" panose="020B0604020202020204" pitchFamily="34" charset="0"/>
              </a:rPr>
              <a:t>ederal and state partnership</a:t>
            </a:r>
          </a:p>
          <a:p>
            <a:pPr marL="0" indent="0">
              <a:spcBef>
                <a:spcPct val="0"/>
              </a:spcBef>
              <a:spcAft>
                <a:spcPts val="500"/>
              </a:spcAft>
              <a:buClr>
                <a:srgbClr val="3E6682"/>
              </a:buClr>
              <a:buFont typeface="Wingdings" panose="05000000000000000000" pitchFamily="2" charset="2"/>
              <a:buNone/>
              <a:defRPr/>
            </a:pPr>
            <a:r>
              <a:rPr lang="en-US" altLang="en-US" sz="2000" b="1" dirty="0">
                <a:latin typeface="Century Gothic" panose="020B0502020202020204" pitchFamily="34" charset="0"/>
                <a:cs typeface="Arial" panose="020B0604020202020204" pitchFamily="34" charset="0"/>
              </a:rPr>
              <a:t> </a:t>
            </a:r>
            <a:r>
              <a:rPr lang="en-US" altLang="en-US" sz="2000" b="1" dirty="0" smtClean="0">
                <a:latin typeface="Century Gothic" panose="020B0502020202020204" pitchFamily="34" charset="0"/>
                <a:cs typeface="Arial" panose="020B0604020202020204" pitchFamily="34" charset="0"/>
              </a:rPr>
              <a:t>  throughout program</a:t>
            </a:r>
          </a:p>
          <a:p>
            <a:pPr>
              <a:spcBef>
                <a:spcPct val="0"/>
              </a:spcBef>
              <a:spcAft>
                <a:spcPts val="500"/>
              </a:spcAft>
              <a:defRPr/>
            </a:pPr>
            <a:endParaRPr lang="en-US" altLang="en-US" sz="2000" b="1" dirty="0" smtClean="0">
              <a:latin typeface="+mn-lt"/>
              <a:cs typeface="Arial" panose="020B0604020202020204" pitchFamily="34" charset="0"/>
            </a:endParaRPr>
          </a:p>
        </p:txBody>
      </p:sp>
      <p:pic>
        <p:nvPicPr>
          <p:cNvPr id="55300" name="Picture 13" descr="FloridaSatellite_LOWRES.tif"/>
          <p:cNvPicPr>
            <a:picLocks noChangeAspect="1"/>
          </p:cNvPicPr>
          <p:nvPr/>
        </p:nvPicPr>
        <p:blipFill>
          <a:blip r:embed="rId4"/>
          <a:srcRect/>
          <a:stretch>
            <a:fillRect/>
          </a:stretch>
        </p:blipFill>
        <p:spPr bwMode="auto">
          <a:xfrm>
            <a:off x="723900" y="785813"/>
            <a:ext cx="3368675" cy="4786312"/>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3797" name="Freeform 490"/>
          <p:cNvSpPr>
            <a:spLocks/>
          </p:cNvSpPr>
          <p:nvPr/>
        </p:nvSpPr>
        <p:spPr bwMode="auto">
          <a:xfrm>
            <a:off x="1471613" y="808038"/>
            <a:ext cx="2246312" cy="4125912"/>
          </a:xfrm>
          <a:custGeom>
            <a:avLst/>
            <a:gdLst>
              <a:gd name="T0" fmla="*/ 2147483646 w 2546"/>
              <a:gd name="T1" fmla="*/ 2147483646 h 4589"/>
              <a:gd name="T2" fmla="*/ 2147483646 w 2546"/>
              <a:gd name="T3" fmla="*/ 2147483646 h 4589"/>
              <a:gd name="T4" fmla="*/ 2147483646 w 2546"/>
              <a:gd name="T5" fmla="*/ 2147483646 h 4589"/>
              <a:gd name="T6" fmla="*/ 2147483646 w 2546"/>
              <a:gd name="T7" fmla="*/ 2147483646 h 4589"/>
              <a:gd name="T8" fmla="*/ 2147483646 w 2546"/>
              <a:gd name="T9" fmla="*/ 2147483646 h 4589"/>
              <a:gd name="T10" fmla="*/ 2147483646 w 2546"/>
              <a:gd name="T11" fmla="*/ 2147483646 h 4589"/>
              <a:gd name="T12" fmla="*/ 2147483646 w 2546"/>
              <a:gd name="T13" fmla="*/ 2147483646 h 4589"/>
              <a:gd name="T14" fmla="*/ 2147483646 w 2546"/>
              <a:gd name="T15" fmla="*/ 2147483646 h 4589"/>
              <a:gd name="T16" fmla="*/ 2147483646 w 2546"/>
              <a:gd name="T17" fmla="*/ 2147483646 h 4589"/>
              <a:gd name="T18" fmla="*/ 2147483646 w 2546"/>
              <a:gd name="T19" fmla="*/ 2147483646 h 4589"/>
              <a:gd name="T20" fmla="*/ 2147483646 w 2546"/>
              <a:gd name="T21" fmla="*/ 2147483646 h 4589"/>
              <a:gd name="T22" fmla="*/ 2147483646 w 2546"/>
              <a:gd name="T23" fmla="*/ 2147483646 h 4589"/>
              <a:gd name="T24" fmla="*/ 2147483646 w 2546"/>
              <a:gd name="T25" fmla="*/ 2147483646 h 4589"/>
              <a:gd name="T26" fmla="*/ 2147483646 w 2546"/>
              <a:gd name="T27" fmla="*/ 2147483646 h 4589"/>
              <a:gd name="T28" fmla="*/ 2147483646 w 2546"/>
              <a:gd name="T29" fmla="*/ 2147483646 h 4589"/>
              <a:gd name="T30" fmla="*/ 2147483646 w 2546"/>
              <a:gd name="T31" fmla="*/ 2147483646 h 4589"/>
              <a:gd name="T32" fmla="*/ 2147483646 w 2546"/>
              <a:gd name="T33" fmla="*/ 2147483646 h 4589"/>
              <a:gd name="T34" fmla="*/ 2147483646 w 2546"/>
              <a:gd name="T35" fmla="*/ 2147483646 h 4589"/>
              <a:gd name="T36" fmla="*/ 2147483646 w 2546"/>
              <a:gd name="T37" fmla="*/ 2147483646 h 4589"/>
              <a:gd name="T38" fmla="*/ 2147483646 w 2546"/>
              <a:gd name="T39" fmla="*/ 2147483646 h 4589"/>
              <a:gd name="T40" fmla="*/ 2147483646 w 2546"/>
              <a:gd name="T41" fmla="*/ 2147483646 h 4589"/>
              <a:gd name="T42" fmla="*/ 2147483646 w 2546"/>
              <a:gd name="T43" fmla="*/ 2147483646 h 4589"/>
              <a:gd name="T44" fmla="*/ 2147483646 w 2546"/>
              <a:gd name="T45" fmla="*/ 2147483646 h 4589"/>
              <a:gd name="T46" fmla="*/ 2147483646 w 2546"/>
              <a:gd name="T47" fmla="*/ 2147483646 h 4589"/>
              <a:gd name="T48" fmla="*/ 2147483646 w 2546"/>
              <a:gd name="T49" fmla="*/ 2147483646 h 4589"/>
              <a:gd name="T50" fmla="*/ 2147483646 w 2546"/>
              <a:gd name="T51" fmla="*/ 2147483646 h 4589"/>
              <a:gd name="T52" fmla="*/ 2147483646 w 2546"/>
              <a:gd name="T53" fmla="*/ 2147483646 h 4589"/>
              <a:gd name="T54" fmla="*/ 2147483646 w 2546"/>
              <a:gd name="T55" fmla="*/ 2147483646 h 4589"/>
              <a:gd name="T56" fmla="*/ 2147483646 w 2546"/>
              <a:gd name="T57" fmla="*/ 2147483646 h 4589"/>
              <a:gd name="T58" fmla="*/ 2147483646 w 2546"/>
              <a:gd name="T59" fmla="*/ 2147483646 h 4589"/>
              <a:gd name="T60" fmla="*/ 2147483646 w 2546"/>
              <a:gd name="T61" fmla="*/ 2147483646 h 4589"/>
              <a:gd name="T62" fmla="*/ 2147483646 w 2546"/>
              <a:gd name="T63" fmla="*/ 2147483646 h 4589"/>
              <a:gd name="T64" fmla="*/ 2147483646 w 2546"/>
              <a:gd name="T65" fmla="*/ 2147483646 h 4589"/>
              <a:gd name="T66" fmla="*/ 2147483646 w 2546"/>
              <a:gd name="T67" fmla="*/ 2147483646 h 4589"/>
              <a:gd name="T68" fmla="*/ 2147483646 w 2546"/>
              <a:gd name="T69" fmla="*/ 2147483646 h 4589"/>
              <a:gd name="T70" fmla="*/ 2147483646 w 2546"/>
              <a:gd name="T71" fmla="*/ 2147483646 h 4589"/>
              <a:gd name="T72" fmla="*/ 2147483646 w 2546"/>
              <a:gd name="T73" fmla="*/ 2147483646 h 4589"/>
              <a:gd name="T74" fmla="*/ 2147483646 w 2546"/>
              <a:gd name="T75" fmla="*/ 2147483646 h 4589"/>
              <a:gd name="T76" fmla="*/ 2147483646 w 2546"/>
              <a:gd name="T77" fmla="*/ 2147483646 h 4589"/>
              <a:gd name="T78" fmla="*/ 2147483646 w 2546"/>
              <a:gd name="T79" fmla="*/ 2147483646 h 4589"/>
              <a:gd name="T80" fmla="*/ 2147483646 w 2546"/>
              <a:gd name="T81" fmla="*/ 2147483646 h 4589"/>
              <a:gd name="T82" fmla="*/ 2147483646 w 2546"/>
              <a:gd name="T83" fmla="*/ 2147483646 h 4589"/>
              <a:gd name="T84" fmla="*/ 2147483646 w 2546"/>
              <a:gd name="T85" fmla="*/ 2147483646 h 4589"/>
              <a:gd name="T86" fmla="*/ 2147483646 w 2546"/>
              <a:gd name="T87" fmla="*/ 2147483646 h 4589"/>
              <a:gd name="T88" fmla="*/ 2147483646 w 2546"/>
              <a:gd name="T89" fmla="*/ 2147483646 h 4589"/>
              <a:gd name="T90" fmla="*/ 2147483646 w 2546"/>
              <a:gd name="T91" fmla="*/ 2147483646 h 4589"/>
              <a:gd name="T92" fmla="*/ 2147483646 w 2546"/>
              <a:gd name="T93" fmla="*/ 2147483646 h 4589"/>
              <a:gd name="T94" fmla="*/ 2147483646 w 2546"/>
              <a:gd name="T95" fmla="*/ 2147483646 h 4589"/>
              <a:gd name="T96" fmla="*/ 2147483646 w 2546"/>
              <a:gd name="T97" fmla="*/ 2147483646 h 4589"/>
              <a:gd name="T98" fmla="*/ 2147483646 w 2546"/>
              <a:gd name="T99" fmla="*/ 2147483646 h 4589"/>
              <a:gd name="T100" fmla="*/ 2147483646 w 2546"/>
              <a:gd name="T101" fmla="*/ 2147483646 h 4589"/>
              <a:gd name="T102" fmla="*/ 2147483646 w 2546"/>
              <a:gd name="T103" fmla="*/ 2147483646 h 4589"/>
              <a:gd name="T104" fmla="*/ 2147483646 w 2546"/>
              <a:gd name="T105" fmla="*/ 2147483646 h 4589"/>
              <a:gd name="T106" fmla="*/ 2147483646 w 2546"/>
              <a:gd name="T107" fmla="*/ 2147483646 h 4589"/>
              <a:gd name="T108" fmla="*/ 2147483646 w 2546"/>
              <a:gd name="T109" fmla="*/ 2147483646 h 4589"/>
              <a:gd name="T110" fmla="*/ 2147483646 w 2546"/>
              <a:gd name="T111" fmla="*/ 2147483646 h 4589"/>
              <a:gd name="T112" fmla="*/ 2147483646 w 2546"/>
              <a:gd name="T113" fmla="*/ 2147483646 h 4589"/>
              <a:gd name="T114" fmla="*/ 2147483646 w 2546"/>
              <a:gd name="T115" fmla="*/ 2147483646 h 45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546"/>
              <a:gd name="T175" fmla="*/ 0 h 4589"/>
              <a:gd name="T176" fmla="*/ 2546 w 2546"/>
              <a:gd name="T177" fmla="*/ 4589 h 458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546" h="4589">
                <a:moveTo>
                  <a:pt x="2133" y="1332"/>
                </a:moveTo>
                <a:cubicBezTo>
                  <a:pt x="2152" y="1389"/>
                  <a:pt x="2170" y="1440"/>
                  <a:pt x="2194" y="1495"/>
                </a:cubicBezTo>
                <a:cubicBezTo>
                  <a:pt x="2207" y="1524"/>
                  <a:pt x="2200" y="1528"/>
                  <a:pt x="2207" y="1556"/>
                </a:cubicBezTo>
                <a:cubicBezTo>
                  <a:pt x="2213" y="1575"/>
                  <a:pt x="2222" y="1584"/>
                  <a:pt x="2229" y="1599"/>
                </a:cubicBezTo>
                <a:cubicBezTo>
                  <a:pt x="2237" y="1615"/>
                  <a:pt x="2248" y="1637"/>
                  <a:pt x="2254" y="1651"/>
                </a:cubicBezTo>
                <a:cubicBezTo>
                  <a:pt x="2260" y="1661"/>
                  <a:pt x="2261" y="1672"/>
                  <a:pt x="2264" y="1682"/>
                </a:cubicBezTo>
                <a:cubicBezTo>
                  <a:pt x="2270" y="1698"/>
                  <a:pt x="2283" y="1715"/>
                  <a:pt x="2291" y="1730"/>
                </a:cubicBezTo>
                <a:cubicBezTo>
                  <a:pt x="2302" y="1748"/>
                  <a:pt x="2324" y="1775"/>
                  <a:pt x="2333" y="1790"/>
                </a:cubicBezTo>
                <a:cubicBezTo>
                  <a:pt x="2343" y="1804"/>
                  <a:pt x="2347" y="1807"/>
                  <a:pt x="2352" y="1815"/>
                </a:cubicBezTo>
                <a:cubicBezTo>
                  <a:pt x="2355" y="1820"/>
                  <a:pt x="2364" y="1840"/>
                  <a:pt x="2364" y="1840"/>
                </a:cubicBezTo>
                <a:cubicBezTo>
                  <a:pt x="2358" y="1836"/>
                  <a:pt x="2338" y="1800"/>
                  <a:pt x="2320" y="1790"/>
                </a:cubicBezTo>
                <a:cubicBezTo>
                  <a:pt x="2302" y="1780"/>
                  <a:pt x="2268" y="1783"/>
                  <a:pt x="2259" y="1782"/>
                </a:cubicBezTo>
                <a:cubicBezTo>
                  <a:pt x="2249" y="1780"/>
                  <a:pt x="2266" y="1785"/>
                  <a:pt x="2264" y="1785"/>
                </a:cubicBezTo>
                <a:cubicBezTo>
                  <a:pt x="2263" y="1784"/>
                  <a:pt x="2258" y="1780"/>
                  <a:pt x="2254" y="1776"/>
                </a:cubicBezTo>
                <a:cubicBezTo>
                  <a:pt x="2250" y="1772"/>
                  <a:pt x="2246" y="1761"/>
                  <a:pt x="2239" y="1758"/>
                </a:cubicBezTo>
                <a:cubicBezTo>
                  <a:pt x="2232" y="1755"/>
                  <a:pt x="2219" y="1755"/>
                  <a:pt x="2212" y="1756"/>
                </a:cubicBezTo>
                <a:cubicBezTo>
                  <a:pt x="2205" y="1758"/>
                  <a:pt x="2203" y="1756"/>
                  <a:pt x="2199" y="1762"/>
                </a:cubicBezTo>
                <a:cubicBezTo>
                  <a:pt x="2196" y="1767"/>
                  <a:pt x="2208" y="1764"/>
                  <a:pt x="2212" y="1767"/>
                </a:cubicBezTo>
                <a:cubicBezTo>
                  <a:pt x="2215" y="1771"/>
                  <a:pt x="2225" y="1776"/>
                  <a:pt x="2229" y="1779"/>
                </a:cubicBezTo>
                <a:cubicBezTo>
                  <a:pt x="2238" y="1788"/>
                  <a:pt x="2243" y="1803"/>
                  <a:pt x="2243" y="1803"/>
                </a:cubicBezTo>
                <a:cubicBezTo>
                  <a:pt x="2248" y="1810"/>
                  <a:pt x="2252" y="1814"/>
                  <a:pt x="2254" y="1822"/>
                </a:cubicBezTo>
                <a:cubicBezTo>
                  <a:pt x="2256" y="1830"/>
                  <a:pt x="2253" y="1843"/>
                  <a:pt x="2257" y="1849"/>
                </a:cubicBezTo>
                <a:cubicBezTo>
                  <a:pt x="2261" y="1855"/>
                  <a:pt x="2276" y="1864"/>
                  <a:pt x="2278" y="1860"/>
                </a:cubicBezTo>
                <a:cubicBezTo>
                  <a:pt x="2282" y="1856"/>
                  <a:pt x="2272" y="1832"/>
                  <a:pt x="2270" y="1824"/>
                </a:cubicBezTo>
                <a:cubicBezTo>
                  <a:pt x="2268" y="1816"/>
                  <a:pt x="2263" y="1815"/>
                  <a:pt x="2267" y="1813"/>
                </a:cubicBezTo>
                <a:cubicBezTo>
                  <a:pt x="2271" y="1810"/>
                  <a:pt x="2284" y="1811"/>
                  <a:pt x="2293" y="1810"/>
                </a:cubicBezTo>
                <a:cubicBezTo>
                  <a:pt x="2301" y="1803"/>
                  <a:pt x="2314" y="1805"/>
                  <a:pt x="2322" y="1809"/>
                </a:cubicBezTo>
                <a:cubicBezTo>
                  <a:pt x="2330" y="1813"/>
                  <a:pt x="2337" y="1827"/>
                  <a:pt x="2340" y="1833"/>
                </a:cubicBezTo>
                <a:cubicBezTo>
                  <a:pt x="2343" y="1839"/>
                  <a:pt x="2338" y="1842"/>
                  <a:pt x="2340" y="1846"/>
                </a:cubicBezTo>
                <a:cubicBezTo>
                  <a:pt x="2342" y="1850"/>
                  <a:pt x="2348" y="1853"/>
                  <a:pt x="2352" y="1855"/>
                </a:cubicBezTo>
                <a:cubicBezTo>
                  <a:pt x="2363" y="1862"/>
                  <a:pt x="2360" y="1859"/>
                  <a:pt x="2364" y="1861"/>
                </a:cubicBezTo>
                <a:cubicBezTo>
                  <a:pt x="2368" y="1863"/>
                  <a:pt x="2372" y="1866"/>
                  <a:pt x="2376" y="1867"/>
                </a:cubicBezTo>
                <a:cubicBezTo>
                  <a:pt x="2380" y="1868"/>
                  <a:pt x="2384" y="1865"/>
                  <a:pt x="2387" y="1866"/>
                </a:cubicBezTo>
                <a:cubicBezTo>
                  <a:pt x="2392" y="1868"/>
                  <a:pt x="2396" y="1871"/>
                  <a:pt x="2396" y="1871"/>
                </a:cubicBezTo>
                <a:cubicBezTo>
                  <a:pt x="2400" y="1878"/>
                  <a:pt x="2410" y="1896"/>
                  <a:pt x="2413" y="1910"/>
                </a:cubicBezTo>
                <a:cubicBezTo>
                  <a:pt x="2417" y="1924"/>
                  <a:pt x="2412" y="1940"/>
                  <a:pt x="2416" y="1955"/>
                </a:cubicBezTo>
                <a:cubicBezTo>
                  <a:pt x="2419" y="1969"/>
                  <a:pt x="2427" y="1987"/>
                  <a:pt x="2432" y="1997"/>
                </a:cubicBezTo>
                <a:cubicBezTo>
                  <a:pt x="2440" y="2021"/>
                  <a:pt x="2445" y="2010"/>
                  <a:pt x="2450" y="2020"/>
                </a:cubicBezTo>
                <a:cubicBezTo>
                  <a:pt x="2455" y="2031"/>
                  <a:pt x="2458" y="2040"/>
                  <a:pt x="2464" y="2060"/>
                </a:cubicBezTo>
                <a:cubicBezTo>
                  <a:pt x="2475" y="2087"/>
                  <a:pt x="2476" y="2113"/>
                  <a:pt x="2485" y="2139"/>
                </a:cubicBezTo>
                <a:cubicBezTo>
                  <a:pt x="2483" y="2144"/>
                  <a:pt x="2487" y="2141"/>
                  <a:pt x="2481" y="2144"/>
                </a:cubicBezTo>
                <a:cubicBezTo>
                  <a:pt x="2467" y="2151"/>
                  <a:pt x="2455" y="2135"/>
                  <a:pt x="2451" y="2130"/>
                </a:cubicBezTo>
                <a:cubicBezTo>
                  <a:pt x="2441" y="2123"/>
                  <a:pt x="2414" y="2097"/>
                  <a:pt x="2414" y="2097"/>
                </a:cubicBezTo>
                <a:cubicBezTo>
                  <a:pt x="2421" y="2118"/>
                  <a:pt x="2413" y="2108"/>
                  <a:pt x="2431" y="2120"/>
                </a:cubicBezTo>
                <a:cubicBezTo>
                  <a:pt x="2438" y="2128"/>
                  <a:pt x="2436" y="2129"/>
                  <a:pt x="2443" y="2141"/>
                </a:cubicBezTo>
                <a:cubicBezTo>
                  <a:pt x="2446" y="2144"/>
                  <a:pt x="2451" y="2140"/>
                  <a:pt x="2451" y="2142"/>
                </a:cubicBezTo>
                <a:cubicBezTo>
                  <a:pt x="2451" y="2144"/>
                  <a:pt x="2442" y="2148"/>
                  <a:pt x="2445" y="2150"/>
                </a:cubicBezTo>
                <a:cubicBezTo>
                  <a:pt x="2447" y="2151"/>
                  <a:pt x="2460" y="2154"/>
                  <a:pt x="2466" y="2154"/>
                </a:cubicBezTo>
                <a:cubicBezTo>
                  <a:pt x="2471" y="2154"/>
                  <a:pt x="2475" y="2152"/>
                  <a:pt x="2479" y="2152"/>
                </a:cubicBezTo>
                <a:cubicBezTo>
                  <a:pt x="2482" y="2152"/>
                  <a:pt x="2486" y="2158"/>
                  <a:pt x="2489" y="2157"/>
                </a:cubicBezTo>
                <a:cubicBezTo>
                  <a:pt x="2493" y="2156"/>
                  <a:pt x="2497" y="2147"/>
                  <a:pt x="2500" y="2147"/>
                </a:cubicBezTo>
                <a:cubicBezTo>
                  <a:pt x="2502" y="2147"/>
                  <a:pt x="2505" y="2152"/>
                  <a:pt x="2506" y="2157"/>
                </a:cubicBezTo>
                <a:cubicBezTo>
                  <a:pt x="2507" y="2161"/>
                  <a:pt x="2504" y="2168"/>
                  <a:pt x="2505" y="2172"/>
                </a:cubicBezTo>
                <a:cubicBezTo>
                  <a:pt x="2506" y="2177"/>
                  <a:pt x="2508" y="2177"/>
                  <a:pt x="2510" y="2186"/>
                </a:cubicBezTo>
                <a:cubicBezTo>
                  <a:pt x="2513" y="2194"/>
                  <a:pt x="2519" y="2209"/>
                  <a:pt x="2523" y="2225"/>
                </a:cubicBezTo>
                <a:cubicBezTo>
                  <a:pt x="2533" y="2253"/>
                  <a:pt x="2528" y="2253"/>
                  <a:pt x="2537" y="2281"/>
                </a:cubicBezTo>
                <a:cubicBezTo>
                  <a:pt x="2539" y="2293"/>
                  <a:pt x="2540" y="2305"/>
                  <a:pt x="2543" y="2318"/>
                </a:cubicBezTo>
                <a:cubicBezTo>
                  <a:pt x="2546" y="2333"/>
                  <a:pt x="2544" y="2328"/>
                  <a:pt x="2526" y="2301"/>
                </a:cubicBezTo>
                <a:cubicBezTo>
                  <a:pt x="2523" y="2306"/>
                  <a:pt x="2530" y="2324"/>
                  <a:pt x="2531" y="2344"/>
                </a:cubicBezTo>
                <a:cubicBezTo>
                  <a:pt x="2532" y="2364"/>
                  <a:pt x="2527" y="2389"/>
                  <a:pt x="2529" y="2420"/>
                </a:cubicBezTo>
                <a:cubicBezTo>
                  <a:pt x="2531" y="2451"/>
                  <a:pt x="2540" y="2492"/>
                  <a:pt x="2542" y="2530"/>
                </a:cubicBezTo>
                <a:cubicBezTo>
                  <a:pt x="2544" y="2568"/>
                  <a:pt x="2544" y="2609"/>
                  <a:pt x="2544" y="2647"/>
                </a:cubicBezTo>
                <a:cubicBezTo>
                  <a:pt x="2544" y="2677"/>
                  <a:pt x="2545" y="2710"/>
                  <a:pt x="2544" y="2737"/>
                </a:cubicBezTo>
                <a:lnTo>
                  <a:pt x="2530" y="2809"/>
                </a:lnTo>
                <a:cubicBezTo>
                  <a:pt x="2523" y="2853"/>
                  <a:pt x="2526" y="2846"/>
                  <a:pt x="2527" y="2863"/>
                </a:cubicBezTo>
                <a:lnTo>
                  <a:pt x="2526" y="2914"/>
                </a:lnTo>
                <a:lnTo>
                  <a:pt x="2521" y="3016"/>
                </a:lnTo>
                <a:lnTo>
                  <a:pt x="2512" y="3063"/>
                </a:lnTo>
                <a:lnTo>
                  <a:pt x="2499" y="3090"/>
                </a:lnTo>
                <a:lnTo>
                  <a:pt x="2485" y="3187"/>
                </a:lnTo>
                <a:lnTo>
                  <a:pt x="2479" y="3262"/>
                </a:lnTo>
                <a:lnTo>
                  <a:pt x="2469" y="3307"/>
                </a:lnTo>
                <a:lnTo>
                  <a:pt x="2453" y="3368"/>
                </a:lnTo>
                <a:lnTo>
                  <a:pt x="2451" y="3379"/>
                </a:lnTo>
                <a:lnTo>
                  <a:pt x="2440" y="3379"/>
                </a:lnTo>
                <a:lnTo>
                  <a:pt x="2444" y="3406"/>
                </a:lnTo>
                <a:lnTo>
                  <a:pt x="2438" y="3425"/>
                </a:lnTo>
                <a:lnTo>
                  <a:pt x="2432" y="3435"/>
                </a:lnTo>
                <a:lnTo>
                  <a:pt x="2443" y="3440"/>
                </a:lnTo>
                <a:lnTo>
                  <a:pt x="2446" y="3480"/>
                </a:lnTo>
                <a:cubicBezTo>
                  <a:pt x="2446" y="3489"/>
                  <a:pt x="2444" y="3490"/>
                  <a:pt x="2443" y="3498"/>
                </a:cubicBezTo>
                <a:cubicBezTo>
                  <a:pt x="2441" y="3510"/>
                  <a:pt x="2441" y="3540"/>
                  <a:pt x="2436" y="3550"/>
                </a:cubicBezTo>
                <a:cubicBezTo>
                  <a:pt x="2429" y="3561"/>
                  <a:pt x="2412" y="3558"/>
                  <a:pt x="2412" y="3558"/>
                </a:cubicBezTo>
                <a:cubicBezTo>
                  <a:pt x="2406" y="3564"/>
                  <a:pt x="2416" y="3558"/>
                  <a:pt x="2410" y="3573"/>
                </a:cubicBezTo>
                <a:cubicBezTo>
                  <a:pt x="2404" y="3588"/>
                  <a:pt x="2389" y="3634"/>
                  <a:pt x="2375" y="3651"/>
                </a:cubicBezTo>
                <a:cubicBezTo>
                  <a:pt x="2371" y="3662"/>
                  <a:pt x="2372" y="3676"/>
                  <a:pt x="2369" y="3686"/>
                </a:cubicBezTo>
                <a:cubicBezTo>
                  <a:pt x="2367" y="3691"/>
                  <a:pt x="2366" y="3703"/>
                  <a:pt x="2366" y="3703"/>
                </a:cubicBezTo>
                <a:cubicBezTo>
                  <a:pt x="2361" y="3741"/>
                  <a:pt x="2352" y="3741"/>
                  <a:pt x="2322" y="3761"/>
                </a:cubicBezTo>
                <a:cubicBezTo>
                  <a:pt x="2319" y="3767"/>
                  <a:pt x="2314" y="3766"/>
                  <a:pt x="2309" y="3770"/>
                </a:cubicBezTo>
                <a:cubicBezTo>
                  <a:pt x="2305" y="3774"/>
                  <a:pt x="2309" y="3788"/>
                  <a:pt x="2305" y="3792"/>
                </a:cubicBezTo>
                <a:cubicBezTo>
                  <a:pt x="2301" y="3798"/>
                  <a:pt x="2301" y="3816"/>
                  <a:pt x="2296" y="3826"/>
                </a:cubicBezTo>
                <a:cubicBezTo>
                  <a:pt x="2292" y="3837"/>
                  <a:pt x="2287" y="3846"/>
                  <a:pt x="2281" y="3858"/>
                </a:cubicBezTo>
                <a:cubicBezTo>
                  <a:pt x="2275" y="3870"/>
                  <a:pt x="2264" y="3891"/>
                  <a:pt x="2258" y="3899"/>
                </a:cubicBezTo>
                <a:cubicBezTo>
                  <a:pt x="2252" y="3907"/>
                  <a:pt x="2253" y="3900"/>
                  <a:pt x="2247" y="3909"/>
                </a:cubicBezTo>
                <a:cubicBezTo>
                  <a:pt x="2222" y="3947"/>
                  <a:pt x="2231" y="3919"/>
                  <a:pt x="2223" y="3952"/>
                </a:cubicBezTo>
                <a:lnTo>
                  <a:pt x="2219" y="3980"/>
                </a:lnTo>
                <a:lnTo>
                  <a:pt x="2216" y="4009"/>
                </a:lnTo>
                <a:lnTo>
                  <a:pt x="2209" y="4028"/>
                </a:lnTo>
                <a:lnTo>
                  <a:pt x="2196" y="4044"/>
                </a:lnTo>
                <a:cubicBezTo>
                  <a:pt x="2196" y="4044"/>
                  <a:pt x="2191" y="4059"/>
                  <a:pt x="2191" y="4059"/>
                </a:cubicBezTo>
                <a:cubicBezTo>
                  <a:pt x="2187" y="4070"/>
                  <a:pt x="2190" y="4078"/>
                  <a:pt x="2187" y="4089"/>
                </a:cubicBezTo>
                <a:cubicBezTo>
                  <a:pt x="2185" y="4102"/>
                  <a:pt x="2188" y="4110"/>
                  <a:pt x="2188" y="4120"/>
                </a:cubicBezTo>
                <a:lnTo>
                  <a:pt x="2188" y="4148"/>
                </a:lnTo>
                <a:cubicBezTo>
                  <a:pt x="2189" y="4154"/>
                  <a:pt x="2195" y="4154"/>
                  <a:pt x="2195" y="4159"/>
                </a:cubicBezTo>
                <a:cubicBezTo>
                  <a:pt x="2196" y="4163"/>
                  <a:pt x="2197" y="4169"/>
                  <a:pt x="2196" y="4175"/>
                </a:cubicBezTo>
                <a:cubicBezTo>
                  <a:pt x="2195" y="4181"/>
                  <a:pt x="2191" y="4189"/>
                  <a:pt x="2190" y="4198"/>
                </a:cubicBezTo>
                <a:lnTo>
                  <a:pt x="2193" y="4227"/>
                </a:lnTo>
                <a:lnTo>
                  <a:pt x="2217" y="4232"/>
                </a:lnTo>
                <a:cubicBezTo>
                  <a:pt x="2219" y="4236"/>
                  <a:pt x="2230" y="4238"/>
                  <a:pt x="2215" y="4254"/>
                </a:cubicBezTo>
                <a:cubicBezTo>
                  <a:pt x="2209" y="4262"/>
                  <a:pt x="2191" y="4272"/>
                  <a:pt x="2185" y="4279"/>
                </a:cubicBezTo>
                <a:cubicBezTo>
                  <a:pt x="2179" y="4286"/>
                  <a:pt x="2181" y="4293"/>
                  <a:pt x="2175" y="4298"/>
                </a:cubicBezTo>
                <a:cubicBezTo>
                  <a:pt x="2170" y="4302"/>
                  <a:pt x="2157" y="4302"/>
                  <a:pt x="2151" y="4306"/>
                </a:cubicBezTo>
                <a:cubicBezTo>
                  <a:pt x="2145" y="4309"/>
                  <a:pt x="2139" y="4313"/>
                  <a:pt x="2136" y="4317"/>
                </a:cubicBezTo>
                <a:cubicBezTo>
                  <a:pt x="2132" y="4320"/>
                  <a:pt x="2132" y="4321"/>
                  <a:pt x="2130" y="4327"/>
                </a:cubicBezTo>
                <a:cubicBezTo>
                  <a:pt x="2127" y="4334"/>
                  <a:pt x="2124" y="4349"/>
                  <a:pt x="2120" y="4355"/>
                </a:cubicBezTo>
                <a:cubicBezTo>
                  <a:pt x="2117" y="4362"/>
                  <a:pt x="2110" y="4362"/>
                  <a:pt x="2106" y="4364"/>
                </a:cubicBezTo>
                <a:cubicBezTo>
                  <a:pt x="2103" y="4367"/>
                  <a:pt x="2101" y="4366"/>
                  <a:pt x="2099" y="4369"/>
                </a:cubicBezTo>
                <a:cubicBezTo>
                  <a:pt x="2097" y="4373"/>
                  <a:pt x="2100" y="4383"/>
                  <a:pt x="2097" y="4385"/>
                </a:cubicBezTo>
                <a:cubicBezTo>
                  <a:pt x="2093" y="4388"/>
                  <a:pt x="2087" y="4383"/>
                  <a:pt x="2080" y="4385"/>
                </a:cubicBezTo>
                <a:cubicBezTo>
                  <a:pt x="2073" y="4388"/>
                  <a:pt x="2057" y="4399"/>
                  <a:pt x="2054" y="4404"/>
                </a:cubicBezTo>
                <a:cubicBezTo>
                  <a:pt x="2050" y="4408"/>
                  <a:pt x="2058" y="4404"/>
                  <a:pt x="2059" y="4409"/>
                </a:cubicBezTo>
                <a:lnTo>
                  <a:pt x="2060" y="4434"/>
                </a:lnTo>
                <a:cubicBezTo>
                  <a:pt x="2056" y="4437"/>
                  <a:pt x="2046" y="4426"/>
                  <a:pt x="2035" y="4426"/>
                </a:cubicBezTo>
                <a:cubicBezTo>
                  <a:pt x="2025" y="4426"/>
                  <a:pt x="2007" y="4433"/>
                  <a:pt x="1999" y="4437"/>
                </a:cubicBezTo>
                <a:cubicBezTo>
                  <a:pt x="1991" y="4440"/>
                  <a:pt x="1987" y="4443"/>
                  <a:pt x="1986" y="4446"/>
                </a:cubicBezTo>
                <a:cubicBezTo>
                  <a:pt x="1986" y="4446"/>
                  <a:pt x="1988" y="4449"/>
                  <a:pt x="1988" y="4451"/>
                </a:cubicBezTo>
                <a:cubicBezTo>
                  <a:pt x="1988" y="4453"/>
                  <a:pt x="1982" y="4455"/>
                  <a:pt x="1986" y="4455"/>
                </a:cubicBezTo>
                <a:cubicBezTo>
                  <a:pt x="1990" y="4454"/>
                  <a:pt x="2006" y="4450"/>
                  <a:pt x="2013" y="4451"/>
                </a:cubicBezTo>
                <a:cubicBezTo>
                  <a:pt x="2020" y="4450"/>
                  <a:pt x="2025" y="4448"/>
                  <a:pt x="2028" y="4450"/>
                </a:cubicBezTo>
                <a:cubicBezTo>
                  <a:pt x="2030" y="4452"/>
                  <a:pt x="2025" y="4456"/>
                  <a:pt x="2028" y="4460"/>
                </a:cubicBezTo>
                <a:cubicBezTo>
                  <a:pt x="2030" y="4465"/>
                  <a:pt x="2036" y="4474"/>
                  <a:pt x="2042" y="4477"/>
                </a:cubicBezTo>
                <a:cubicBezTo>
                  <a:pt x="2047" y="4481"/>
                  <a:pt x="2056" y="4479"/>
                  <a:pt x="2057" y="4484"/>
                </a:cubicBezTo>
                <a:cubicBezTo>
                  <a:pt x="2059" y="4489"/>
                  <a:pt x="2055" y="4502"/>
                  <a:pt x="2051" y="4508"/>
                </a:cubicBezTo>
                <a:cubicBezTo>
                  <a:pt x="2048" y="4514"/>
                  <a:pt x="2035" y="4513"/>
                  <a:pt x="2035" y="4518"/>
                </a:cubicBezTo>
                <a:cubicBezTo>
                  <a:pt x="2035" y="4523"/>
                  <a:pt x="2044" y="4535"/>
                  <a:pt x="2049" y="4539"/>
                </a:cubicBezTo>
                <a:cubicBezTo>
                  <a:pt x="2053" y="4544"/>
                  <a:pt x="2061" y="4540"/>
                  <a:pt x="2064" y="4544"/>
                </a:cubicBezTo>
                <a:cubicBezTo>
                  <a:pt x="2068" y="4549"/>
                  <a:pt x="2074" y="4564"/>
                  <a:pt x="2072" y="4565"/>
                </a:cubicBezTo>
                <a:cubicBezTo>
                  <a:pt x="2070" y="4567"/>
                  <a:pt x="2057" y="4557"/>
                  <a:pt x="2051" y="4553"/>
                </a:cubicBezTo>
                <a:cubicBezTo>
                  <a:pt x="2045" y="4550"/>
                  <a:pt x="2042" y="4548"/>
                  <a:pt x="2038" y="4545"/>
                </a:cubicBezTo>
                <a:cubicBezTo>
                  <a:pt x="2034" y="4543"/>
                  <a:pt x="2028" y="4543"/>
                  <a:pt x="2028" y="4539"/>
                </a:cubicBezTo>
                <a:cubicBezTo>
                  <a:pt x="2026" y="4536"/>
                  <a:pt x="2030" y="4531"/>
                  <a:pt x="2030" y="4526"/>
                </a:cubicBezTo>
                <a:cubicBezTo>
                  <a:pt x="2030" y="4521"/>
                  <a:pt x="2028" y="4513"/>
                  <a:pt x="2028" y="4509"/>
                </a:cubicBezTo>
                <a:cubicBezTo>
                  <a:pt x="2029" y="4504"/>
                  <a:pt x="2035" y="4502"/>
                  <a:pt x="2038" y="4498"/>
                </a:cubicBezTo>
                <a:cubicBezTo>
                  <a:pt x="2041" y="4495"/>
                  <a:pt x="2046" y="4494"/>
                  <a:pt x="2043" y="4489"/>
                </a:cubicBezTo>
                <a:cubicBezTo>
                  <a:pt x="2040" y="4486"/>
                  <a:pt x="2063" y="4487"/>
                  <a:pt x="2022" y="4471"/>
                </a:cubicBezTo>
                <a:cubicBezTo>
                  <a:pt x="2014" y="4467"/>
                  <a:pt x="2004" y="4466"/>
                  <a:pt x="1996" y="4466"/>
                </a:cubicBezTo>
                <a:lnTo>
                  <a:pt x="1973" y="4471"/>
                </a:lnTo>
                <a:cubicBezTo>
                  <a:pt x="1967" y="4468"/>
                  <a:pt x="1962" y="4455"/>
                  <a:pt x="1957" y="4451"/>
                </a:cubicBezTo>
                <a:cubicBezTo>
                  <a:pt x="1951" y="4446"/>
                  <a:pt x="1945" y="4445"/>
                  <a:pt x="1941" y="4446"/>
                </a:cubicBezTo>
                <a:cubicBezTo>
                  <a:pt x="1937" y="4446"/>
                  <a:pt x="1934" y="4456"/>
                  <a:pt x="1930" y="4459"/>
                </a:cubicBezTo>
                <a:cubicBezTo>
                  <a:pt x="1927" y="4461"/>
                  <a:pt x="1923" y="4460"/>
                  <a:pt x="1917" y="4460"/>
                </a:cubicBezTo>
                <a:cubicBezTo>
                  <a:pt x="1911" y="4461"/>
                  <a:pt x="1898" y="4462"/>
                  <a:pt x="1895" y="4464"/>
                </a:cubicBezTo>
                <a:cubicBezTo>
                  <a:pt x="1881" y="4469"/>
                  <a:pt x="1913" y="4488"/>
                  <a:pt x="1897" y="4476"/>
                </a:cubicBezTo>
                <a:cubicBezTo>
                  <a:pt x="1894" y="4477"/>
                  <a:pt x="1877" y="4470"/>
                  <a:pt x="1873" y="4471"/>
                </a:cubicBezTo>
                <a:cubicBezTo>
                  <a:pt x="1868" y="4472"/>
                  <a:pt x="1871" y="4481"/>
                  <a:pt x="1868" y="4482"/>
                </a:cubicBezTo>
                <a:cubicBezTo>
                  <a:pt x="1866" y="4484"/>
                  <a:pt x="1857" y="4480"/>
                  <a:pt x="1855" y="4481"/>
                </a:cubicBezTo>
                <a:cubicBezTo>
                  <a:pt x="1854" y="4483"/>
                  <a:pt x="1856" y="4490"/>
                  <a:pt x="1855" y="4495"/>
                </a:cubicBezTo>
                <a:cubicBezTo>
                  <a:pt x="1854" y="4499"/>
                  <a:pt x="1852" y="4504"/>
                  <a:pt x="1847" y="4506"/>
                </a:cubicBezTo>
                <a:cubicBezTo>
                  <a:pt x="1843" y="4508"/>
                  <a:pt x="1831" y="4508"/>
                  <a:pt x="1829" y="4506"/>
                </a:cubicBezTo>
                <a:cubicBezTo>
                  <a:pt x="1827" y="4504"/>
                  <a:pt x="1838" y="4497"/>
                  <a:pt x="1839" y="4493"/>
                </a:cubicBezTo>
                <a:cubicBezTo>
                  <a:pt x="1840" y="4488"/>
                  <a:pt x="1840" y="4479"/>
                  <a:pt x="1837" y="4477"/>
                </a:cubicBezTo>
                <a:cubicBezTo>
                  <a:pt x="1833" y="4475"/>
                  <a:pt x="1822" y="4481"/>
                  <a:pt x="1819" y="4482"/>
                </a:cubicBezTo>
                <a:cubicBezTo>
                  <a:pt x="1815" y="4483"/>
                  <a:pt x="1818" y="4483"/>
                  <a:pt x="1813" y="4484"/>
                </a:cubicBezTo>
                <a:cubicBezTo>
                  <a:pt x="1809" y="4485"/>
                  <a:pt x="1798" y="4484"/>
                  <a:pt x="1792" y="4488"/>
                </a:cubicBezTo>
                <a:cubicBezTo>
                  <a:pt x="1786" y="4491"/>
                  <a:pt x="1774" y="4500"/>
                  <a:pt x="1774" y="4503"/>
                </a:cubicBezTo>
                <a:cubicBezTo>
                  <a:pt x="1774" y="4507"/>
                  <a:pt x="1789" y="4506"/>
                  <a:pt x="1792" y="4508"/>
                </a:cubicBezTo>
                <a:cubicBezTo>
                  <a:pt x="1796" y="4509"/>
                  <a:pt x="1798" y="4510"/>
                  <a:pt x="1797" y="4516"/>
                </a:cubicBezTo>
                <a:cubicBezTo>
                  <a:pt x="1796" y="4521"/>
                  <a:pt x="1789" y="4531"/>
                  <a:pt x="1786" y="4537"/>
                </a:cubicBezTo>
                <a:cubicBezTo>
                  <a:pt x="1784" y="4544"/>
                  <a:pt x="1782" y="4550"/>
                  <a:pt x="1778" y="4552"/>
                </a:cubicBezTo>
                <a:cubicBezTo>
                  <a:pt x="1775" y="4555"/>
                  <a:pt x="1768" y="4556"/>
                  <a:pt x="1766" y="4555"/>
                </a:cubicBezTo>
                <a:cubicBezTo>
                  <a:pt x="1764" y="4554"/>
                  <a:pt x="1763" y="4549"/>
                  <a:pt x="1765" y="4545"/>
                </a:cubicBezTo>
                <a:cubicBezTo>
                  <a:pt x="1767" y="4542"/>
                  <a:pt x="1774" y="4535"/>
                  <a:pt x="1776" y="4532"/>
                </a:cubicBezTo>
                <a:cubicBezTo>
                  <a:pt x="1777" y="4530"/>
                  <a:pt x="1778" y="4529"/>
                  <a:pt x="1776" y="4527"/>
                </a:cubicBezTo>
                <a:cubicBezTo>
                  <a:pt x="1773" y="4525"/>
                  <a:pt x="1763" y="4525"/>
                  <a:pt x="1758" y="4523"/>
                </a:cubicBezTo>
                <a:cubicBezTo>
                  <a:pt x="1753" y="4522"/>
                  <a:pt x="1746" y="4518"/>
                  <a:pt x="1743" y="4518"/>
                </a:cubicBezTo>
                <a:cubicBezTo>
                  <a:pt x="1739" y="4518"/>
                  <a:pt x="1737" y="4520"/>
                  <a:pt x="1735" y="4522"/>
                </a:cubicBezTo>
                <a:cubicBezTo>
                  <a:pt x="1732" y="4523"/>
                  <a:pt x="1730" y="4526"/>
                  <a:pt x="1729" y="4529"/>
                </a:cubicBezTo>
                <a:cubicBezTo>
                  <a:pt x="1727" y="4531"/>
                  <a:pt x="1722" y="4535"/>
                  <a:pt x="1722" y="4539"/>
                </a:cubicBezTo>
                <a:cubicBezTo>
                  <a:pt x="1721" y="4544"/>
                  <a:pt x="1723" y="4555"/>
                  <a:pt x="1722" y="4558"/>
                </a:cubicBezTo>
                <a:cubicBezTo>
                  <a:pt x="1720" y="4560"/>
                  <a:pt x="1715" y="4559"/>
                  <a:pt x="1713" y="4558"/>
                </a:cubicBezTo>
                <a:cubicBezTo>
                  <a:pt x="1711" y="4556"/>
                  <a:pt x="1712" y="4547"/>
                  <a:pt x="1710" y="4544"/>
                </a:cubicBezTo>
                <a:cubicBezTo>
                  <a:pt x="1708" y="4542"/>
                  <a:pt x="1703" y="4541"/>
                  <a:pt x="1700" y="4543"/>
                </a:cubicBezTo>
                <a:cubicBezTo>
                  <a:pt x="1696" y="4544"/>
                  <a:pt x="1692" y="4553"/>
                  <a:pt x="1689" y="4555"/>
                </a:cubicBezTo>
                <a:cubicBezTo>
                  <a:pt x="1687" y="4557"/>
                  <a:pt x="1688" y="4554"/>
                  <a:pt x="1684" y="4553"/>
                </a:cubicBezTo>
                <a:cubicBezTo>
                  <a:pt x="1680" y="4552"/>
                  <a:pt x="1666" y="4551"/>
                  <a:pt x="1660" y="4547"/>
                </a:cubicBezTo>
                <a:cubicBezTo>
                  <a:pt x="1655" y="4544"/>
                  <a:pt x="1654" y="4537"/>
                  <a:pt x="1651" y="4535"/>
                </a:cubicBezTo>
                <a:cubicBezTo>
                  <a:pt x="1647" y="4532"/>
                  <a:pt x="1644" y="4531"/>
                  <a:pt x="1642" y="4531"/>
                </a:cubicBezTo>
                <a:lnTo>
                  <a:pt x="1639" y="4537"/>
                </a:lnTo>
                <a:lnTo>
                  <a:pt x="1634" y="4551"/>
                </a:lnTo>
                <a:lnTo>
                  <a:pt x="1626" y="4534"/>
                </a:lnTo>
                <a:lnTo>
                  <a:pt x="1596" y="4530"/>
                </a:lnTo>
                <a:lnTo>
                  <a:pt x="1595" y="4514"/>
                </a:lnTo>
                <a:lnTo>
                  <a:pt x="1582" y="4510"/>
                </a:lnTo>
                <a:lnTo>
                  <a:pt x="1579" y="4522"/>
                </a:lnTo>
                <a:lnTo>
                  <a:pt x="1562" y="4527"/>
                </a:lnTo>
                <a:lnTo>
                  <a:pt x="1550" y="4524"/>
                </a:lnTo>
                <a:lnTo>
                  <a:pt x="1535" y="4513"/>
                </a:lnTo>
                <a:lnTo>
                  <a:pt x="1506" y="4511"/>
                </a:lnTo>
                <a:lnTo>
                  <a:pt x="1471" y="4524"/>
                </a:lnTo>
                <a:lnTo>
                  <a:pt x="1469" y="4553"/>
                </a:lnTo>
                <a:lnTo>
                  <a:pt x="1438" y="4560"/>
                </a:lnTo>
                <a:lnTo>
                  <a:pt x="1399" y="4564"/>
                </a:lnTo>
                <a:lnTo>
                  <a:pt x="1364" y="4571"/>
                </a:lnTo>
                <a:lnTo>
                  <a:pt x="1346" y="4581"/>
                </a:lnTo>
                <a:lnTo>
                  <a:pt x="1322" y="4574"/>
                </a:lnTo>
                <a:lnTo>
                  <a:pt x="1298" y="4572"/>
                </a:lnTo>
                <a:lnTo>
                  <a:pt x="1263" y="4579"/>
                </a:lnTo>
                <a:lnTo>
                  <a:pt x="1239" y="4589"/>
                </a:lnTo>
                <a:lnTo>
                  <a:pt x="1229" y="4585"/>
                </a:lnTo>
                <a:lnTo>
                  <a:pt x="1216" y="4560"/>
                </a:lnTo>
                <a:lnTo>
                  <a:pt x="1186" y="4540"/>
                </a:lnTo>
                <a:lnTo>
                  <a:pt x="1160" y="4535"/>
                </a:lnTo>
                <a:lnTo>
                  <a:pt x="1154" y="4518"/>
                </a:lnTo>
                <a:lnTo>
                  <a:pt x="1170" y="4516"/>
                </a:lnTo>
                <a:lnTo>
                  <a:pt x="1183" y="4524"/>
                </a:lnTo>
                <a:lnTo>
                  <a:pt x="1196" y="4531"/>
                </a:lnTo>
                <a:lnTo>
                  <a:pt x="1212" y="4547"/>
                </a:lnTo>
                <a:lnTo>
                  <a:pt x="1221" y="4551"/>
                </a:lnTo>
                <a:lnTo>
                  <a:pt x="1233" y="4558"/>
                </a:lnTo>
                <a:lnTo>
                  <a:pt x="1242" y="4558"/>
                </a:lnTo>
                <a:lnTo>
                  <a:pt x="1243" y="4551"/>
                </a:lnTo>
                <a:lnTo>
                  <a:pt x="1222" y="4539"/>
                </a:lnTo>
                <a:lnTo>
                  <a:pt x="1196" y="4521"/>
                </a:lnTo>
                <a:lnTo>
                  <a:pt x="1175" y="4503"/>
                </a:lnTo>
                <a:lnTo>
                  <a:pt x="1167" y="4484"/>
                </a:lnTo>
                <a:lnTo>
                  <a:pt x="1154" y="4481"/>
                </a:lnTo>
                <a:lnTo>
                  <a:pt x="1144" y="4459"/>
                </a:lnTo>
                <a:lnTo>
                  <a:pt x="1130" y="4450"/>
                </a:lnTo>
                <a:lnTo>
                  <a:pt x="1134" y="4411"/>
                </a:lnTo>
                <a:lnTo>
                  <a:pt x="1136" y="4382"/>
                </a:lnTo>
                <a:lnTo>
                  <a:pt x="1143" y="4376"/>
                </a:lnTo>
                <a:lnTo>
                  <a:pt x="1142" y="4358"/>
                </a:lnTo>
                <a:lnTo>
                  <a:pt x="1149" y="4340"/>
                </a:lnTo>
                <a:lnTo>
                  <a:pt x="1157" y="4330"/>
                </a:lnTo>
                <a:lnTo>
                  <a:pt x="1159" y="4317"/>
                </a:lnTo>
                <a:lnTo>
                  <a:pt x="1163" y="4313"/>
                </a:lnTo>
                <a:lnTo>
                  <a:pt x="1155" y="4309"/>
                </a:lnTo>
                <a:lnTo>
                  <a:pt x="1159" y="4304"/>
                </a:lnTo>
                <a:lnTo>
                  <a:pt x="1165" y="4295"/>
                </a:lnTo>
                <a:lnTo>
                  <a:pt x="1172" y="4290"/>
                </a:lnTo>
                <a:lnTo>
                  <a:pt x="1184" y="4291"/>
                </a:lnTo>
                <a:lnTo>
                  <a:pt x="1205" y="4301"/>
                </a:lnTo>
                <a:lnTo>
                  <a:pt x="1217" y="4311"/>
                </a:lnTo>
                <a:lnTo>
                  <a:pt x="1217" y="4317"/>
                </a:lnTo>
                <a:lnTo>
                  <a:pt x="1202" y="4319"/>
                </a:lnTo>
                <a:lnTo>
                  <a:pt x="1207" y="4330"/>
                </a:lnTo>
                <a:lnTo>
                  <a:pt x="1225" y="4337"/>
                </a:lnTo>
                <a:lnTo>
                  <a:pt x="1226" y="4350"/>
                </a:lnTo>
                <a:lnTo>
                  <a:pt x="1236" y="4355"/>
                </a:lnTo>
                <a:lnTo>
                  <a:pt x="1246" y="4363"/>
                </a:lnTo>
                <a:lnTo>
                  <a:pt x="1230" y="4369"/>
                </a:lnTo>
                <a:lnTo>
                  <a:pt x="1232" y="4382"/>
                </a:lnTo>
                <a:lnTo>
                  <a:pt x="1243" y="4379"/>
                </a:lnTo>
                <a:lnTo>
                  <a:pt x="1252" y="4369"/>
                </a:lnTo>
                <a:lnTo>
                  <a:pt x="1267" y="4364"/>
                </a:lnTo>
                <a:lnTo>
                  <a:pt x="1285" y="4369"/>
                </a:lnTo>
                <a:lnTo>
                  <a:pt x="1286" y="4377"/>
                </a:lnTo>
                <a:lnTo>
                  <a:pt x="1267" y="4377"/>
                </a:lnTo>
                <a:lnTo>
                  <a:pt x="1270" y="4396"/>
                </a:lnTo>
                <a:lnTo>
                  <a:pt x="1283" y="4398"/>
                </a:lnTo>
                <a:lnTo>
                  <a:pt x="1290" y="4405"/>
                </a:lnTo>
                <a:lnTo>
                  <a:pt x="1294" y="4392"/>
                </a:lnTo>
                <a:lnTo>
                  <a:pt x="1302" y="4385"/>
                </a:lnTo>
                <a:lnTo>
                  <a:pt x="1304" y="4393"/>
                </a:lnTo>
                <a:lnTo>
                  <a:pt x="1298" y="4405"/>
                </a:lnTo>
                <a:lnTo>
                  <a:pt x="1290" y="4416"/>
                </a:lnTo>
                <a:lnTo>
                  <a:pt x="1280" y="4424"/>
                </a:lnTo>
                <a:lnTo>
                  <a:pt x="1301" y="4418"/>
                </a:lnTo>
                <a:lnTo>
                  <a:pt x="1310" y="4417"/>
                </a:lnTo>
                <a:lnTo>
                  <a:pt x="1307" y="4406"/>
                </a:lnTo>
                <a:lnTo>
                  <a:pt x="1319" y="4395"/>
                </a:lnTo>
                <a:lnTo>
                  <a:pt x="1328" y="4390"/>
                </a:lnTo>
                <a:lnTo>
                  <a:pt x="1330" y="4395"/>
                </a:lnTo>
                <a:lnTo>
                  <a:pt x="1330" y="4404"/>
                </a:lnTo>
                <a:lnTo>
                  <a:pt x="1322" y="4414"/>
                </a:lnTo>
                <a:lnTo>
                  <a:pt x="1339" y="4404"/>
                </a:lnTo>
                <a:lnTo>
                  <a:pt x="1349" y="4406"/>
                </a:lnTo>
                <a:lnTo>
                  <a:pt x="1348" y="4416"/>
                </a:lnTo>
                <a:lnTo>
                  <a:pt x="1352" y="4424"/>
                </a:lnTo>
                <a:lnTo>
                  <a:pt x="1365" y="4425"/>
                </a:lnTo>
                <a:lnTo>
                  <a:pt x="1365" y="4432"/>
                </a:lnTo>
                <a:lnTo>
                  <a:pt x="1367" y="4442"/>
                </a:lnTo>
                <a:lnTo>
                  <a:pt x="1377" y="4437"/>
                </a:lnTo>
                <a:lnTo>
                  <a:pt x="1393" y="4439"/>
                </a:lnTo>
                <a:lnTo>
                  <a:pt x="1398" y="4451"/>
                </a:lnTo>
                <a:lnTo>
                  <a:pt x="1404" y="4460"/>
                </a:lnTo>
                <a:lnTo>
                  <a:pt x="1423" y="4461"/>
                </a:lnTo>
                <a:lnTo>
                  <a:pt x="1443" y="4458"/>
                </a:lnTo>
                <a:lnTo>
                  <a:pt x="1450" y="4447"/>
                </a:lnTo>
                <a:lnTo>
                  <a:pt x="1453" y="4434"/>
                </a:lnTo>
                <a:lnTo>
                  <a:pt x="1464" y="4422"/>
                </a:lnTo>
                <a:lnTo>
                  <a:pt x="1469" y="4413"/>
                </a:lnTo>
                <a:lnTo>
                  <a:pt x="1456" y="4403"/>
                </a:lnTo>
                <a:lnTo>
                  <a:pt x="1456" y="4395"/>
                </a:lnTo>
                <a:lnTo>
                  <a:pt x="1451" y="4387"/>
                </a:lnTo>
                <a:lnTo>
                  <a:pt x="1445" y="4393"/>
                </a:lnTo>
                <a:lnTo>
                  <a:pt x="1436" y="4384"/>
                </a:lnTo>
                <a:lnTo>
                  <a:pt x="1424" y="4379"/>
                </a:lnTo>
                <a:lnTo>
                  <a:pt x="1422" y="4367"/>
                </a:lnTo>
                <a:lnTo>
                  <a:pt x="1410" y="4364"/>
                </a:lnTo>
                <a:lnTo>
                  <a:pt x="1408" y="4359"/>
                </a:lnTo>
                <a:lnTo>
                  <a:pt x="1416" y="4355"/>
                </a:lnTo>
                <a:lnTo>
                  <a:pt x="1416" y="4343"/>
                </a:lnTo>
                <a:lnTo>
                  <a:pt x="1406" y="4348"/>
                </a:lnTo>
                <a:lnTo>
                  <a:pt x="1403" y="4330"/>
                </a:lnTo>
                <a:lnTo>
                  <a:pt x="1413" y="4332"/>
                </a:lnTo>
                <a:lnTo>
                  <a:pt x="1392" y="4334"/>
                </a:lnTo>
                <a:lnTo>
                  <a:pt x="1390" y="4327"/>
                </a:lnTo>
                <a:lnTo>
                  <a:pt x="1395" y="4320"/>
                </a:lnTo>
                <a:lnTo>
                  <a:pt x="1395" y="4309"/>
                </a:lnTo>
                <a:lnTo>
                  <a:pt x="1387" y="4306"/>
                </a:lnTo>
                <a:lnTo>
                  <a:pt x="1380" y="4308"/>
                </a:lnTo>
                <a:lnTo>
                  <a:pt x="1384" y="4299"/>
                </a:lnTo>
                <a:lnTo>
                  <a:pt x="1374" y="4299"/>
                </a:lnTo>
                <a:lnTo>
                  <a:pt x="1369" y="4290"/>
                </a:lnTo>
                <a:lnTo>
                  <a:pt x="1356" y="4285"/>
                </a:lnTo>
                <a:lnTo>
                  <a:pt x="1350" y="4293"/>
                </a:lnTo>
                <a:lnTo>
                  <a:pt x="1334" y="4296"/>
                </a:lnTo>
                <a:lnTo>
                  <a:pt x="1324" y="4306"/>
                </a:lnTo>
                <a:lnTo>
                  <a:pt x="1296" y="4299"/>
                </a:lnTo>
                <a:lnTo>
                  <a:pt x="1276" y="4285"/>
                </a:lnTo>
                <a:lnTo>
                  <a:pt x="1264" y="4271"/>
                </a:lnTo>
                <a:lnTo>
                  <a:pt x="1254" y="4274"/>
                </a:lnTo>
                <a:lnTo>
                  <a:pt x="1237" y="4277"/>
                </a:lnTo>
                <a:lnTo>
                  <a:pt x="1235" y="4264"/>
                </a:lnTo>
                <a:lnTo>
                  <a:pt x="1224" y="4249"/>
                </a:lnTo>
                <a:lnTo>
                  <a:pt x="1214" y="4249"/>
                </a:lnTo>
                <a:lnTo>
                  <a:pt x="1216" y="4243"/>
                </a:lnTo>
                <a:lnTo>
                  <a:pt x="1229" y="4245"/>
                </a:lnTo>
                <a:lnTo>
                  <a:pt x="1228" y="4238"/>
                </a:lnTo>
                <a:lnTo>
                  <a:pt x="1211" y="4235"/>
                </a:lnTo>
                <a:lnTo>
                  <a:pt x="1196" y="4237"/>
                </a:lnTo>
                <a:lnTo>
                  <a:pt x="1178" y="4236"/>
                </a:lnTo>
                <a:lnTo>
                  <a:pt x="1162" y="4233"/>
                </a:lnTo>
                <a:lnTo>
                  <a:pt x="1157" y="4215"/>
                </a:lnTo>
                <a:lnTo>
                  <a:pt x="1159" y="4207"/>
                </a:lnTo>
                <a:lnTo>
                  <a:pt x="1175" y="4206"/>
                </a:lnTo>
                <a:lnTo>
                  <a:pt x="1172" y="4198"/>
                </a:lnTo>
                <a:lnTo>
                  <a:pt x="1159" y="4188"/>
                </a:lnTo>
                <a:lnTo>
                  <a:pt x="1156" y="4174"/>
                </a:lnTo>
                <a:lnTo>
                  <a:pt x="1144" y="4157"/>
                </a:lnTo>
                <a:lnTo>
                  <a:pt x="1138" y="4138"/>
                </a:lnTo>
                <a:lnTo>
                  <a:pt x="1138" y="4125"/>
                </a:lnTo>
                <a:lnTo>
                  <a:pt x="1145" y="4122"/>
                </a:lnTo>
                <a:lnTo>
                  <a:pt x="1148" y="4114"/>
                </a:lnTo>
                <a:lnTo>
                  <a:pt x="1143" y="4106"/>
                </a:lnTo>
                <a:lnTo>
                  <a:pt x="1128" y="4104"/>
                </a:lnTo>
                <a:lnTo>
                  <a:pt x="1119" y="4110"/>
                </a:lnTo>
                <a:lnTo>
                  <a:pt x="1107" y="4093"/>
                </a:lnTo>
                <a:lnTo>
                  <a:pt x="1093" y="4078"/>
                </a:lnTo>
                <a:lnTo>
                  <a:pt x="1085" y="4060"/>
                </a:lnTo>
                <a:lnTo>
                  <a:pt x="1086" y="4047"/>
                </a:lnTo>
                <a:lnTo>
                  <a:pt x="1094" y="4038"/>
                </a:lnTo>
                <a:lnTo>
                  <a:pt x="1107" y="4027"/>
                </a:lnTo>
                <a:lnTo>
                  <a:pt x="1109" y="4012"/>
                </a:lnTo>
                <a:lnTo>
                  <a:pt x="1107" y="4005"/>
                </a:lnTo>
                <a:lnTo>
                  <a:pt x="1093" y="4002"/>
                </a:lnTo>
                <a:lnTo>
                  <a:pt x="1082" y="4007"/>
                </a:lnTo>
                <a:lnTo>
                  <a:pt x="1064" y="4004"/>
                </a:lnTo>
                <a:lnTo>
                  <a:pt x="1059" y="3985"/>
                </a:lnTo>
                <a:lnTo>
                  <a:pt x="1072" y="3978"/>
                </a:lnTo>
                <a:lnTo>
                  <a:pt x="1060" y="3968"/>
                </a:lnTo>
                <a:lnTo>
                  <a:pt x="1057" y="3957"/>
                </a:lnTo>
                <a:lnTo>
                  <a:pt x="1046" y="3947"/>
                </a:lnTo>
                <a:lnTo>
                  <a:pt x="1054" y="3943"/>
                </a:lnTo>
                <a:lnTo>
                  <a:pt x="1049" y="3935"/>
                </a:lnTo>
                <a:lnTo>
                  <a:pt x="1039" y="3923"/>
                </a:lnTo>
                <a:lnTo>
                  <a:pt x="1039" y="3909"/>
                </a:lnTo>
                <a:lnTo>
                  <a:pt x="1028" y="3894"/>
                </a:lnTo>
                <a:lnTo>
                  <a:pt x="1020" y="3884"/>
                </a:lnTo>
                <a:lnTo>
                  <a:pt x="1007" y="3876"/>
                </a:lnTo>
                <a:lnTo>
                  <a:pt x="1005" y="3868"/>
                </a:lnTo>
                <a:lnTo>
                  <a:pt x="1015" y="3859"/>
                </a:lnTo>
                <a:lnTo>
                  <a:pt x="998" y="3842"/>
                </a:lnTo>
                <a:lnTo>
                  <a:pt x="991" y="3836"/>
                </a:lnTo>
                <a:lnTo>
                  <a:pt x="1002" y="3823"/>
                </a:lnTo>
                <a:lnTo>
                  <a:pt x="1009" y="3815"/>
                </a:lnTo>
                <a:lnTo>
                  <a:pt x="984" y="3799"/>
                </a:lnTo>
                <a:lnTo>
                  <a:pt x="975" y="3802"/>
                </a:lnTo>
                <a:lnTo>
                  <a:pt x="970" y="3810"/>
                </a:lnTo>
                <a:lnTo>
                  <a:pt x="956" y="3800"/>
                </a:lnTo>
                <a:lnTo>
                  <a:pt x="944" y="3787"/>
                </a:lnTo>
                <a:lnTo>
                  <a:pt x="936" y="3791"/>
                </a:lnTo>
                <a:lnTo>
                  <a:pt x="918" y="3784"/>
                </a:lnTo>
                <a:lnTo>
                  <a:pt x="922" y="3778"/>
                </a:lnTo>
                <a:lnTo>
                  <a:pt x="925" y="3773"/>
                </a:lnTo>
                <a:lnTo>
                  <a:pt x="925" y="3763"/>
                </a:lnTo>
                <a:lnTo>
                  <a:pt x="917" y="3763"/>
                </a:lnTo>
                <a:lnTo>
                  <a:pt x="921" y="3755"/>
                </a:lnTo>
                <a:lnTo>
                  <a:pt x="928" y="3745"/>
                </a:lnTo>
                <a:lnTo>
                  <a:pt x="907" y="3724"/>
                </a:lnTo>
                <a:lnTo>
                  <a:pt x="904" y="3712"/>
                </a:lnTo>
                <a:lnTo>
                  <a:pt x="918" y="3703"/>
                </a:lnTo>
                <a:lnTo>
                  <a:pt x="923" y="3694"/>
                </a:lnTo>
                <a:lnTo>
                  <a:pt x="920" y="3673"/>
                </a:lnTo>
                <a:lnTo>
                  <a:pt x="902" y="3652"/>
                </a:lnTo>
                <a:lnTo>
                  <a:pt x="891" y="3647"/>
                </a:lnTo>
                <a:lnTo>
                  <a:pt x="870" y="3634"/>
                </a:lnTo>
                <a:lnTo>
                  <a:pt x="862" y="3618"/>
                </a:lnTo>
                <a:lnTo>
                  <a:pt x="847" y="3607"/>
                </a:lnTo>
                <a:lnTo>
                  <a:pt x="831" y="3603"/>
                </a:lnTo>
                <a:lnTo>
                  <a:pt x="817" y="3592"/>
                </a:lnTo>
                <a:lnTo>
                  <a:pt x="802" y="3590"/>
                </a:lnTo>
                <a:lnTo>
                  <a:pt x="787" y="3592"/>
                </a:lnTo>
                <a:lnTo>
                  <a:pt x="773" y="3586"/>
                </a:lnTo>
                <a:lnTo>
                  <a:pt x="770" y="3577"/>
                </a:lnTo>
                <a:lnTo>
                  <a:pt x="757" y="3571"/>
                </a:lnTo>
                <a:lnTo>
                  <a:pt x="749" y="3563"/>
                </a:lnTo>
                <a:lnTo>
                  <a:pt x="732" y="3560"/>
                </a:lnTo>
                <a:lnTo>
                  <a:pt x="711" y="3560"/>
                </a:lnTo>
                <a:lnTo>
                  <a:pt x="713" y="3550"/>
                </a:lnTo>
                <a:lnTo>
                  <a:pt x="708" y="3543"/>
                </a:lnTo>
                <a:lnTo>
                  <a:pt x="694" y="3544"/>
                </a:lnTo>
                <a:lnTo>
                  <a:pt x="689" y="3535"/>
                </a:lnTo>
                <a:lnTo>
                  <a:pt x="677" y="3540"/>
                </a:lnTo>
                <a:lnTo>
                  <a:pt x="671" y="3545"/>
                </a:lnTo>
                <a:lnTo>
                  <a:pt x="669" y="3537"/>
                </a:lnTo>
                <a:lnTo>
                  <a:pt x="671" y="3527"/>
                </a:lnTo>
                <a:lnTo>
                  <a:pt x="650" y="3522"/>
                </a:lnTo>
                <a:lnTo>
                  <a:pt x="642" y="3524"/>
                </a:lnTo>
                <a:lnTo>
                  <a:pt x="644" y="3532"/>
                </a:lnTo>
                <a:lnTo>
                  <a:pt x="655" y="3532"/>
                </a:lnTo>
                <a:lnTo>
                  <a:pt x="652" y="3542"/>
                </a:lnTo>
                <a:lnTo>
                  <a:pt x="640" y="3550"/>
                </a:lnTo>
                <a:lnTo>
                  <a:pt x="624" y="3539"/>
                </a:lnTo>
                <a:lnTo>
                  <a:pt x="619" y="3532"/>
                </a:lnTo>
                <a:lnTo>
                  <a:pt x="622" y="3526"/>
                </a:lnTo>
                <a:lnTo>
                  <a:pt x="621" y="3518"/>
                </a:lnTo>
                <a:lnTo>
                  <a:pt x="611" y="3518"/>
                </a:lnTo>
                <a:lnTo>
                  <a:pt x="608" y="3513"/>
                </a:lnTo>
                <a:lnTo>
                  <a:pt x="600" y="3516"/>
                </a:lnTo>
                <a:lnTo>
                  <a:pt x="593" y="3511"/>
                </a:lnTo>
                <a:lnTo>
                  <a:pt x="587" y="3506"/>
                </a:lnTo>
                <a:lnTo>
                  <a:pt x="579" y="3502"/>
                </a:lnTo>
                <a:lnTo>
                  <a:pt x="571" y="3501"/>
                </a:lnTo>
                <a:lnTo>
                  <a:pt x="553" y="3498"/>
                </a:lnTo>
                <a:lnTo>
                  <a:pt x="535" y="3495"/>
                </a:lnTo>
                <a:lnTo>
                  <a:pt x="521" y="3489"/>
                </a:lnTo>
                <a:lnTo>
                  <a:pt x="505" y="3476"/>
                </a:lnTo>
                <a:lnTo>
                  <a:pt x="487" y="3471"/>
                </a:lnTo>
                <a:lnTo>
                  <a:pt x="475" y="3463"/>
                </a:lnTo>
                <a:lnTo>
                  <a:pt x="482" y="3451"/>
                </a:lnTo>
                <a:lnTo>
                  <a:pt x="480" y="3443"/>
                </a:lnTo>
                <a:lnTo>
                  <a:pt x="474" y="3438"/>
                </a:lnTo>
                <a:lnTo>
                  <a:pt x="463" y="3450"/>
                </a:lnTo>
                <a:lnTo>
                  <a:pt x="456" y="3447"/>
                </a:lnTo>
                <a:lnTo>
                  <a:pt x="458" y="3437"/>
                </a:lnTo>
                <a:lnTo>
                  <a:pt x="435" y="3430"/>
                </a:lnTo>
                <a:lnTo>
                  <a:pt x="437" y="3422"/>
                </a:lnTo>
                <a:lnTo>
                  <a:pt x="435" y="3417"/>
                </a:lnTo>
                <a:lnTo>
                  <a:pt x="425" y="3409"/>
                </a:lnTo>
                <a:lnTo>
                  <a:pt x="421" y="3400"/>
                </a:lnTo>
                <a:lnTo>
                  <a:pt x="416" y="3389"/>
                </a:lnTo>
                <a:lnTo>
                  <a:pt x="422" y="3385"/>
                </a:lnTo>
                <a:lnTo>
                  <a:pt x="421" y="3379"/>
                </a:lnTo>
                <a:lnTo>
                  <a:pt x="419" y="3371"/>
                </a:lnTo>
                <a:lnTo>
                  <a:pt x="406" y="3363"/>
                </a:lnTo>
                <a:lnTo>
                  <a:pt x="395" y="3358"/>
                </a:lnTo>
                <a:lnTo>
                  <a:pt x="393" y="3345"/>
                </a:lnTo>
                <a:lnTo>
                  <a:pt x="399" y="3342"/>
                </a:lnTo>
                <a:lnTo>
                  <a:pt x="393" y="3335"/>
                </a:lnTo>
                <a:lnTo>
                  <a:pt x="382" y="3329"/>
                </a:lnTo>
                <a:lnTo>
                  <a:pt x="372" y="3322"/>
                </a:lnTo>
                <a:lnTo>
                  <a:pt x="367" y="3311"/>
                </a:lnTo>
                <a:lnTo>
                  <a:pt x="361" y="3304"/>
                </a:lnTo>
                <a:lnTo>
                  <a:pt x="362" y="3293"/>
                </a:lnTo>
                <a:lnTo>
                  <a:pt x="366" y="3280"/>
                </a:lnTo>
                <a:lnTo>
                  <a:pt x="365" y="3267"/>
                </a:lnTo>
                <a:lnTo>
                  <a:pt x="362" y="3253"/>
                </a:lnTo>
                <a:lnTo>
                  <a:pt x="357" y="3229"/>
                </a:lnTo>
                <a:lnTo>
                  <a:pt x="351" y="3237"/>
                </a:lnTo>
                <a:lnTo>
                  <a:pt x="349" y="3253"/>
                </a:lnTo>
                <a:lnTo>
                  <a:pt x="351" y="3267"/>
                </a:lnTo>
                <a:lnTo>
                  <a:pt x="351" y="3275"/>
                </a:lnTo>
                <a:lnTo>
                  <a:pt x="340" y="3282"/>
                </a:lnTo>
                <a:lnTo>
                  <a:pt x="340" y="3266"/>
                </a:lnTo>
                <a:lnTo>
                  <a:pt x="336" y="3242"/>
                </a:lnTo>
                <a:lnTo>
                  <a:pt x="336" y="3220"/>
                </a:lnTo>
                <a:lnTo>
                  <a:pt x="328" y="3201"/>
                </a:lnTo>
                <a:lnTo>
                  <a:pt x="327" y="3174"/>
                </a:lnTo>
                <a:lnTo>
                  <a:pt x="327" y="3149"/>
                </a:lnTo>
                <a:lnTo>
                  <a:pt x="317" y="3107"/>
                </a:lnTo>
                <a:lnTo>
                  <a:pt x="317" y="3088"/>
                </a:lnTo>
                <a:lnTo>
                  <a:pt x="311" y="3051"/>
                </a:lnTo>
                <a:lnTo>
                  <a:pt x="304" y="3025"/>
                </a:lnTo>
                <a:lnTo>
                  <a:pt x="299" y="2993"/>
                </a:lnTo>
                <a:lnTo>
                  <a:pt x="291" y="2975"/>
                </a:lnTo>
                <a:lnTo>
                  <a:pt x="278" y="2947"/>
                </a:lnTo>
                <a:lnTo>
                  <a:pt x="301" y="2946"/>
                </a:lnTo>
                <a:lnTo>
                  <a:pt x="296" y="2913"/>
                </a:lnTo>
                <a:lnTo>
                  <a:pt x="296" y="2899"/>
                </a:lnTo>
                <a:lnTo>
                  <a:pt x="291" y="2878"/>
                </a:lnTo>
                <a:lnTo>
                  <a:pt x="286" y="2875"/>
                </a:lnTo>
                <a:lnTo>
                  <a:pt x="283" y="2867"/>
                </a:lnTo>
                <a:lnTo>
                  <a:pt x="288" y="2862"/>
                </a:lnTo>
                <a:lnTo>
                  <a:pt x="285" y="2846"/>
                </a:lnTo>
                <a:lnTo>
                  <a:pt x="275" y="2838"/>
                </a:lnTo>
                <a:lnTo>
                  <a:pt x="273" y="2831"/>
                </a:lnTo>
                <a:lnTo>
                  <a:pt x="277" y="2818"/>
                </a:lnTo>
                <a:lnTo>
                  <a:pt x="265" y="2809"/>
                </a:lnTo>
                <a:lnTo>
                  <a:pt x="261" y="2799"/>
                </a:lnTo>
                <a:lnTo>
                  <a:pt x="252" y="2797"/>
                </a:lnTo>
                <a:lnTo>
                  <a:pt x="254" y="2812"/>
                </a:lnTo>
                <a:lnTo>
                  <a:pt x="240" y="2815"/>
                </a:lnTo>
                <a:lnTo>
                  <a:pt x="226" y="2820"/>
                </a:lnTo>
                <a:lnTo>
                  <a:pt x="217" y="2820"/>
                </a:lnTo>
                <a:lnTo>
                  <a:pt x="212" y="2801"/>
                </a:lnTo>
                <a:lnTo>
                  <a:pt x="206" y="2794"/>
                </a:lnTo>
                <a:lnTo>
                  <a:pt x="197" y="2794"/>
                </a:lnTo>
                <a:lnTo>
                  <a:pt x="197" y="2808"/>
                </a:lnTo>
                <a:lnTo>
                  <a:pt x="201" y="2820"/>
                </a:lnTo>
                <a:lnTo>
                  <a:pt x="183" y="2804"/>
                </a:lnTo>
                <a:lnTo>
                  <a:pt x="180" y="2794"/>
                </a:lnTo>
                <a:lnTo>
                  <a:pt x="183" y="2789"/>
                </a:lnTo>
                <a:lnTo>
                  <a:pt x="170" y="2783"/>
                </a:lnTo>
                <a:lnTo>
                  <a:pt x="160" y="2781"/>
                </a:lnTo>
                <a:lnTo>
                  <a:pt x="150" y="2784"/>
                </a:lnTo>
                <a:lnTo>
                  <a:pt x="131" y="2773"/>
                </a:lnTo>
                <a:lnTo>
                  <a:pt x="118" y="2767"/>
                </a:lnTo>
                <a:lnTo>
                  <a:pt x="107" y="2762"/>
                </a:lnTo>
                <a:lnTo>
                  <a:pt x="88" y="2762"/>
                </a:lnTo>
                <a:lnTo>
                  <a:pt x="83" y="2758"/>
                </a:lnTo>
                <a:lnTo>
                  <a:pt x="88" y="2752"/>
                </a:lnTo>
                <a:lnTo>
                  <a:pt x="100" y="2752"/>
                </a:lnTo>
                <a:lnTo>
                  <a:pt x="108" y="2752"/>
                </a:lnTo>
                <a:lnTo>
                  <a:pt x="101" y="2739"/>
                </a:lnTo>
                <a:lnTo>
                  <a:pt x="99" y="2723"/>
                </a:lnTo>
                <a:lnTo>
                  <a:pt x="86" y="2728"/>
                </a:lnTo>
                <a:lnTo>
                  <a:pt x="80" y="2708"/>
                </a:lnTo>
                <a:lnTo>
                  <a:pt x="71" y="2704"/>
                </a:lnTo>
                <a:lnTo>
                  <a:pt x="59" y="2700"/>
                </a:lnTo>
                <a:lnTo>
                  <a:pt x="54" y="2695"/>
                </a:lnTo>
                <a:lnTo>
                  <a:pt x="47" y="2679"/>
                </a:lnTo>
                <a:lnTo>
                  <a:pt x="38" y="2678"/>
                </a:lnTo>
                <a:lnTo>
                  <a:pt x="31" y="2682"/>
                </a:lnTo>
                <a:lnTo>
                  <a:pt x="26" y="2668"/>
                </a:lnTo>
                <a:lnTo>
                  <a:pt x="24" y="2657"/>
                </a:lnTo>
                <a:lnTo>
                  <a:pt x="18" y="2653"/>
                </a:lnTo>
                <a:lnTo>
                  <a:pt x="26" y="2649"/>
                </a:lnTo>
                <a:lnTo>
                  <a:pt x="37" y="2633"/>
                </a:lnTo>
                <a:lnTo>
                  <a:pt x="42" y="2616"/>
                </a:lnTo>
                <a:lnTo>
                  <a:pt x="41" y="2598"/>
                </a:lnTo>
                <a:lnTo>
                  <a:pt x="37" y="2584"/>
                </a:lnTo>
                <a:lnTo>
                  <a:pt x="28" y="2566"/>
                </a:lnTo>
                <a:lnTo>
                  <a:pt x="17" y="2555"/>
                </a:lnTo>
                <a:lnTo>
                  <a:pt x="10" y="2535"/>
                </a:lnTo>
                <a:lnTo>
                  <a:pt x="2" y="2518"/>
                </a:lnTo>
                <a:lnTo>
                  <a:pt x="5" y="2508"/>
                </a:lnTo>
                <a:lnTo>
                  <a:pt x="2" y="2494"/>
                </a:lnTo>
                <a:lnTo>
                  <a:pt x="0" y="2484"/>
                </a:lnTo>
                <a:lnTo>
                  <a:pt x="7" y="2479"/>
                </a:lnTo>
                <a:lnTo>
                  <a:pt x="10" y="2466"/>
                </a:lnTo>
                <a:lnTo>
                  <a:pt x="4" y="2458"/>
                </a:lnTo>
                <a:lnTo>
                  <a:pt x="0" y="2451"/>
                </a:lnTo>
                <a:lnTo>
                  <a:pt x="17" y="2421"/>
                </a:lnTo>
                <a:lnTo>
                  <a:pt x="27" y="2371"/>
                </a:lnTo>
                <a:lnTo>
                  <a:pt x="207" y="2370"/>
                </a:lnTo>
                <a:lnTo>
                  <a:pt x="203" y="2259"/>
                </a:lnTo>
                <a:lnTo>
                  <a:pt x="395" y="2261"/>
                </a:lnTo>
                <a:lnTo>
                  <a:pt x="389" y="2134"/>
                </a:lnTo>
                <a:lnTo>
                  <a:pt x="517" y="2134"/>
                </a:lnTo>
                <a:lnTo>
                  <a:pt x="523" y="2023"/>
                </a:lnTo>
                <a:lnTo>
                  <a:pt x="642" y="2023"/>
                </a:lnTo>
                <a:lnTo>
                  <a:pt x="646" y="1555"/>
                </a:lnTo>
                <a:lnTo>
                  <a:pt x="771" y="1552"/>
                </a:lnTo>
                <a:lnTo>
                  <a:pt x="772" y="1713"/>
                </a:lnTo>
                <a:lnTo>
                  <a:pt x="849" y="1716"/>
                </a:lnTo>
                <a:lnTo>
                  <a:pt x="850" y="1792"/>
                </a:lnTo>
                <a:lnTo>
                  <a:pt x="889" y="1794"/>
                </a:lnTo>
                <a:lnTo>
                  <a:pt x="891" y="1927"/>
                </a:lnTo>
                <a:lnTo>
                  <a:pt x="972" y="1924"/>
                </a:lnTo>
                <a:lnTo>
                  <a:pt x="957" y="1681"/>
                </a:lnTo>
                <a:lnTo>
                  <a:pt x="960" y="1684"/>
                </a:lnTo>
                <a:lnTo>
                  <a:pt x="942" y="1666"/>
                </a:lnTo>
                <a:lnTo>
                  <a:pt x="940" y="1606"/>
                </a:lnTo>
                <a:lnTo>
                  <a:pt x="926" y="1566"/>
                </a:lnTo>
                <a:lnTo>
                  <a:pt x="889" y="1551"/>
                </a:lnTo>
                <a:lnTo>
                  <a:pt x="887" y="1203"/>
                </a:lnTo>
                <a:lnTo>
                  <a:pt x="767" y="1203"/>
                </a:lnTo>
                <a:lnTo>
                  <a:pt x="764" y="982"/>
                </a:lnTo>
                <a:lnTo>
                  <a:pt x="788" y="982"/>
                </a:lnTo>
                <a:lnTo>
                  <a:pt x="786" y="895"/>
                </a:lnTo>
                <a:lnTo>
                  <a:pt x="799" y="896"/>
                </a:lnTo>
                <a:lnTo>
                  <a:pt x="800" y="860"/>
                </a:lnTo>
                <a:lnTo>
                  <a:pt x="796" y="847"/>
                </a:lnTo>
                <a:lnTo>
                  <a:pt x="787" y="804"/>
                </a:lnTo>
                <a:lnTo>
                  <a:pt x="661" y="797"/>
                </a:lnTo>
                <a:lnTo>
                  <a:pt x="654" y="769"/>
                </a:lnTo>
                <a:lnTo>
                  <a:pt x="658" y="751"/>
                </a:lnTo>
                <a:lnTo>
                  <a:pt x="676" y="738"/>
                </a:lnTo>
                <a:lnTo>
                  <a:pt x="694" y="721"/>
                </a:lnTo>
                <a:lnTo>
                  <a:pt x="705" y="715"/>
                </a:lnTo>
                <a:lnTo>
                  <a:pt x="706" y="741"/>
                </a:lnTo>
                <a:lnTo>
                  <a:pt x="729" y="736"/>
                </a:lnTo>
                <a:lnTo>
                  <a:pt x="726" y="676"/>
                </a:lnTo>
                <a:lnTo>
                  <a:pt x="693" y="679"/>
                </a:lnTo>
                <a:lnTo>
                  <a:pt x="689" y="663"/>
                </a:lnTo>
                <a:lnTo>
                  <a:pt x="669" y="663"/>
                </a:lnTo>
                <a:lnTo>
                  <a:pt x="675" y="621"/>
                </a:lnTo>
                <a:lnTo>
                  <a:pt x="654" y="604"/>
                </a:lnTo>
                <a:lnTo>
                  <a:pt x="658" y="385"/>
                </a:lnTo>
                <a:lnTo>
                  <a:pt x="537" y="382"/>
                </a:lnTo>
                <a:lnTo>
                  <a:pt x="540" y="73"/>
                </a:lnTo>
                <a:lnTo>
                  <a:pt x="642" y="78"/>
                </a:lnTo>
                <a:lnTo>
                  <a:pt x="643" y="40"/>
                </a:lnTo>
                <a:lnTo>
                  <a:pt x="697" y="40"/>
                </a:lnTo>
                <a:lnTo>
                  <a:pt x="774" y="40"/>
                </a:lnTo>
                <a:lnTo>
                  <a:pt x="789" y="0"/>
                </a:lnTo>
                <a:lnTo>
                  <a:pt x="847" y="1"/>
                </a:lnTo>
                <a:lnTo>
                  <a:pt x="843" y="114"/>
                </a:lnTo>
                <a:lnTo>
                  <a:pt x="846" y="132"/>
                </a:lnTo>
                <a:lnTo>
                  <a:pt x="994" y="135"/>
                </a:lnTo>
                <a:lnTo>
                  <a:pt x="1022" y="135"/>
                </a:lnTo>
                <a:lnTo>
                  <a:pt x="1065" y="138"/>
                </a:lnTo>
                <a:lnTo>
                  <a:pt x="1089" y="138"/>
                </a:lnTo>
                <a:lnTo>
                  <a:pt x="1140" y="138"/>
                </a:lnTo>
                <a:lnTo>
                  <a:pt x="1145" y="269"/>
                </a:lnTo>
                <a:lnTo>
                  <a:pt x="1194" y="268"/>
                </a:lnTo>
                <a:lnTo>
                  <a:pt x="1196" y="382"/>
                </a:lnTo>
                <a:lnTo>
                  <a:pt x="1258" y="381"/>
                </a:lnTo>
                <a:lnTo>
                  <a:pt x="1257" y="571"/>
                </a:lnTo>
                <a:lnTo>
                  <a:pt x="1253" y="634"/>
                </a:lnTo>
                <a:lnTo>
                  <a:pt x="1256" y="850"/>
                </a:lnTo>
                <a:lnTo>
                  <a:pt x="1374" y="855"/>
                </a:lnTo>
                <a:lnTo>
                  <a:pt x="1375" y="957"/>
                </a:lnTo>
                <a:lnTo>
                  <a:pt x="1306" y="958"/>
                </a:lnTo>
                <a:lnTo>
                  <a:pt x="1306" y="1219"/>
                </a:lnTo>
                <a:lnTo>
                  <a:pt x="1456" y="1216"/>
                </a:lnTo>
                <a:lnTo>
                  <a:pt x="1458" y="1452"/>
                </a:lnTo>
                <a:lnTo>
                  <a:pt x="1612" y="1452"/>
                </a:lnTo>
                <a:lnTo>
                  <a:pt x="1608" y="1368"/>
                </a:lnTo>
                <a:lnTo>
                  <a:pt x="1674" y="1362"/>
                </a:lnTo>
                <a:lnTo>
                  <a:pt x="1684" y="1345"/>
                </a:lnTo>
                <a:lnTo>
                  <a:pt x="1696" y="1341"/>
                </a:lnTo>
                <a:lnTo>
                  <a:pt x="1725" y="1333"/>
                </a:lnTo>
                <a:lnTo>
                  <a:pt x="1745" y="1330"/>
                </a:lnTo>
                <a:lnTo>
                  <a:pt x="1944" y="1329"/>
                </a:lnTo>
                <a:lnTo>
                  <a:pt x="2133" y="1330"/>
                </a:lnTo>
                <a:cubicBezTo>
                  <a:pt x="2133" y="1330"/>
                  <a:pt x="2133" y="1332"/>
                  <a:pt x="2133" y="1332"/>
                </a:cubicBezTo>
                <a:close/>
              </a:path>
            </a:pathLst>
          </a:custGeom>
          <a:noFill/>
          <a:ln w="38100" cap="flat" cmpd="sng">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33798" name="Picture 6" descr="C:\Users\k3pd9pmm\AppData\Local\Microsoft\Windows\Temporary Internet Files\Content.IE5\8IQLH6S2\MC900013510[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8" y="3151188"/>
            <a:ext cx="1208087"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Box 24"/>
          <p:cNvSpPr txBox="1">
            <a:spLocks noChangeArrowheads="1"/>
          </p:cNvSpPr>
          <p:nvPr/>
        </p:nvSpPr>
        <p:spPr bwMode="auto">
          <a:xfrm>
            <a:off x="557213" y="3457575"/>
            <a:ext cx="993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nSpc>
                <a:spcPct val="80000"/>
              </a:lnSpc>
              <a:spcBef>
                <a:spcPct val="0"/>
              </a:spcBef>
              <a:buFontTx/>
              <a:buNone/>
            </a:pPr>
            <a:r>
              <a:rPr lang="en-US" altLang="en-US" sz="2100">
                <a:latin typeface="Century Gothic" panose="020B0502020202020204" pitchFamily="34" charset="0"/>
                <a:cs typeface="Arial" panose="020B0604020202020204" pitchFamily="34" charset="0"/>
              </a:rPr>
              <a:t>New</a:t>
            </a:r>
            <a:br>
              <a:rPr lang="en-US" altLang="en-US" sz="2100">
                <a:latin typeface="Century Gothic" panose="020B0502020202020204" pitchFamily="34" charset="0"/>
                <a:cs typeface="Arial" panose="020B0604020202020204" pitchFamily="34" charset="0"/>
              </a:rPr>
            </a:br>
            <a:r>
              <a:rPr lang="en-US" altLang="en-US" sz="2100">
                <a:latin typeface="Century Gothic" panose="020B0502020202020204" pitchFamily="34" charset="0"/>
                <a:cs typeface="Arial" panose="020B0604020202020204" pitchFamily="34" charset="0"/>
              </a:rPr>
              <a:t>Jersey</a:t>
            </a:r>
          </a:p>
        </p:txBody>
      </p:sp>
      <p:pic>
        <p:nvPicPr>
          <p:cNvPr id="55304" name="Picture 1026" descr="img0686"/>
          <p:cNvPicPr>
            <a:picLocks noChangeAspect="1" noChangeArrowheads="1"/>
          </p:cNvPicPr>
          <p:nvPr/>
        </p:nvPicPr>
        <p:blipFill>
          <a:blip r:embed="rId6">
            <a:lum bright="6000" contrast="6000"/>
          </a:blip>
          <a:srcRect/>
          <a:stretch>
            <a:fillRect/>
          </a:stretch>
        </p:blipFill>
        <p:spPr bwMode="auto">
          <a:xfrm>
            <a:off x="4237038" y="2720975"/>
            <a:ext cx="4565650" cy="2865438"/>
          </a:xfrm>
          <a:prstGeom prst="rect">
            <a:avLst/>
          </a:prstGeom>
          <a:noFill/>
          <a:ln w="6350">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3801" name="TextBox 10"/>
          <p:cNvSpPr txBox="1">
            <a:spLocks noChangeArrowheads="1"/>
          </p:cNvSpPr>
          <p:nvPr/>
        </p:nvSpPr>
        <p:spPr bwMode="auto">
          <a:xfrm>
            <a:off x="4352925" y="3179763"/>
            <a:ext cx="1081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200" b="1">
                <a:solidFill>
                  <a:schemeClr val="bg1"/>
                </a:solidFill>
                <a:latin typeface="Century Gothic" panose="020B0502020202020204" pitchFamily="34" charset="0"/>
                <a:cs typeface="Arial" panose="020B0604020202020204" pitchFamily="34" charset="0"/>
              </a:rPr>
              <a:t>Everglades</a:t>
            </a:r>
            <a:br>
              <a:rPr lang="en-US" altLang="en-US" sz="1200" b="1">
                <a:solidFill>
                  <a:schemeClr val="bg1"/>
                </a:solidFill>
                <a:latin typeface="Century Gothic" panose="020B0502020202020204" pitchFamily="34" charset="0"/>
                <a:cs typeface="Arial" panose="020B0604020202020204" pitchFamily="34" charset="0"/>
              </a:rPr>
            </a:br>
            <a:r>
              <a:rPr lang="en-US" altLang="en-US" sz="1200" b="1">
                <a:solidFill>
                  <a:schemeClr val="bg1"/>
                </a:solidFill>
                <a:latin typeface="Century Gothic" panose="020B0502020202020204" pitchFamily="34" charset="0"/>
                <a:cs typeface="Arial" panose="020B0604020202020204" pitchFamily="34" charset="0"/>
              </a:rPr>
              <a:t>National</a:t>
            </a:r>
            <a:br>
              <a:rPr lang="en-US" altLang="en-US" sz="1200" b="1">
                <a:solidFill>
                  <a:schemeClr val="bg1"/>
                </a:solidFill>
                <a:latin typeface="Century Gothic" panose="020B0502020202020204" pitchFamily="34" charset="0"/>
                <a:cs typeface="Arial" panose="020B0604020202020204" pitchFamily="34" charset="0"/>
              </a:rPr>
            </a:br>
            <a:r>
              <a:rPr lang="en-US" altLang="en-US" sz="1200" b="1">
                <a:solidFill>
                  <a:schemeClr val="bg1"/>
                </a:solidFill>
                <a:latin typeface="Century Gothic" panose="020B0502020202020204" pitchFamily="34" charset="0"/>
                <a:cs typeface="Arial" panose="020B0604020202020204" pitchFamily="34" charset="0"/>
              </a:rPr>
              <a:t>Park</a:t>
            </a:r>
          </a:p>
        </p:txBody>
      </p:sp>
      <p:sp>
        <p:nvSpPr>
          <p:cNvPr id="33802" name="Text Box 36"/>
          <p:cNvSpPr txBox="1">
            <a:spLocks noChangeArrowheads="1"/>
          </p:cNvSpPr>
          <p:nvPr/>
        </p:nvSpPr>
        <p:spPr bwMode="auto">
          <a:xfrm>
            <a:off x="0" y="144463"/>
            <a:ext cx="91535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000" b="1">
                <a:solidFill>
                  <a:srgbClr val="3E6C82"/>
                </a:solidFill>
                <a:latin typeface="Century Gothic" panose="020B0502020202020204" pitchFamily="34" charset="0"/>
              </a:rPr>
              <a:t>OUR MISSION</a:t>
            </a:r>
            <a:r>
              <a:rPr lang="en-US" altLang="en-US" sz="2000" b="1">
                <a:solidFill>
                  <a:srgbClr val="0070C0"/>
                </a:solidFill>
                <a:latin typeface="Century Gothic" panose="020B0502020202020204" pitchFamily="34" charset="0"/>
              </a:rPr>
              <a:t/>
            </a:r>
            <a:br>
              <a:rPr lang="en-US" altLang="en-US" sz="2000" b="1">
                <a:solidFill>
                  <a:srgbClr val="0070C0"/>
                </a:solidFill>
                <a:latin typeface="Century Gothic" panose="020B0502020202020204" pitchFamily="34" charset="0"/>
              </a:rPr>
            </a:br>
            <a:r>
              <a:rPr lang="en-US" altLang="en-US" sz="2400" b="1">
                <a:latin typeface="Century Gothic" panose="020B0502020202020204" pitchFamily="34" charset="0"/>
              </a:rPr>
              <a:t>ECOSYSTEM RESTORATION: EVERGLADES RESTORATION</a:t>
            </a:r>
          </a:p>
        </p:txBody>
      </p:sp>
      <p:sp>
        <p:nvSpPr>
          <p:cNvPr id="33803" name="Slide Number Placeholder 5"/>
          <p:cNvSpPr txBox="1">
            <a:spLocks noGrp="1"/>
          </p:cNvSpPr>
          <p:nvPr/>
        </p:nvSpPr>
        <p:spPr bwMode="auto">
          <a:xfrm>
            <a:off x="66675" y="6611938"/>
            <a:ext cx="91440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FontTx/>
              <a:buNone/>
            </a:pPr>
            <a:fld id="{A698952C-9A71-44A3-8E7C-61074F5ED876}" type="slidenum">
              <a:rPr lang="en-US" altLang="en-US" sz="1200" b="1">
                <a:latin typeface="Century Gothic" panose="020B0502020202020204" pitchFamily="34" charset="0"/>
              </a:rPr>
              <a:pPr algn="r" eaLnBrk="1" hangingPunct="1">
                <a:spcBef>
                  <a:spcPct val="0"/>
                </a:spcBef>
                <a:buFontTx/>
                <a:buNone/>
              </a:pPr>
              <a:t>12</a:t>
            </a:fld>
            <a:endParaRPr lang="en-US" altLang="en-US" sz="1200" b="1">
              <a:latin typeface="Century Gothic" panose="020B0502020202020204" pitchFamily="34" charset="0"/>
            </a:endParaRPr>
          </a:p>
        </p:txBody>
      </p:sp>
      <p:grpSp>
        <p:nvGrpSpPr>
          <p:cNvPr id="33804" name="Group 16"/>
          <p:cNvGrpSpPr>
            <a:grpSpLocks/>
          </p:cNvGrpSpPr>
          <p:nvPr/>
        </p:nvGrpSpPr>
        <p:grpSpPr bwMode="auto">
          <a:xfrm>
            <a:off x="7577138" y="5894388"/>
            <a:ext cx="1566862" cy="871537"/>
            <a:chOff x="7412517" y="5802597"/>
            <a:chExt cx="1731483" cy="963613"/>
          </a:xfrm>
        </p:grpSpPr>
        <p:pic>
          <p:nvPicPr>
            <p:cNvPr id="33805" name="Picture 3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35925" y="5802597"/>
              <a:ext cx="11080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1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12517" y="5945277"/>
              <a:ext cx="854015" cy="69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46506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8453" y="1603708"/>
            <a:ext cx="8145756" cy="3457575"/>
          </a:xfrm>
          <a:prstGeom prst="rect">
            <a:avLst/>
          </a:prstGeom>
        </p:spPr>
      </p:pic>
      <p:sp>
        <p:nvSpPr>
          <p:cNvPr id="7" name="Title 6"/>
          <p:cNvSpPr>
            <a:spLocks noGrp="1"/>
          </p:cNvSpPr>
          <p:nvPr>
            <p:ph type="title"/>
          </p:nvPr>
        </p:nvSpPr>
        <p:spPr>
          <a:xfrm>
            <a:off x="192088" y="373062"/>
            <a:ext cx="8382000" cy="806451"/>
          </a:xfrm>
        </p:spPr>
        <p:txBody>
          <a:bodyPr/>
          <a:lstStyle/>
          <a:p>
            <a:r>
              <a:rPr lang="en-US" altLang="en-US" sz="2800" dirty="0" smtClean="0">
                <a:latin typeface="+mj-lt"/>
              </a:rPr>
              <a:t>FLOOD </a:t>
            </a:r>
            <a:r>
              <a:rPr lang="en-US" altLang="en-US" sz="2800" dirty="0">
                <a:latin typeface="+mj-lt"/>
              </a:rPr>
              <a:t>RISK </a:t>
            </a:r>
            <a:r>
              <a:rPr lang="en-US" altLang="en-US" sz="2800" dirty="0" smtClean="0">
                <a:latin typeface="+mj-lt"/>
              </a:rPr>
              <a:t>MANAGEMENT &amp; Ecosystem restoration: Antilles</a:t>
            </a:r>
            <a:endParaRPr lang="en-US" dirty="0">
              <a:latin typeface="+mj-lt"/>
            </a:endParaRPr>
          </a:p>
        </p:txBody>
      </p:sp>
      <p:sp>
        <p:nvSpPr>
          <p:cNvPr id="5" name="Slide Number Placeholder 4"/>
          <p:cNvSpPr>
            <a:spLocks noGrp="1"/>
          </p:cNvSpPr>
          <p:nvPr>
            <p:ph type="sldNum" sz="quarter" idx="11"/>
          </p:nvPr>
        </p:nvSpPr>
        <p:spPr/>
        <p:txBody>
          <a:bodyPr/>
          <a:lstStyle/>
          <a:p>
            <a:fld id="{3B773CDB-7973-454B-9699-5CCFA043586B}" type="slidenum">
              <a:rPr lang="en-US" smtClean="0">
                <a:latin typeface="+mj-lt"/>
              </a:rPr>
              <a:pPr/>
              <a:t>13</a:t>
            </a:fld>
            <a:endParaRPr lang="en-US">
              <a:latin typeface="+mj-lt"/>
            </a:endParaRPr>
          </a:p>
        </p:txBody>
      </p:sp>
      <p:sp>
        <p:nvSpPr>
          <p:cNvPr id="38" name="Oval 19"/>
          <p:cNvSpPr>
            <a:spLocks noChangeArrowheads="1"/>
          </p:cNvSpPr>
          <p:nvPr/>
        </p:nvSpPr>
        <p:spPr bwMode="auto">
          <a:xfrm>
            <a:off x="3968763" y="2783682"/>
            <a:ext cx="65088" cy="60325"/>
          </a:xfrm>
          <a:prstGeom prst="ellipse">
            <a:avLst/>
          </a:prstGeom>
          <a:solidFill>
            <a:srgbClr val="FF0000"/>
          </a:solidFill>
          <a:ln w="12700">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39" name="Rectangle 30"/>
          <p:cNvSpPr>
            <a:spLocks noChangeArrowheads="1"/>
          </p:cNvSpPr>
          <p:nvPr/>
        </p:nvSpPr>
        <p:spPr bwMode="auto">
          <a:xfrm>
            <a:off x="2260857" y="2678446"/>
            <a:ext cx="774232" cy="24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000" b="1" dirty="0">
                <a:solidFill>
                  <a:schemeClr val="tx2"/>
                </a:solidFill>
                <a:latin typeface="+mj-lt"/>
              </a:rPr>
              <a:t>ARECIBO</a:t>
            </a:r>
          </a:p>
        </p:txBody>
      </p:sp>
      <p:sp>
        <p:nvSpPr>
          <p:cNvPr id="40" name="Rectangle 31"/>
          <p:cNvSpPr>
            <a:spLocks noChangeArrowheads="1"/>
          </p:cNvSpPr>
          <p:nvPr/>
        </p:nvSpPr>
        <p:spPr bwMode="auto">
          <a:xfrm>
            <a:off x="3056660" y="2803502"/>
            <a:ext cx="947738" cy="24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FontTx/>
              <a:buNone/>
            </a:pPr>
            <a:r>
              <a:rPr lang="en-US" altLang="en-US" sz="1000" b="1" dirty="0">
                <a:solidFill>
                  <a:schemeClr val="tx2"/>
                </a:solidFill>
                <a:latin typeface="+mj-lt"/>
              </a:rPr>
              <a:t>SAN JUAN</a:t>
            </a:r>
          </a:p>
        </p:txBody>
      </p:sp>
      <p:sp>
        <p:nvSpPr>
          <p:cNvPr id="41" name="Rectangle 32"/>
          <p:cNvSpPr>
            <a:spLocks noChangeArrowheads="1"/>
          </p:cNvSpPr>
          <p:nvPr/>
        </p:nvSpPr>
        <p:spPr bwMode="auto">
          <a:xfrm>
            <a:off x="4020650" y="3327989"/>
            <a:ext cx="731837"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000" b="1" dirty="0">
                <a:solidFill>
                  <a:schemeClr val="tx2"/>
                </a:solidFill>
                <a:latin typeface="+mj-lt"/>
              </a:rPr>
              <a:t>CAGUAS</a:t>
            </a:r>
          </a:p>
        </p:txBody>
      </p:sp>
      <p:sp>
        <p:nvSpPr>
          <p:cNvPr id="42" name="Rectangle 34"/>
          <p:cNvSpPr>
            <a:spLocks noChangeArrowheads="1"/>
          </p:cNvSpPr>
          <p:nvPr/>
        </p:nvSpPr>
        <p:spPr bwMode="auto">
          <a:xfrm>
            <a:off x="2707166" y="3747779"/>
            <a:ext cx="8350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000" b="1" dirty="0">
                <a:solidFill>
                  <a:schemeClr val="tx2"/>
                </a:solidFill>
                <a:latin typeface="+mj-lt"/>
              </a:rPr>
              <a:t>PONCE</a:t>
            </a:r>
          </a:p>
        </p:txBody>
      </p:sp>
      <p:sp>
        <p:nvSpPr>
          <p:cNvPr id="43" name="Rectangle 36"/>
          <p:cNvSpPr>
            <a:spLocks noChangeArrowheads="1"/>
          </p:cNvSpPr>
          <p:nvPr/>
        </p:nvSpPr>
        <p:spPr bwMode="auto">
          <a:xfrm>
            <a:off x="1422858" y="2361665"/>
            <a:ext cx="939341" cy="24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000" b="1" dirty="0">
                <a:solidFill>
                  <a:schemeClr val="tx2"/>
                </a:solidFill>
                <a:latin typeface="+mj-lt"/>
              </a:rPr>
              <a:t>AGUADILLA</a:t>
            </a:r>
          </a:p>
        </p:txBody>
      </p:sp>
      <p:sp>
        <p:nvSpPr>
          <p:cNvPr id="44" name="Rectangle 37"/>
          <p:cNvSpPr>
            <a:spLocks noChangeArrowheads="1"/>
          </p:cNvSpPr>
          <p:nvPr/>
        </p:nvSpPr>
        <p:spPr bwMode="auto">
          <a:xfrm>
            <a:off x="1804985" y="3198779"/>
            <a:ext cx="25082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FontTx/>
              <a:buNone/>
              <a:defRPr/>
            </a:pPr>
            <a:r>
              <a:rPr lang="en-US" altLang="en-US" sz="2400" b="1" dirty="0">
                <a:solidFill>
                  <a:srgbClr val="FFFF00"/>
                </a:solidFill>
                <a:effectLst>
                  <a:outerShdw blurRad="38100" dist="38100" dir="2700000" algn="tl">
                    <a:srgbClr val="000000">
                      <a:alpha val="43137"/>
                    </a:srgbClr>
                  </a:outerShdw>
                </a:effectLst>
                <a:latin typeface="+mj-lt"/>
                <a:cs typeface="Arial" panose="020B0604020202020204" pitchFamily="34" charset="0"/>
              </a:rPr>
              <a:t>Puerto Rico</a:t>
            </a:r>
          </a:p>
        </p:txBody>
      </p:sp>
      <p:sp>
        <p:nvSpPr>
          <p:cNvPr id="45" name="Rectangle 38"/>
          <p:cNvSpPr>
            <a:spLocks noChangeArrowheads="1"/>
          </p:cNvSpPr>
          <p:nvPr/>
        </p:nvSpPr>
        <p:spPr bwMode="auto">
          <a:xfrm>
            <a:off x="934946" y="5723946"/>
            <a:ext cx="3384550" cy="750887"/>
          </a:xfrm>
          <a:prstGeom prst="rect">
            <a:avLst/>
          </a:prstGeom>
          <a:solidFill>
            <a:schemeClr val="tx2"/>
          </a:solidFill>
          <a:ln w="12700">
            <a:solidFill>
              <a:schemeClr val="tx1"/>
            </a:solidFill>
            <a:miter lim="800000"/>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46" name="Rectangle 39"/>
          <p:cNvSpPr>
            <a:spLocks noChangeArrowheads="1"/>
          </p:cNvSpPr>
          <p:nvPr/>
        </p:nvSpPr>
        <p:spPr bwMode="auto">
          <a:xfrm>
            <a:off x="1212759" y="5879521"/>
            <a:ext cx="2270125" cy="428625"/>
          </a:xfrm>
          <a:prstGeom prst="rect">
            <a:avLst/>
          </a:prstGeom>
          <a:noFill/>
          <a:ln w="12700">
            <a:noFill/>
            <a:miter lim="800000"/>
            <a:headEnd/>
            <a:tailEnd/>
          </a:ln>
        </p:spPr>
        <p:txBody>
          <a:bodyPr lIns="90478" tIns="44445" rIns="90478" bIns="44445">
            <a:spAutoFit/>
          </a:bodyPr>
          <a:lstStyle/>
          <a:p>
            <a:pPr>
              <a:defRPr/>
            </a:pPr>
            <a:endParaRPr lang="en-US" sz="100" b="1" dirty="0">
              <a:latin typeface="+mj-lt"/>
            </a:endParaRPr>
          </a:p>
          <a:p>
            <a:pPr>
              <a:spcBef>
                <a:spcPts val="200"/>
              </a:spcBef>
              <a:defRPr/>
            </a:pPr>
            <a:r>
              <a:rPr lang="en-US" sz="1000" b="1" kern="1400" dirty="0">
                <a:latin typeface="+mj-lt"/>
              </a:rPr>
              <a:t>ACTIVE PROJECT</a:t>
            </a:r>
          </a:p>
          <a:p>
            <a:pPr>
              <a:spcBef>
                <a:spcPts val="200"/>
              </a:spcBef>
              <a:defRPr/>
            </a:pPr>
            <a:endParaRPr lang="en-US" sz="200" b="1" kern="1400" dirty="0">
              <a:latin typeface="+mj-lt"/>
            </a:endParaRPr>
          </a:p>
          <a:p>
            <a:pPr>
              <a:spcBef>
                <a:spcPts val="200"/>
              </a:spcBef>
              <a:defRPr/>
            </a:pPr>
            <a:endParaRPr lang="en-US" sz="200" b="1" kern="1400" dirty="0">
              <a:latin typeface="+mj-lt"/>
            </a:endParaRPr>
          </a:p>
          <a:p>
            <a:pPr>
              <a:defRPr/>
            </a:pPr>
            <a:endParaRPr lang="en-US" sz="200" b="1" dirty="0">
              <a:latin typeface="+mj-lt"/>
            </a:endParaRPr>
          </a:p>
        </p:txBody>
      </p:sp>
      <p:sp>
        <p:nvSpPr>
          <p:cNvPr id="47" name="Rectangle 43"/>
          <p:cNvSpPr>
            <a:spLocks noChangeArrowheads="1"/>
          </p:cNvSpPr>
          <p:nvPr/>
        </p:nvSpPr>
        <p:spPr bwMode="auto">
          <a:xfrm>
            <a:off x="1177117" y="1801112"/>
            <a:ext cx="1304825" cy="42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100" b="1" dirty="0">
                <a:solidFill>
                  <a:srgbClr val="00FF00"/>
                </a:solidFill>
                <a:latin typeface="+mj-lt"/>
              </a:rPr>
              <a:t>RIO GRANDE </a:t>
            </a:r>
            <a:endParaRPr lang="en-US" altLang="en-US" sz="1100" b="1" dirty="0" smtClean="0">
              <a:solidFill>
                <a:srgbClr val="00FF00"/>
              </a:solidFill>
              <a:latin typeface="+mj-lt"/>
            </a:endParaRPr>
          </a:p>
          <a:p>
            <a:pPr>
              <a:spcBef>
                <a:spcPct val="0"/>
              </a:spcBef>
              <a:buFontTx/>
              <a:buNone/>
            </a:pPr>
            <a:r>
              <a:rPr lang="en-US" altLang="en-US" sz="1100" b="1" dirty="0" smtClean="0">
                <a:solidFill>
                  <a:srgbClr val="00FF00"/>
                </a:solidFill>
                <a:latin typeface="+mj-lt"/>
              </a:rPr>
              <a:t>DE </a:t>
            </a:r>
            <a:r>
              <a:rPr lang="en-US" altLang="en-US" sz="1100" b="1" dirty="0">
                <a:solidFill>
                  <a:srgbClr val="00FF00"/>
                </a:solidFill>
                <a:latin typeface="+mj-lt"/>
              </a:rPr>
              <a:t>ARECIBO (C)</a:t>
            </a:r>
          </a:p>
        </p:txBody>
      </p:sp>
      <p:sp>
        <p:nvSpPr>
          <p:cNvPr id="48" name="Rectangle 47"/>
          <p:cNvSpPr/>
          <p:nvPr/>
        </p:nvSpPr>
        <p:spPr bwMode="auto">
          <a:xfrm>
            <a:off x="939709" y="5698546"/>
            <a:ext cx="774571" cy="261610"/>
          </a:xfrm>
          <a:prstGeom prst="rect">
            <a:avLst/>
          </a:prstGeom>
        </p:spPr>
        <p:txBody>
          <a:bodyPr wrap="none">
            <a:spAutoFit/>
          </a:bodyPr>
          <a:lstStyle/>
          <a:p>
            <a:pPr>
              <a:spcBef>
                <a:spcPts val="200"/>
              </a:spcBef>
              <a:defRPr/>
            </a:pPr>
            <a:r>
              <a:rPr lang="en-US" sz="1100" b="1" kern="1400" dirty="0">
                <a:latin typeface="+mj-lt"/>
              </a:rPr>
              <a:t>LEGEND</a:t>
            </a:r>
          </a:p>
        </p:txBody>
      </p:sp>
      <p:sp>
        <p:nvSpPr>
          <p:cNvPr id="49" name="Oval 24"/>
          <p:cNvSpPr>
            <a:spLocks noChangeArrowheads="1"/>
          </p:cNvSpPr>
          <p:nvPr/>
        </p:nvSpPr>
        <p:spPr bwMode="auto">
          <a:xfrm>
            <a:off x="4103639" y="3212205"/>
            <a:ext cx="65088" cy="61913"/>
          </a:xfrm>
          <a:prstGeom prst="ellipse">
            <a:avLst/>
          </a:prstGeom>
          <a:solidFill>
            <a:srgbClr val="FF0000"/>
          </a:solidFill>
          <a:ln w="12700">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50" name="Rectangle 39"/>
          <p:cNvSpPr>
            <a:spLocks noChangeArrowheads="1"/>
          </p:cNvSpPr>
          <p:nvPr/>
        </p:nvSpPr>
        <p:spPr bwMode="auto">
          <a:xfrm>
            <a:off x="963521" y="6135111"/>
            <a:ext cx="5224463" cy="361950"/>
          </a:xfrm>
          <a:prstGeom prst="rect">
            <a:avLst/>
          </a:prstGeom>
          <a:noFill/>
          <a:ln w="12700">
            <a:noFill/>
            <a:miter lim="800000"/>
            <a:headEnd/>
            <a:tailEnd/>
          </a:ln>
        </p:spPr>
        <p:txBody>
          <a:bodyPr lIns="90478" tIns="44445" rIns="90478" bIns="44445">
            <a:spAutoFit/>
          </a:bodyPr>
          <a:lstStyle/>
          <a:p>
            <a:pPr>
              <a:spcBef>
                <a:spcPts val="200"/>
              </a:spcBef>
              <a:defRPr/>
            </a:pPr>
            <a:r>
              <a:rPr lang="en-US" sz="1200" b="1" kern="1400" dirty="0">
                <a:latin typeface="+mj-lt"/>
              </a:rPr>
              <a:t>C:  </a:t>
            </a:r>
            <a:r>
              <a:rPr lang="en-US" sz="1000" b="1" kern="1400" dirty="0">
                <a:latin typeface="+mj-lt"/>
              </a:rPr>
              <a:t>CONSTRUCTION      </a:t>
            </a:r>
            <a:r>
              <a:rPr lang="en-US" sz="1200" b="1" kern="1400" dirty="0">
                <a:latin typeface="+mj-lt"/>
              </a:rPr>
              <a:t> I:  </a:t>
            </a:r>
            <a:r>
              <a:rPr lang="en-US" sz="1000" b="1" kern="1400" dirty="0">
                <a:latin typeface="+mj-lt"/>
              </a:rPr>
              <a:t>INVESTIGATIONS</a:t>
            </a:r>
          </a:p>
          <a:p>
            <a:pPr>
              <a:spcBef>
                <a:spcPts val="200"/>
              </a:spcBef>
              <a:defRPr/>
            </a:pPr>
            <a:endParaRPr lang="en-US" sz="200" b="1" kern="1400" dirty="0">
              <a:latin typeface="+mj-lt"/>
            </a:endParaRPr>
          </a:p>
          <a:p>
            <a:pPr>
              <a:defRPr/>
            </a:pPr>
            <a:endParaRPr lang="en-US" sz="200" b="1" dirty="0">
              <a:latin typeface="+mj-lt"/>
            </a:endParaRPr>
          </a:p>
        </p:txBody>
      </p:sp>
      <p:sp>
        <p:nvSpPr>
          <p:cNvPr id="52" name="Oval 83"/>
          <p:cNvSpPr>
            <a:spLocks noChangeArrowheads="1"/>
          </p:cNvSpPr>
          <p:nvPr/>
        </p:nvSpPr>
        <p:spPr bwMode="auto">
          <a:xfrm>
            <a:off x="2420253" y="2588526"/>
            <a:ext cx="100013" cy="100012"/>
          </a:xfrm>
          <a:prstGeom prst="ellipse">
            <a:avLst/>
          </a:prstGeom>
          <a:solidFill>
            <a:srgbClr val="FFFF00"/>
          </a:solidFill>
          <a:ln w="9525">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53" name="Oval 83"/>
          <p:cNvSpPr>
            <a:spLocks noChangeArrowheads="1"/>
          </p:cNvSpPr>
          <p:nvPr/>
        </p:nvSpPr>
        <p:spPr bwMode="auto">
          <a:xfrm>
            <a:off x="3555443" y="2600026"/>
            <a:ext cx="100013" cy="100013"/>
          </a:xfrm>
          <a:prstGeom prst="ellipse">
            <a:avLst/>
          </a:prstGeom>
          <a:solidFill>
            <a:srgbClr val="FFFF00"/>
          </a:solidFill>
          <a:ln w="9525">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54" name="Rectangle 43"/>
          <p:cNvSpPr>
            <a:spLocks noChangeArrowheads="1"/>
          </p:cNvSpPr>
          <p:nvPr/>
        </p:nvSpPr>
        <p:spPr bwMode="auto">
          <a:xfrm>
            <a:off x="2691720" y="1789304"/>
            <a:ext cx="1060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100" b="1" dirty="0">
                <a:solidFill>
                  <a:srgbClr val="00FF00"/>
                </a:solidFill>
                <a:latin typeface="+mj-lt"/>
              </a:rPr>
              <a:t>RIO DE LA PLATA (C)</a:t>
            </a:r>
          </a:p>
        </p:txBody>
      </p:sp>
      <p:sp>
        <p:nvSpPr>
          <p:cNvPr id="55" name="Oval 83"/>
          <p:cNvSpPr>
            <a:spLocks noChangeArrowheads="1"/>
          </p:cNvSpPr>
          <p:nvPr/>
        </p:nvSpPr>
        <p:spPr bwMode="auto">
          <a:xfrm>
            <a:off x="3921933" y="2669211"/>
            <a:ext cx="100012" cy="100012"/>
          </a:xfrm>
          <a:prstGeom prst="ellipse">
            <a:avLst/>
          </a:prstGeom>
          <a:solidFill>
            <a:srgbClr val="FFFF00"/>
          </a:solidFill>
          <a:ln w="9525">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57" name="Rectangle 43"/>
          <p:cNvSpPr>
            <a:spLocks noChangeArrowheads="1"/>
          </p:cNvSpPr>
          <p:nvPr/>
        </p:nvSpPr>
        <p:spPr bwMode="auto">
          <a:xfrm>
            <a:off x="3790921" y="1743178"/>
            <a:ext cx="10604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FontTx/>
              <a:buNone/>
            </a:pPr>
            <a:r>
              <a:rPr lang="en-US" altLang="en-US" sz="1100" b="1" dirty="0">
                <a:solidFill>
                  <a:srgbClr val="00FF00"/>
                </a:solidFill>
                <a:latin typeface="+mj-lt"/>
              </a:rPr>
              <a:t>RIO PUERTO</a:t>
            </a:r>
            <a:br>
              <a:rPr lang="en-US" altLang="en-US" sz="1100" b="1" dirty="0">
                <a:solidFill>
                  <a:srgbClr val="00FF00"/>
                </a:solidFill>
                <a:latin typeface="+mj-lt"/>
              </a:rPr>
            </a:br>
            <a:r>
              <a:rPr lang="en-US" altLang="en-US" sz="1100" b="1" dirty="0">
                <a:solidFill>
                  <a:srgbClr val="00FF00"/>
                </a:solidFill>
                <a:latin typeface="+mj-lt"/>
              </a:rPr>
              <a:t>NUEVO (C)</a:t>
            </a:r>
          </a:p>
        </p:txBody>
      </p:sp>
      <p:sp>
        <p:nvSpPr>
          <p:cNvPr id="58" name="Freeform 57"/>
          <p:cNvSpPr/>
          <p:nvPr/>
        </p:nvSpPr>
        <p:spPr>
          <a:xfrm>
            <a:off x="3980704" y="2126441"/>
            <a:ext cx="60291" cy="539757"/>
          </a:xfrm>
          <a:custGeom>
            <a:avLst/>
            <a:gdLst>
              <a:gd name="connsiteX0" fmla="*/ 0 w 208156"/>
              <a:gd name="connsiteY0" fmla="*/ 252761 h 252761"/>
              <a:gd name="connsiteX1" fmla="*/ 208156 w 208156"/>
              <a:gd name="connsiteY1" fmla="*/ 0 h 252761"/>
            </a:gdLst>
            <a:ahLst/>
            <a:cxnLst>
              <a:cxn ang="0">
                <a:pos x="connsiteX0" y="connsiteY0"/>
              </a:cxn>
              <a:cxn ang="0">
                <a:pos x="connsiteX1" y="connsiteY1"/>
              </a:cxn>
            </a:cxnLst>
            <a:rect l="l" t="t" r="r" b="b"/>
            <a:pathLst>
              <a:path w="208156" h="252761">
                <a:moveTo>
                  <a:pt x="0" y="252761"/>
                </a:moveTo>
                <a:lnTo>
                  <a:pt x="20815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60" name="Rectangle 43"/>
          <p:cNvSpPr>
            <a:spLocks noChangeArrowheads="1"/>
          </p:cNvSpPr>
          <p:nvPr/>
        </p:nvSpPr>
        <p:spPr bwMode="auto">
          <a:xfrm>
            <a:off x="1966384" y="4235696"/>
            <a:ext cx="11017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FontTx/>
              <a:buNone/>
            </a:pPr>
            <a:r>
              <a:rPr lang="en-US" altLang="en-US" sz="1100" b="1" dirty="0">
                <a:solidFill>
                  <a:srgbClr val="00FF00"/>
                </a:solidFill>
                <a:latin typeface="+mj-lt"/>
              </a:rPr>
              <a:t>PORTUGUES &amp; BUCANA (C)</a:t>
            </a:r>
          </a:p>
        </p:txBody>
      </p:sp>
      <p:sp>
        <p:nvSpPr>
          <p:cNvPr id="62" name="Oval 12"/>
          <p:cNvSpPr>
            <a:spLocks noChangeArrowheads="1"/>
          </p:cNvSpPr>
          <p:nvPr/>
        </p:nvSpPr>
        <p:spPr bwMode="auto">
          <a:xfrm>
            <a:off x="1389757" y="2561549"/>
            <a:ext cx="65088" cy="60325"/>
          </a:xfrm>
          <a:prstGeom prst="ellipse">
            <a:avLst/>
          </a:prstGeom>
          <a:solidFill>
            <a:srgbClr val="FF0000"/>
          </a:solidFill>
          <a:ln w="12700">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63" name="Freeform 62"/>
          <p:cNvSpPr/>
          <p:nvPr/>
        </p:nvSpPr>
        <p:spPr>
          <a:xfrm>
            <a:off x="2371526" y="3849119"/>
            <a:ext cx="249702" cy="380828"/>
          </a:xfrm>
          <a:custGeom>
            <a:avLst/>
            <a:gdLst>
              <a:gd name="connsiteX0" fmla="*/ 0 w 208156"/>
              <a:gd name="connsiteY0" fmla="*/ 252761 h 252761"/>
              <a:gd name="connsiteX1" fmla="*/ 208156 w 208156"/>
              <a:gd name="connsiteY1" fmla="*/ 0 h 252761"/>
            </a:gdLst>
            <a:ahLst/>
            <a:cxnLst>
              <a:cxn ang="0">
                <a:pos x="connsiteX0" y="connsiteY0"/>
              </a:cxn>
              <a:cxn ang="0">
                <a:pos x="connsiteX1" y="connsiteY1"/>
              </a:cxn>
            </a:cxnLst>
            <a:rect l="l" t="t" r="r" b="b"/>
            <a:pathLst>
              <a:path w="208156" h="252761">
                <a:moveTo>
                  <a:pt x="0" y="252761"/>
                </a:moveTo>
                <a:lnTo>
                  <a:pt x="20815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64" name="Oval 83"/>
          <p:cNvSpPr>
            <a:spLocks noChangeArrowheads="1"/>
          </p:cNvSpPr>
          <p:nvPr/>
        </p:nvSpPr>
        <p:spPr bwMode="auto">
          <a:xfrm>
            <a:off x="1054009" y="5979533"/>
            <a:ext cx="131762" cy="131763"/>
          </a:xfrm>
          <a:prstGeom prst="ellipse">
            <a:avLst/>
          </a:prstGeom>
          <a:solidFill>
            <a:srgbClr val="FFFF00"/>
          </a:solidFill>
          <a:ln w="19050">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pic>
        <p:nvPicPr>
          <p:cNvPr id="66" name="Picture 9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52321" y="5833483"/>
            <a:ext cx="33178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Footer Placeholder 2"/>
          <p:cNvSpPr txBox="1">
            <a:spLocks/>
          </p:cNvSpPr>
          <p:nvPr/>
        </p:nvSpPr>
        <p:spPr>
          <a:xfrm>
            <a:off x="220534" y="6496598"/>
            <a:ext cx="3150844" cy="261137"/>
          </a:xfrm>
          <a:prstGeom prst="rect">
            <a:avLst/>
          </a:prstGeom>
        </p:spPr>
        <p:txBody>
          <a:bodyPr vert="horz" lIns="91440" tIns="45720" rIns="91440" bIns="45720" rtlCol="0" anchor="ctr"/>
          <a:lstStyle>
            <a:defPPr>
              <a:defRPr lang="en-US"/>
            </a:defPPr>
            <a:lvl1pPr algn="l" rtl="0" fontAlgn="auto">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
        <p:nvSpPr>
          <p:cNvPr id="33" name="Oval 83"/>
          <p:cNvSpPr>
            <a:spLocks noChangeArrowheads="1"/>
          </p:cNvSpPr>
          <p:nvPr/>
        </p:nvSpPr>
        <p:spPr bwMode="auto">
          <a:xfrm>
            <a:off x="2645692" y="3748240"/>
            <a:ext cx="100013" cy="100012"/>
          </a:xfrm>
          <a:prstGeom prst="ellipse">
            <a:avLst/>
          </a:prstGeom>
          <a:solidFill>
            <a:srgbClr val="FFFF00"/>
          </a:solidFill>
          <a:ln w="9525">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34" name="Oval 83"/>
          <p:cNvSpPr>
            <a:spLocks noChangeArrowheads="1"/>
          </p:cNvSpPr>
          <p:nvPr/>
        </p:nvSpPr>
        <p:spPr bwMode="auto">
          <a:xfrm>
            <a:off x="6829999" y="2941758"/>
            <a:ext cx="100013" cy="100012"/>
          </a:xfrm>
          <a:prstGeom prst="ellipse">
            <a:avLst/>
          </a:prstGeom>
          <a:solidFill>
            <a:srgbClr val="FFFF00"/>
          </a:solidFill>
          <a:ln w="9525">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35" name="Rectangle 43"/>
          <p:cNvSpPr>
            <a:spLocks noChangeArrowheads="1"/>
          </p:cNvSpPr>
          <p:nvPr/>
        </p:nvSpPr>
        <p:spPr bwMode="auto">
          <a:xfrm>
            <a:off x="5885164" y="2229424"/>
            <a:ext cx="1102847" cy="42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100" b="1" dirty="0" smtClean="0">
                <a:solidFill>
                  <a:srgbClr val="00FF00"/>
                </a:solidFill>
                <a:latin typeface="+mj-lt"/>
              </a:rPr>
              <a:t>SAVANT GUT</a:t>
            </a:r>
          </a:p>
          <a:p>
            <a:pPr>
              <a:spcBef>
                <a:spcPct val="0"/>
              </a:spcBef>
              <a:buFontTx/>
              <a:buNone/>
            </a:pPr>
            <a:r>
              <a:rPr lang="en-US" altLang="en-US" sz="1100" b="1" dirty="0" smtClean="0">
                <a:solidFill>
                  <a:srgbClr val="00FF00"/>
                </a:solidFill>
                <a:latin typeface="+mj-lt"/>
              </a:rPr>
              <a:t> PHASE II (I)</a:t>
            </a:r>
            <a:endParaRPr lang="en-US" altLang="en-US" sz="1100" b="1" dirty="0">
              <a:solidFill>
                <a:srgbClr val="00FF00"/>
              </a:solidFill>
              <a:latin typeface="+mj-lt"/>
            </a:endParaRPr>
          </a:p>
        </p:txBody>
      </p:sp>
      <p:sp>
        <p:nvSpPr>
          <p:cNvPr id="37" name="Oval 83"/>
          <p:cNvSpPr>
            <a:spLocks noChangeArrowheads="1"/>
          </p:cNvSpPr>
          <p:nvPr/>
        </p:nvSpPr>
        <p:spPr bwMode="auto">
          <a:xfrm>
            <a:off x="7041003" y="2998799"/>
            <a:ext cx="100013" cy="100012"/>
          </a:xfrm>
          <a:prstGeom prst="ellipse">
            <a:avLst/>
          </a:prstGeom>
          <a:solidFill>
            <a:srgbClr val="FFFF00"/>
          </a:solidFill>
          <a:ln w="9525">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51" name="Rectangle 43"/>
          <p:cNvSpPr>
            <a:spLocks noChangeArrowheads="1"/>
          </p:cNvSpPr>
          <p:nvPr/>
        </p:nvSpPr>
        <p:spPr bwMode="auto">
          <a:xfrm>
            <a:off x="7421398" y="3180032"/>
            <a:ext cx="1126892" cy="42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100" b="1" dirty="0" smtClean="0">
                <a:solidFill>
                  <a:srgbClr val="00FF00"/>
                </a:solidFill>
                <a:latin typeface="+mj-lt"/>
              </a:rPr>
              <a:t>TURPENTINE </a:t>
            </a:r>
          </a:p>
          <a:p>
            <a:pPr>
              <a:spcBef>
                <a:spcPct val="0"/>
              </a:spcBef>
              <a:buFontTx/>
              <a:buNone/>
            </a:pPr>
            <a:r>
              <a:rPr lang="en-US" altLang="en-US" sz="1100" b="1" dirty="0" smtClean="0">
                <a:solidFill>
                  <a:srgbClr val="00FF00"/>
                </a:solidFill>
                <a:latin typeface="+mj-lt"/>
              </a:rPr>
              <a:t>RUN (I)</a:t>
            </a:r>
            <a:endParaRPr lang="en-US" altLang="en-US" sz="1100" b="1" dirty="0">
              <a:solidFill>
                <a:srgbClr val="00FF00"/>
              </a:solidFill>
              <a:latin typeface="+mj-lt"/>
            </a:endParaRPr>
          </a:p>
        </p:txBody>
      </p:sp>
      <p:sp>
        <p:nvSpPr>
          <p:cNvPr id="61" name="Freeform 60"/>
          <p:cNvSpPr/>
          <p:nvPr/>
        </p:nvSpPr>
        <p:spPr>
          <a:xfrm flipV="1">
            <a:off x="7126888" y="3083347"/>
            <a:ext cx="334665" cy="190771"/>
          </a:xfrm>
          <a:custGeom>
            <a:avLst/>
            <a:gdLst>
              <a:gd name="connsiteX0" fmla="*/ 0 w 208156"/>
              <a:gd name="connsiteY0" fmla="*/ 252761 h 252761"/>
              <a:gd name="connsiteX1" fmla="*/ 208156 w 208156"/>
              <a:gd name="connsiteY1" fmla="*/ 0 h 252761"/>
            </a:gdLst>
            <a:ahLst/>
            <a:cxnLst>
              <a:cxn ang="0">
                <a:pos x="connsiteX0" y="connsiteY0"/>
              </a:cxn>
              <a:cxn ang="0">
                <a:pos x="connsiteX1" y="connsiteY1"/>
              </a:cxn>
            </a:cxnLst>
            <a:rect l="l" t="t" r="r" b="b"/>
            <a:pathLst>
              <a:path w="208156" h="252761">
                <a:moveTo>
                  <a:pt x="0" y="252761"/>
                </a:moveTo>
                <a:lnTo>
                  <a:pt x="20815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65" name="Rectangle 37"/>
          <p:cNvSpPr>
            <a:spLocks noChangeArrowheads="1"/>
          </p:cNvSpPr>
          <p:nvPr/>
        </p:nvSpPr>
        <p:spPr bwMode="auto">
          <a:xfrm>
            <a:off x="5854330" y="3594009"/>
            <a:ext cx="2508250" cy="45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FontTx/>
              <a:buNone/>
              <a:defRPr/>
            </a:pPr>
            <a:r>
              <a:rPr lang="en-US" altLang="en-US" sz="2400" b="1" dirty="0" smtClean="0">
                <a:solidFill>
                  <a:srgbClr val="FFFF00"/>
                </a:solidFill>
                <a:effectLst>
                  <a:outerShdw blurRad="38100" dist="38100" dir="2700000" algn="tl">
                    <a:srgbClr val="000000">
                      <a:alpha val="43137"/>
                    </a:srgbClr>
                  </a:outerShdw>
                </a:effectLst>
                <a:latin typeface="+mj-lt"/>
                <a:cs typeface="Arial" panose="020B0604020202020204" pitchFamily="34" charset="0"/>
              </a:rPr>
              <a:t>USVI</a:t>
            </a:r>
            <a:endParaRPr lang="en-US" altLang="en-US" sz="2400" b="1" dirty="0">
              <a:solidFill>
                <a:srgbClr val="FFFF00"/>
              </a:solidFill>
              <a:effectLst>
                <a:outerShdw blurRad="38100" dist="38100" dir="2700000" algn="tl">
                  <a:srgbClr val="000000">
                    <a:alpha val="43137"/>
                  </a:srgbClr>
                </a:outerShdw>
              </a:effectLst>
              <a:latin typeface="+mj-lt"/>
              <a:cs typeface="Arial" panose="020B0604020202020204" pitchFamily="34" charset="0"/>
            </a:endParaRPr>
          </a:p>
        </p:txBody>
      </p:sp>
      <p:sp>
        <p:nvSpPr>
          <p:cNvPr id="67" name="Oval 12"/>
          <p:cNvSpPr>
            <a:spLocks noChangeArrowheads="1"/>
          </p:cNvSpPr>
          <p:nvPr/>
        </p:nvSpPr>
        <p:spPr bwMode="auto">
          <a:xfrm>
            <a:off x="2663155" y="3851288"/>
            <a:ext cx="65088" cy="60325"/>
          </a:xfrm>
          <a:prstGeom prst="ellipse">
            <a:avLst/>
          </a:prstGeom>
          <a:solidFill>
            <a:srgbClr val="FF0000"/>
          </a:solidFill>
          <a:ln w="12700">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68" name="Freeform 67"/>
          <p:cNvSpPr/>
          <p:nvPr/>
        </p:nvSpPr>
        <p:spPr>
          <a:xfrm flipV="1">
            <a:off x="2076500" y="2168739"/>
            <a:ext cx="301056" cy="375817"/>
          </a:xfrm>
          <a:custGeom>
            <a:avLst/>
            <a:gdLst>
              <a:gd name="connsiteX0" fmla="*/ 0 w 208156"/>
              <a:gd name="connsiteY0" fmla="*/ 252761 h 252761"/>
              <a:gd name="connsiteX1" fmla="*/ 208156 w 208156"/>
              <a:gd name="connsiteY1" fmla="*/ 0 h 252761"/>
            </a:gdLst>
            <a:ahLst/>
            <a:cxnLst>
              <a:cxn ang="0">
                <a:pos x="connsiteX0" y="connsiteY0"/>
              </a:cxn>
              <a:cxn ang="0">
                <a:pos x="connsiteX1" y="connsiteY1"/>
              </a:cxn>
            </a:cxnLst>
            <a:rect l="l" t="t" r="r" b="b"/>
            <a:pathLst>
              <a:path w="208156" h="252761">
                <a:moveTo>
                  <a:pt x="0" y="252761"/>
                </a:moveTo>
                <a:lnTo>
                  <a:pt x="20815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69" name="Freeform 68"/>
          <p:cNvSpPr/>
          <p:nvPr/>
        </p:nvSpPr>
        <p:spPr>
          <a:xfrm flipV="1">
            <a:off x="3272237" y="2180327"/>
            <a:ext cx="295962" cy="421325"/>
          </a:xfrm>
          <a:custGeom>
            <a:avLst/>
            <a:gdLst>
              <a:gd name="connsiteX0" fmla="*/ 0 w 208156"/>
              <a:gd name="connsiteY0" fmla="*/ 252761 h 252761"/>
              <a:gd name="connsiteX1" fmla="*/ 208156 w 208156"/>
              <a:gd name="connsiteY1" fmla="*/ 0 h 252761"/>
            </a:gdLst>
            <a:ahLst/>
            <a:cxnLst>
              <a:cxn ang="0">
                <a:pos x="connsiteX0" y="connsiteY0"/>
              </a:cxn>
              <a:cxn ang="0">
                <a:pos x="connsiteX1" y="connsiteY1"/>
              </a:cxn>
            </a:cxnLst>
            <a:rect l="l" t="t" r="r" b="b"/>
            <a:pathLst>
              <a:path w="208156" h="252761">
                <a:moveTo>
                  <a:pt x="0" y="252761"/>
                </a:moveTo>
                <a:lnTo>
                  <a:pt x="20815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72" name="Oval 24"/>
          <p:cNvSpPr>
            <a:spLocks noChangeArrowheads="1"/>
          </p:cNvSpPr>
          <p:nvPr/>
        </p:nvSpPr>
        <p:spPr bwMode="auto">
          <a:xfrm>
            <a:off x="7396465" y="4459798"/>
            <a:ext cx="65088" cy="61913"/>
          </a:xfrm>
          <a:prstGeom prst="ellipse">
            <a:avLst/>
          </a:prstGeom>
          <a:solidFill>
            <a:srgbClr val="FF0000"/>
          </a:solidFill>
          <a:ln w="12700">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73" name="Rectangle 32"/>
          <p:cNvSpPr>
            <a:spLocks noChangeArrowheads="1"/>
          </p:cNvSpPr>
          <p:nvPr/>
        </p:nvSpPr>
        <p:spPr bwMode="auto">
          <a:xfrm>
            <a:off x="7275170" y="4229947"/>
            <a:ext cx="1223073" cy="24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000" b="1" dirty="0" smtClean="0">
                <a:solidFill>
                  <a:schemeClr val="tx2"/>
                </a:solidFill>
                <a:latin typeface="+mj-lt"/>
              </a:rPr>
              <a:t>CHRISTIANSTED</a:t>
            </a:r>
            <a:endParaRPr lang="en-US" altLang="en-US" sz="1000" b="1" dirty="0">
              <a:solidFill>
                <a:schemeClr val="tx2"/>
              </a:solidFill>
              <a:latin typeface="+mj-lt"/>
            </a:endParaRPr>
          </a:p>
        </p:txBody>
      </p:sp>
      <p:sp>
        <p:nvSpPr>
          <p:cNvPr id="74" name="Freeform 73"/>
          <p:cNvSpPr/>
          <p:nvPr/>
        </p:nvSpPr>
        <p:spPr>
          <a:xfrm flipV="1">
            <a:off x="6625384" y="2645937"/>
            <a:ext cx="220128" cy="318696"/>
          </a:xfrm>
          <a:custGeom>
            <a:avLst/>
            <a:gdLst>
              <a:gd name="connsiteX0" fmla="*/ 0 w 208156"/>
              <a:gd name="connsiteY0" fmla="*/ 252761 h 252761"/>
              <a:gd name="connsiteX1" fmla="*/ 208156 w 208156"/>
              <a:gd name="connsiteY1" fmla="*/ 0 h 252761"/>
            </a:gdLst>
            <a:ahLst/>
            <a:cxnLst>
              <a:cxn ang="0">
                <a:pos x="connsiteX0" y="connsiteY0"/>
              </a:cxn>
              <a:cxn ang="0">
                <a:pos x="connsiteX1" y="connsiteY1"/>
              </a:cxn>
            </a:cxnLst>
            <a:rect l="l" t="t" r="r" b="b"/>
            <a:pathLst>
              <a:path w="208156" h="252761">
                <a:moveTo>
                  <a:pt x="0" y="252761"/>
                </a:moveTo>
                <a:lnTo>
                  <a:pt x="20815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76" name="Oval 24"/>
          <p:cNvSpPr>
            <a:spLocks noChangeArrowheads="1"/>
          </p:cNvSpPr>
          <p:nvPr/>
        </p:nvSpPr>
        <p:spPr bwMode="auto">
          <a:xfrm>
            <a:off x="6850073" y="3032107"/>
            <a:ext cx="65088" cy="61913"/>
          </a:xfrm>
          <a:prstGeom prst="ellipse">
            <a:avLst/>
          </a:prstGeom>
          <a:solidFill>
            <a:srgbClr val="FF0000"/>
          </a:solidFill>
          <a:ln w="12700">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77" name="Rectangle 32"/>
          <p:cNvSpPr>
            <a:spLocks noChangeArrowheads="1"/>
          </p:cNvSpPr>
          <p:nvPr/>
        </p:nvSpPr>
        <p:spPr bwMode="auto">
          <a:xfrm>
            <a:off x="6131143" y="3097579"/>
            <a:ext cx="1009873" cy="39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000" b="1" dirty="0" smtClean="0">
                <a:solidFill>
                  <a:schemeClr val="tx2"/>
                </a:solidFill>
                <a:latin typeface="+mj-lt"/>
              </a:rPr>
              <a:t>CHARLOTTE </a:t>
            </a:r>
          </a:p>
          <a:p>
            <a:pPr>
              <a:spcBef>
                <a:spcPct val="0"/>
              </a:spcBef>
              <a:buFontTx/>
              <a:buNone/>
            </a:pPr>
            <a:r>
              <a:rPr lang="en-US" altLang="en-US" sz="1000" b="1" dirty="0" smtClean="0">
                <a:solidFill>
                  <a:schemeClr val="tx2"/>
                </a:solidFill>
                <a:latin typeface="+mj-lt"/>
              </a:rPr>
              <a:t>AMALIE</a:t>
            </a:r>
            <a:endParaRPr lang="en-US" altLang="en-US" sz="1000" b="1" dirty="0">
              <a:solidFill>
                <a:schemeClr val="tx2"/>
              </a:solidFill>
              <a:latin typeface="+mj-lt"/>
            </a:endParaRPr>
          </a:p>
        </p:txBody>
      </p:sp>
      <p:sp>
        <p:nvSpPr>
          <p:cNvPr id="78" name="Oval 83"/>
          <p:cNvSpPr>
            <a:spLocks noChangeArrowheads="1"/>
          </p:cNvSpPr>
          <p:nvPr/>
        </p:nvSpPr>
        <p:spPr bwMode="auto">
          <a:xfrm>
            <a:off x="4161242" y="3193155"/>
            <a:ext cx="100012" cy="100012"/>
          </a:xfrm>
          <a:prstGeom prst="ellipse">
            <a:avLst/>
          </a:prstGeom>
          <a:solidFill>
            <a:srgbClr val="FFFF00"/>
          </a:solidFill>
          <a:ln w="9525">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79" name="Rectangle 43"/>
          <p:cNvSpPr>
            <a:spLocks noChangeArrowheads="1"/>
          </p:cNvSpPr>
          <p:nvPr/>
        </p:nvSpPr>
        <p:spPr bwMode="auto">
          <a:xfrm>
            <a:off x="4670274" y="3065789"/>
            <a:ext cx="1081808" cy="42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FontTx/>
              <a:buNone/>
            </a:pPr>
            <a:r>
              <a:rPr lang="en-US" altLang="en-US" sz="1100" b="1" dirty="0">
                <a:solidFill>
                  <a:srgbClr val="00FF00"/>
                </a:solidFill>
                <a:latin typeface="+mj-lt"/>
              </a:rPr>
              <a:t>RIO </a:t>
            </a:r>
            <a:r>
              <a:rPr lang="en-US" altLang="en-US" sz="1100" b="1" dirty="0" smtClean="0">
                <a:solidFill>
                  <a:srgbClr val="00FF00"/>
                </a:solidFill>
                <a:latin typeface="+mj-lt"/>
              </a:rPr>
              <a:t>GRANDE DE LOIZA</a:t>
            </a:r>
            <a:r>
              <a:rPr lang="en-US" altLang="en-US" sz="1100" b="1" dirty="0">
                <a:solidFill>
                  <a:srgbClr val="00FF00"/>
                </a:solidFill>
              </a:rPr>
              <a:t> (C)</a:t>
            </a:r>
            <a:endParaRPr lang="en-US" altLang="en-US" sz="1100" b="1" dirty="0">
              <a:solidFill>
                <a:srgbClr val="00FF00"/>
              </a:solidFill>
              <a:latin typeface="+mj-lt"/>
            </a:endParaRPr>
          </a:p>
        </p:txBody>
      </p:sp>
      <p:sp>
        <p:nvSpPr>
          <p:cNvPr id="80" name="Freeform 79"/>
          <p:cNvSpPr/>
          <p:nvPr/>
        </p:nvSpPr>
        <p:spPr>
          <a:xfrm>
            <a:off x="4284519" y="3199569"/>
            <a:ext cx="437736" cy="45719"/>
          </a:xfrm>
          <a:custGeom>
            <a:avLst/>
            <a:gdLst>
              <a:gd name="connsiteX0" fmla="*/ 0 w 208156"/>
              <a:gd name="connsiteY0" fmla="*/ 252761 h 252761"/>
              <a:gd name="connsiteX1" fmla="*/ 208156 w 208156"/>
              <a:gd name="connsiteY1" fmla="*/ 0 h 252761"/>
            </a:gdLst>
            <a:ahLst/>
            <a:cxnLst>
              <a:cxn ang="0">
                <a:pos x="connsiteX0" y="connsiteY0"/>
              </a:cxn>
              <a:cxn ang="0">
                <a:pos x="connsiteX1" y="connsiteY1"/>
              </a:cxn>
            </a:cxnLst>
            <a:rect l="l" t="t" r="r" b="b"/>
            <a:pathLst>
              <a:path w="208156" h="252761">
                <a:moveTo>
                  <a:pt x="0" y="252761"/>
                </a:moveTo>
                <a:lnTo>
                  <a:pt x="20815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81" name="Oval 12"/>
          <p:cNvSpPr>
            <a:spLocks noChangeArrowheads="1"/>
          </p:cNvSpPr>
          <p:nvPr/>
        </p:nvSpPr>
        <p:spPr bwMode="auto">
          <a:xfrm>
            <a:off x="1407511" y="3281183"/>
            <a:ext cx="65088" cy="60325"/>
          </a:xfrm>
          <a:prstGeom prst="ellipse">
            <a:avLst/>
          </a:prstGeom>
          <a:solidFill>
            <a:srgbClr val="FF0000"/>
          </a:solidFill>
          <a:ln w="12700">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82" name="Rectangle 36"/>
          <p:cNvSpPr>
            <a:spLocks noChangeArrowheads="1"/>
          </p:cNvSpPr>
          <p:nvPr/>
        </p:nvSpPr>
        <p:spPr bwMode="auto">
          <a:xfrm>
            <a:off x="538393" y="3087394"/>
            <a:ext cx="916898" cy="24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000" b="1" dirty="0" smtClean="0">
                <a:solidFill>
                  <a:schemeClr val="tx2"/>
                </a:solidFill>
                <a:latin typeface="+mj-lt"/>
              </a:rPr>
              <a:t>MAYAGUEZ</a:t>
            </a:r>
            <a:endParaRPr lang="en-US" altLang="en-US" sz="1000" b="1" dirty="0">
              <a:solidFill>
                <a:schemeClr val="tx2"/>
              </a:solidFill>
              <a:latin typeface="+mj-lt"/>
            </a:endParaRPr>
          </a:p>
        </p:txBody>
      </p:sp>
      <p:sp>
        <p:nvSpPr>
          <p:cNvPr id="83" name="Oval 83"/>
          <p:cNvSpPr>
            <a:spLocks noChangeArrowheads="1"/>
          </p:cNvSpPr>
          <p:nvPr/>
        </p:nvSpPr>
        <p:spPr bwMode="auto">
          <a:xfrm>
            <a:off x="1469818" y="3272424"/>
            <a:ext cx="100013" cy="100013"/>
          </a:xfrm>
          <a:prstGeom prst="ellipse">
            <a:avLst/>
          </a:prstGeom>
          <a:solidFill>
            <a:srgbClr val="FFFF00"/>
          </a:solidFill>
          <a:ln w="9525">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84" name="Rectangle 43"/>
          <p:cNvSpPr>
            <a:spLocks noChangeArrowheads="1"/>
          </p:cNvSpPr>
          <p:nvPr/>
        </p:nvSpPr>
        <p:spPr bwMode="auto">
          <a:xfrm>
            <a:off x="541344" y="3378805"/>
            <a:ext cx="2292186" cy="25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100" b="1" dirty="0">
                <a:solidFill>
                  <a:srgbClr val="00FF00"/>
                </a:solidFill>
                <a:latin typeface="+mj-lt"/>
              </a:rPr>
              <a:t>RIO </a:t>
            </a:r>
            <a:r>
              <a:rPr lang="en-US" altLang="en-US" sz="1100" b="1" dirty="0" smtClean="0">
                <a:solidFill>
                  <a:srgbClr val="00FF00"/>
                </a:solidFill>
                <a:latin typeface="+mj-lt"/>
              </a:rPr>
              <a:t>GUANAJIBO</a:t>
            </a:r>
            <a:r>
              <a:rPr lang="en-US" altLang="en-US" sz="1100" b="1" dirty="0">
                <a:solidFill>
                  <a:srgbClr val="00FF00"/>
                </a:solidFill>
              </a:rPr>
              <a:t> (C)</a:t>
            </a:r>
            <a:r>
              <a:rPr lang="en-US" altLang="en-US" sz="1100" b="1" dirty="0" smtClean="0">
                <a:solidFill>
                  <a:srgbClr val="00FF00"/>
                </a:solidFill>
                <a:latin typeface="+mj-lt"/>
              </a:rPr>
              <a:t> </a:t>
            </a:r>
            <a:endParaRPr lang="en-US" altLang="en-US" sz="1100" b="1" dirty="0">
              <a:solidFill>
                <a:srgbClr val="00FF00"/>
              </a:solidFill>
              <a:latin typeface="+mj-lt"/>
            </a:endParaRPr>
          </a:p>
        </p:txBody>
      </p:sp>
      <p:sp>
        <p:nvSpPr>
          <p:cNvPr id="85" name="Oval 83"/>
          <p:cNvSpPr>
            <a:spLocks noChangeArrowheads="1"/>
          </p:cNvSpPr>
          <p:nvPr/>
        </p:nvSpPr>
        <p:spPr bwMode="auto">
          <a:xfrm>
            <a:off x="4036171" y="2737893"/>
            <a:ext cx="100012" cy="100012"/>
          </a:xfrm>
          <a:prstGeom prst="ellipse">
            <a:avLst/>
          </a:prstGeom>
          <a:solidFill>
            <a:srgbClr val="FFFF00"/>
          </a:solidFill>
          <a:ln w="9525">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86" name="Rectangle 43"/>
          <p:cNvSpPr>
            <a:spLocks noChangeArrowheads="1"/>
          </p:cNvSpPr>
          <p:nvPr/>
        </p:nvSpPr>
        <p:spPr bwMode="auto">
          <a:xfrm>
            <a:off x="4072839" y="2703076"/>
            <a:ext cx="1205763" cy="42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FontTx/>
              <a:buNone/>
            </a:pPr>
            <a:r>
              <a:rPr lang="en-US" altLang="en-US" sz="1100" b="1" dirty="0">
                <a:solidFill>
                  <a:srgbClr val="00FF00"/>
                </a:solidFill>
                <a:latin typeface="+mj-lt"/>
              </a:rPr>
              <a:t>CAÑO MARTIN PEÑA (I)</a:t>
            </a:r>
          </a:p>
        </p:txBody>
      </p:sp>
      <p:sp>
        <p:nvSpPr>
          <p:cNvPr id="87" name="Freeform 86"/>
          <p:cNvSpPr/>
          <p:nvPr/>
        </p:nvSpPr>
        <p:spPr>
          <a:xfrm>
            <a:off x="4267894" y="1937111"/>
            <a:ext cx="973331" cy="681537"/>
          </a:xfrm>
          <a:custGeom>
            <a:avLst/>
            <a:gdLst>
              <a:gd name="connsiteX0" fmla="*/ 0 w 208156"/>
              <a:gd name="connsiteY0" fmla="*/ 252761 h 252761"/>
              <a:gd name="connsiteX1" fmla="*/ 208156 w 208156"/>
              <a:gd name="connsiteY1" fmla="*/ 0 h 252761"/>
            </a:gdLst>
            <a:ahLst/>
            <a:cxnLst>
              <a:cxn ang="0">
                <a:pos x="connsiteX0" y="connsiteY0"/>
              </a:cxn>
              <a:cxn ang="0">
                <a:pos x="connsiteX1" y="connsiteY1"/>
              </a:cxn>
            </a:cxnLst>
            <a:rect l="l" t="t" r="r" b="b"/>
            <a:pathLst>
              <a:path w="208156" h="252761">
                <a:moveTo>
                  <a:pt x="0" y="252761"/>
                </a:moveTo>
                <a:lnTo>
                  <a:pt x="20815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88" name="Oval 83"/>
          <p:cNvSpPr>
            <a:spLocks noChangeArrowheads="1"/>
          </p:cNvSpPr>
          <p:nvPr/>
        </p:nvSpPr>
        <p:spPr bwMode="auto">
          <a:xfrm>
            <a:off x="3567050" y="3878606"/>
            <a:ext cx="100013" cy="100013"/>
          </a:xfrm>
          <a:prstGeom prst="ellipse">
            <a:avLst/>
          </a:prstGeom>
          <a:solidFill>
            <a:srgbClr val="FFFF00"/>
          </a:solidFill>
          <a:ln w="9525">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89" name="Rectangle 32"/>
          <p:cNvSpPr>
            <a:spLocks noChangeArrowheads="1"/>
          </p:cNvSpPr>
          <p:nvPr/>
        </p:nvSpPr>
        <p:spPr bwMode="auto">
          <a:xfrm>
            <a:off x="3582520" y="4003218"/>
            <a:ext cx="745378" cy="24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000" b="1" dirty="0" smtClean="0">
                <a:solidFill>
                  <a:schemeClr val="tx2"/>
                </a:solidFill>
                <a:latin typeface="+mj-lt"/>
              </a:rPr>
              <a:t>SALINAS</a:t>
            </a:r>
            <a:endParaRPr lang="en-US" altLang="en-US" sz="1000" b="1" dirty="0">
              <a:solidFill>
                <a:schemeClr val="tx2"/>
              </a:solidFill>
              <a:latin typeface="+mj-lt"/>
            </a:endParaRPr>
          </a:p>
        </p:txBody>
      </p:sp>
      <p:sp>
        <p:nvSpPr>
          <p:cNvPr id="90" name="Oval 12"/>
          <p:cNvSpPr>
            <a:spLocks noChangeArrowheads="1"/>
          </p:cNvSpPr>
          <p:nvPr/>
        </p:nvSpPr>
        <p:spPr bwMode="auto">
          <a:xfrm>
            <a:off x="3590368" y="3999389"/>
            <a:ext cx="65088" cy="60325"/>
          </a:xfrm>
          <a:prstGeom prst="ellipse">
            <a:avLst/>
          </a:prstGeom>
          <a:solidFill>
            <a:srgbClr val="FF0000"/>
          </a:solidFill>
          <a:ln w="12700">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91" name="Rectangle 43"/>
          <p:cNvSpPr>
            <a:spLocks noChangeArrowheads="1"/>
          </p:cNvSpPr>
          <p:nvPr/>
        </p:nvSpPr>
        <p:spPr bwMode="auto">
          <a:xfrm>
            <a:off x="3545272" y="3683068"/>
            <a:ext cx="1291897" cy="25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100" b="1" dirty="0">
                <a:solidFill>
                  <a:srgbClr val="00FF00"/>
                </a:solidFill>
                <a:latin typeface="+mj-lt"/>
              </a:rPr>
              <a:t>RIO </a:t>
            </a:r>
            <a:r>
              <a:rPr lang="en-US" altLang="en-US" sz="1100" b="1" dirty="0" smtClean="0">
                <a:solidFill>
                  <a:srgbClr val="00FF00"/>
                </a:solidFill>
                <a:latin typeface="+mj-lt"/>
              </a:rPr>
              <a:t>NIGUA </a:t>
            </a:r>
            <a:r>
              <a:rPr lang="en-US" altLang="en-US" sz="1100" b="1" dirty="0">
                <a:solidFill>
                  <a:srgbClr val="00FF00"/>
                </a:solidFill>
              </a:rPr>
              <a:t>(C)</a:t>
            </a:r>
            <a:endParaRPr lang="en-US" altLang="en-US" sz="1100" b="1" dirty="0">
              <a:solidFill>
                <a:srgbClr val="00FF00"/>
              </a:solidFill>
              <a:latin typeface="+mj-lt"/>
            </a:endParaRPr>
          </a:p>
        </p:txBody>
      </p:sp>
      <p:sp>
        <p:nvSpPr>
          <p:cNvPr id="92" name="Oval 12"/>
          <p:cNvSpPr>
            <a:spLocks noChangeArrowheads="1"/>
          </p:cNvSpPr>
          <p:nvPr/>
        </p:nvSpPr>
        <p:spPr bwMode="auto">
          <a:xfrm>
            <a:off x="2358637" y="2606191"/>
            <a:ext cx="65088" cy="60325"/>
          </a:xfrm>
          <a:prstGeom prst="ellipse">
            <a:avLst/>
          </a:prstGeom>
          <a:solidFill>
            <a:srgbClr val="FF0000"/>
          </a:solidFill>
          <a:ln w="12700">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93" name="Oval 83"/>
          <p:cNvSpPr>
            <a:spLocks noChangeArrowheads="1"/>
          </p:cNvSpPr>
          <p:nvPr/>
        </p:nvSpPr>
        <p:spPr bwMode="auto">
          <a:xfrm>
            <a:off x="2207369" y="3767198"/>
            <a:ext cx="100013" cy="100012"/>
          </a:xfrm>
          <a:prstGeom prst="ellipse">
            <a:avLst/>
          </a:prstGeom>
          <a:solidFill>
            <a:srgbClr val="FFFF00"/>
          </a:solidFill>
          <a:ln w="9525">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95" name="Oval 12"/>
          <p:cNvSpPr>
            <a:spLocks noChangeArrowheads="1"/>
          </p:cNvSpPr>
          <p:nvPr/>
        </p:nvSpPr>
        <p:spPr bwMode="auto">
          <a:xfrm>
            <a:off x="2215931" y="3856950"/>
            <a:ext cx="65088" cy="60325"/>
          </a:xfrm>
          <a:prstGeom prst="ellipse">
            <a:avLst/>
          </a:prstGeom>
          <a:solidFill>
            <a:srgbClr val="FF0000"/>
          </a:solidFill>
          <a:ln w="12700">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96" name="Rectangle 43"/>
          <p:cNvSpPr>
            <a:spLocks noChangeArrowheads="1"/>
          </p:cNvSpPr>
          <p:nvPr/>
        </p:nvSpPr>
        <p:spPr bwMode="auto">
          <a:xfrm>
            <a:off x="545979" y="3662254"/>
            <a:ext cx="2092317" cy="25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100" b="1" dirty="0">
                <a:solidFill>
                  <a:srgbClr val="00FF00"/>
                </a:solidFill>
                <a:latin typeface="+mj-lt"/>
              </a:rPr>
              <a:t>RIO </a:t>
            </a:r>
            <a:r>
              <a:rPr lang="en-US" altLang="en-US" sz="1100" b="1" dirty="0" smtClean="0">
                <a:solidFill>
                  <a:srgbClr val="00FF00"/>
                </a:solidFill>
                <a:latin typeface="+mj-lt"/>
              </a:rPr>
              <a:t>GUAYANILLA (I)</a:t>
            </a:r>
            <a:endParaRPr lang="en-US" altLang="en-US" sz="1100" b="1" dirty="0">
              <a:solidFill>
                <a:srgbClr val="00FF00"/>
              </a:solidFill>
              <a:latin typeface="+mj-lt"/>
            </a:endParaRPr>
          </a:p>
        </p:txBody>
      </p:sp>
      <p:sp>
        <p:nvSpPr>
          <p:cNvPr id="99" name="Rectangle 34"/>
          <p:cNvSpPr>
            <a:spLocks noChangeArrowheads="1"/>
          </p:cNvSpPr>
          <p:nvPr/>
        </p:nvSpPr>
        <p:spPr bwMode="auto">
          <a:xfrm>
            <a:off x="1272161" y="3925789"/>
            <a:ext cx="1313094" cy="24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000" b="1" dirty="0" smtClean="0">
                <a:solidFill>
                  <a:schemeClr val="tx2"/>
                </a:solidFill>
                <a:latin typeface="+mj-lt"/>
              </a:rPr>
              <a:t>GUAYANILLA</a:t>
            </a:r>
            <a:endParaRPr lang="en-US" altLang="en-US" sz="1000" b="1" dirty="0">
              <a:solidFill>
                <a:schemeClr val="tx2"/>
              </a:solidFill>
              <a:latin typeface="+mj-lt"/>
            </a:endParaRPr>
          </a:p>
        </p:txBody>
      </p:sp>
      <p:sp>
        <p:nvSpPr>
          <p:cNvPr id="100" name="Oval 83"/>
          <p:cNvSpPr>
            <a:spLocks noChangeArrowheads="1"/>
          </p:cNvSpPr>
          <p:nvPr/>
        </p:nvSpPr>
        <p:spPr bwMode="auto">
          <a:xfrm>
            <a:off x="3006653" y="2962743"/>
            <a:ext cx="100013" cy="100012"/>
          </a:xfrm>
          <a:prstGeom prst="ellipse">
            <a:avLst/>
          </a:prstGeom>
          <a:solidFill>
            <a:srgbClr val="FFFF00"/>
          </a:solidFill>
          <a:ln w="9525">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101" name="Rectangle 43"/>
          <p:cNvSpPr>
            <a:spLocks noChangeArrowheads="1"/>
          </p:cNvSpPr>
          <p:nvPr/>
        </p:nvSpPr>
        <p:spPr bwMode="auto">
          <a:xfrm>
            <a:off x="1980522" y="2890054"/>
            <a:ext cx="2092317" cy="42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100" b="1" dirty="0">
                <a:solidFill>
                  <a:srgbClr val="00FF00"/>
                </a:solidFill>
                <a:latin typeface="+mj-lt"/>
              </a:rPr>
              <a:t>RIO </a:t>
            </a:r>
            <a:r>
              <a:rPr lang="en-US" altLang="en-US" sz="1100" b="1" dirty="0" smtClean="0">
                <a:solidFill>
                  <a:srgbClr val="00FF00"/>
                </a:solidFill>
                <a:latin typeface="+mj-lt"/>
              </a:rPr>
              <a:t>GRANDE </a:t>
            </a:r>
          </a:p>
          <a:p>
            <a:pPr>
              <a:spcBef>
                <a:spcPct val="0"/>
              </a:spcBef>
              <a:buFontTx/>
              <a:buNone/>
            </a:pPr>
            <a:r>
              <a:rPr lang="en-US" altLang="en-US" sz="1100" b="1" dirty="0" smtClean="0">
                <a:solidFill>
                  <a:srgbClr val="00FF00"/>
                </a:solidFill>
                <a:latin typeface="+mj-lt"/>
              </a:rPr>
              <a:t>DE MANATI (I)</a:t>
            </a:r>
            <a:endParaRPr lang="en-US" altLang="en-US" sz="1100" b="1" dirty="0">
              <a:solidFill>
                <a:srgbClr val="00FF00"/>
              </a:solidFill>
              <a:latin typeface="+mj-lt"/>
            </a:endParaRPr>
          </a:p>
        </p:txBody>
      </p:sp>
      <p:sp>
        <p:nvSpPr>
          <p:cNvPr id="102" name="Oval 12"/>
          <p:cNvSpPr>
            <a:spLocks noChangeArrowheads="1"/>
          </p:cNvSpPr>
          <p:nvPr/>
        </p:nvSpPr>
        <p:spPr bwMode="auto">
          <a:xfrm>
            <a:off x="1119875" y="2900492"/>
            <a:ext cx="65088" cy="60325"/>
          </a:xfrm>
          <a:prstGeom prst="ellipse">
            <a:avLst/>
          </a:prstGeom>
          <a:solidFill>
            <a:srgbClr val="FF0000"/>
          </a:solidFill>
          <a:ln w="12700">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103" name="Rectangle 31"/>
          <p:cNvSpPr>
            <a:spLocks noChangeArrowheads="1"/>
          </p:cNvSpPr>
          <p:nvPr/>
        </p:nvSpPr>
        <p:spPr bwMode="auto">
          <a:xfrm>
            <a:off x="973035" y="2822143"/>
            <a:ext cx="947738" cy="24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FontTx/>
              <a:buNone/>
            </a:pPr>
            <a:r>
              <a:rPr lang="en-US" altLang="en-US" sz="1000" b="1" dirty="0" smtClean="0">
                <a:solidFill>
                  <a:schemeClr val="tx2"/>
                </a:solidFill>
                <a:latin typeface="+mj-lt"/>
              </a:rPr>
              <a:t>RINCON</a:t>
            </a:r>
            <a:endParaRPr lang="en-US" altLang="en-US" sz="1000" b="1" dirty="0">
              <a:solidFill>
                <a:schemeClr val="tx2"/>
              </a:solidFill>
              <a:latin typeface="+mj-lt"/>
            </a:endParaRPr>
          </a:p>
        </p:txBody>
      </p:sp>
      <p:sp>
        <p:nvSpPr>
          <p:cNvPr id="104" name="Oval 83"/>
          <p:cNvSpPr>
            <a:spLocks noChangeArrowheads="1"/>
          </p:cNvSpPr>
          <p:nvPr/>
        </p:nvSpPr>
        <p:spPr bwMode="auto">
          <a:xfrm>
            <a:off x="4128625" y="2590027"/>
            <a:ext cx="100012" cy="100012"/>
          </a:xfrm>
          <a:prstGeom prst="ellipse">
            <a:avLst/>
          </a:prstGeom>
          <a:solidFill>
            <a:srgbClr val="FFFF00"/>
          </a:solidFill>
          <a:ln w="9525">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105" name="Rectangle 43"/>
          <p:cNvSpPr>
            <a:spLocks noChangeArrowheads="1"/>
          </p:cNvSpPr>
          <p:nvPr/>
        </p:nvSpPr>
        <p:spPr bwMode="auto">
          <a:xfrm>
            <a:off x="5081828" y="1780147"/>
            <a:ext cx="1670962" cy="42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FontTx/>
              <a:buNone/>
            </a:pPr>
            <a:r>
              <a:rPr lang="en-US" altLang="en-US" sz="1100" b="1" dirty="0" smtClean="0">
                <a:solidFill>
                  <a:srgbClr val="00FF00"/>
                </a:solidFill>
                <a:latin typeface="+mj-lt"/>
              </a:rPr>
              <a:t>SAN JUAN METRO COASTAL  (I</a:t>
            </a:r>
            <a:r>
              <a:rPr lang="en-US" altLang="en-US" sz="1100" b="1" dirty="0">
                <a:solidFill>
                  <a:srgbClr val="00FF00"/>
                </a:solidFill>
                <a:latin typeface="+mj-lt"/>
              </a:rPr>
              <a:t>)</a:t>
            </a:r>
          </a:p>
        </p:txBody>
      </p:sp>
      <p:sp>
        <p:nvSpPr>
          <p:cNvPr id="106" name="Oval 83"/>
          <p:cNvSpPr>
            <a:spLocks noChangeArrowheads="1"/>
          </p:cNvSpPr>
          <p:nvPr/>
        </p:nvSpPr>
        <p:spPr bwMode="auto">
          <a:xfrm>
            <a:off x="1361259" y="2611283"/>
            <a:ext cx="100013" cy="100013"/>
          </a:xfrm>
          <a:prstGeom prst="ellipse">
            <a:avLst/>
          </a:prstGeom>
          <a:solidFill>
            <a:srgbClr val="FFFF00"/>
          </a:solidFill>
          <a:ln w="9525">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107" name="Rectangle 43"/>
          <p:cNvSpPr>
            <a:spLocks noChangeArrowheads="1"/>
          </p:cNvSpPr>
          <p:nvPr/>
        </p:nvSpPr>
        <p:spPr bwMode="auto">
          <a:xfrm>
            <a:off x="459946" y="1991081"/>
            <a:ext cx="2292186" cy="42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100" b="1" dirty="0" smtClean="0">
                <a:solidFill>
                  <a:srgbClr val="00FF00"/>
                </a:solidFill>
                <a:latin typeface="+mj-lt"/>
              </a:rPr>
              <a:t>RIO </a:t>
            </a:r>
          </a:p>
          <a:p>
            <a:pPr>
              <a:spcBef>
                <a:spcPct val="0"/>
              </a:spcBef>
              <a:buFontTx/>
              <a:buNone/>
            </a:pPr>
            <a:r>
              <a:rPr lang="en-US" altLang="en-US" sz="1100" b="1" dirty="0" smtClean="0">
                <a:solidFill>
                  <a:srgbClr val="00FF00"/>
                </a:solidFill>
                <a:latin typeface="+mj-lt"/>
              </a:rPr>
              <a:t>CULEBRINAS </a:t>
            </a:r>
            <a:r>
              <a:rPr lang="en-US" altLang="en-US" sz="1100" b="1" dirty="0" smtClean="0">
                <a:solidFill>
                  <a:srgbClr val="00FF00"/>
                </a:solidFill>
              </a:rPr>
              <a:t>(I)</a:t>
            </a:r>
            <a:r>
              <a:rPr lang="en-US" altLang="en-US" sz="1100" b="1" dirty="0" smtClean="0">
                <a:solidFill>
                  <a:srgbClr val="00FF00"/>
                </a:solidFill>
                <a:latin typeface="+mj-lt"/>
              </a:rPr>
              <a:t> </a:t>
            </a:r>
            <a:endParaRPr lang="en-US" altLang="en-US" sz="1100" b="1" dirty="0">
              <a:solidFill>
                <a:srgbClr val="00FF00"/>
              </a:solidFill>
              <a:latin typeface="+mj-lt"/>
            </a:endParaRPr>
          </a:p>
        </p:txBody>
      </p:sp>
      <p:sp>
        <p:nvSpPr>
          <p:cNvPr id="108" name="Freeform 107"/>
          <p:cNvSpPr/>
          <p:nvPr/>
        </p:nvSpPr>
        <p:spPr>
          <a:xfrm flipV="1">
            <a:off x="918258" y="2309833"/>
            <a:ext cx="427644" cy="343786"/>
          </a:xfrm>
          <a:custGeom>
            <a:avLst/>
            <a:gdLst>
              <a:gd name="connsiteX0" fmla="*/ 0 w 208156"/>
              <a:gd name="connsiteY0" fmla="*/ 252761 h 252761"/>
              <a:gd name="connsiteX1" fmla="*/ 208156 w 208156"/>
              <a:gd name="connsiteY1" fmla="*/ 0 h 252761"/>
            </a:gdLst>
            <a:ahLst/>
            <a:cxnLst>
              <a:cxn ang="0">
                <a:pos x="connsiteX0" y="connsiteY0"/>
              </a:cxn>
              <a:cxn ang="0">
                <a:pos x="connsiteX1" y="connsiteY1"/>
              </a:cxn>
            </a:cxnLst>
            <a:rect l="l" t="t" r="r" b="b"/>
            <a:pathLst>
              <a:path w="208156" h="252761">
                <a:moveTo>
                  <a:pt x="0" y="252761"/>
                </a:moveTo>
                <a:lnTo>
                  <a:pt x="208156"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mj-lt"/>
            </a:endParaRPr>
          </a:p>
        </p:txBody>
      </p:sp>
      <p:sp>
        <p:nvSpPr>
          <p:cNvPr id="109" name="Oval 83"/>
          <p:cNvSpPr>
            <a:spLocks noChangeArrowheads="1"/>
          </p:cNvSpPr>
          <p:nvPr/>
        </p:nvSpPr>
        <p:spPr bwMode="auto">
          <a:xfrm>
            <a:off x="3853513" y="4604067"/>
            <a:ext cx="100013" cy="100013"/>
          </a:xfrm>
          <a:prstGeom prst="ellipse">
            <a:avLst/>
          </a:prstGeom>
          <a:solidFill>
            <a:srgbClr val="FFFF00"/>
          </a:solidFill>
          <a:ln w="9525">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110" name="Rectangle 43"/>
          <p:cNvSpPr>
            <a:spLocks noChangeArrowheads="1"/>
          </p:cNvSpPr>
          <p:nvPr/>
        </p:nvSpPr>
        <p:spPr bwMode="auto">
          <a:xfrm>
            <a:off x="3690559" y="4532387"/>
            <a:ext cx="1670962" cy="42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FontTx/>
              <a:buNone/>
            </a:pPr>
            <a:r>
              <a:rPr lang="en-US" altLang="en-US" sz="1100" b="1" dirty="0" smtClean="0">
                <a:solidFill>
                  <a:srgbClr val="00FF00"/>
                </a:solidFill>
                <a:latin typeface="+mj-lt"/>
              </a:rPr>
              <a:t>PUERTO RICO  COASTAL  (I</a:t>
            </a:r>
            <a:r>
              <a:rPr lang="en-US" altLang="en-US" sz="1100" b="1" dirty="0">
                <a:solidFill>
                  <a:srgbClr val="00FF00"/>
                </a:solidFill>
                <a:latin typeface="+mj-lt"/>
              </a:rPr>
              <a:t>)</a:t>
            </a:r>
          </a:p>
        </p:txBody>
      </p:sp>
      <p:sp>
        <p:nvSpPr>
          <p:cNvPr id="75" name="Oval 83"/>
          <p:cNvSpPr>
            <a:spLocks noChangeArrowheads="1"/>
          </p:cNvSpPr>
          <p:nvPr/>
        </p:nvSpPr>
        <p:spPr bwMode="auto">
          <a:xfrm>
            <a:off x="6962217" y="4517776"/>
            <a:ext cx="100013" cy="100012"/>
          </a:xfrm>
          <a:prstGeom prst="ellipse">
            <a:avLst/>
          </a:prstGeom>
          <a:solidFill>
            <a:srgbClr val="FFFF00"/>
          </a:solidFill>
          <a:ln w="9525">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94" name="Rectangle 43"/>
          <p:cNvSpPr>
            <a:spLocks noChangeArrowheads="1"/>
          </p:cNvSpPr>
          <p:nvPr/>
        </p:nvSpPr>
        <p:spPr bwMode="auto">
          <a:xfrm>
            <a:off x="5792766" y="4149499"/>
            <a:ext cx="1628632" cy="42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100" b="1" dirty="0" smtClean="0">
                <a:solidFill>
                  <a:srgbClr val="00FF00"/>
                </a:solidFill>
                <a:latin typeface="+mj-lt"/>
              </a:rPr>
              <a:t>ESTATE LAGRANGE </a:t>
            </a:r>
          </a:p>
          <a:p>
            <a:pPr>
              <a:spcBef>
                <a:spcPct val="0"/>
              </a:spcBef>
              <a:buFontTx/>
              <a:buNone/>
            </a:pPr>
            <a:r>
              <a:rPr lang="en-US" altLang="en-US" sz="1100" b="1" dirty="0" smtClean="0">
                <a:solidFill>
                  <a:srgbClr val="00FF00"/>
                </a:solidFill>
                <a:latin typeface="+mj-lt"/>
              </a:rPr>
              <a:t>CAP 205</a:t>
            </a:r>
            <a:r>
              <a:rPr lang="en-US" altLang="en-US" sz="1100" b="1" dirty="0">
                <a:solidFill>
                  <a:srgbClr val="00FF00"/>
                </a:solidFill>
                <a:latin typeface="+mj-lt"/>
              </a:rPr>
              <a:t> </a:t>
            </a:r>
            <a:r>
              <a:rPr lang="en-US" altLang="en-US" sz="1100" b="1" dirty="0" smtClean="0">
                <a:solidFill>
                  <a:srgbClr val="00FF00"/>
                </a:solidFill>
                <a:latin typeface="+mj-lt"/>
              </a:rPr>
              <a:t>(C)</a:t>
            </a:r>
            <a:endParaRPr lang="en-US" altLang="en-US" sz="1100" b="1" dirty="0">
              <a:solidFill>
                <a:srgbClr val="00FF00"/>
              </a:solidFill>
              <a:latin typeface="+mj-lt"/>
            </a:endParaRPr>
          </a:p>
        </p:txBody>
      </p:sp>
      <p:sp>
        <p:nvSpPr>
          <p:cNvPr id="97" name="Oval 24"/>
          <p:cNvSpPr>
            <a:spLocks noChangeArrowheads="1"/>
          </p:cNvSpPr>
          <p:nvPr/>
        </p:nvSpPr>
        <p:spPr bwMode="auto">
          <a:xfrm>
            <a:off x="6969400" y="4609936"/>
            <a:ext cx="65088" cy="61913"/>
          </a:xfrm>
          <a:prstGeom prst="ellipse">
            <a:avLst/>
          </a:prstGeom>
          <a:solidFill>
            <a:srgbClr val="FF0000"/>
          </a:solidFill>
          <a:ln w="12700">
            <a:solidFill>
              <a:schemeClr val="tx1"/>
            </a:solidFill>
            <a:round/>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mj-lt"/>
            </a:endParaRPr>
          </a:p>
        </p:txBody>
      </p:sp>
      <p:sp>
        <p:nvSpPr>
          <p:cNvPr id="98" name="Rectangle 32"/>
          <p:cNvSpPr>
            <a:spLocks noChangeArrowheads="1"/>
          </p:cNvSpPr>
          <p:nvPr/>
        </p:nvSpPr>
        <p:spPr bwMode="auto">
          <a:xfrm>
            <a:off x="6853184" y="4694725"/>
            <a:ext cx="1179791" cy="24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78" tIns="44445" rIns="90478" bIns="44445">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000" b="1" dirty="0" smtClean="0">
                <a:solidFill>
                  <a:schemeClr val="tx2"/>
                </a:solidFill>
                <a:latin typeface="+mj-lt"/>
              </a:rPr>
              <a:t>FREDERIKSTED</a:t>
            </a:r>
            <a:endParaRPr lang="en-US" altLang="en-US" sz="1000" b="1" dirty="0">
              <a:solidFill>
                <a:schemeClr val="tx2"/>
              </a:solidFill>
              <a:latin typeface="+mj-lt"/>
            </a:endParaRPr>
          </a:p>
        </p:txBody>
      </p:sp>
    </p:spTree>
    <p:extLst>
      <p:ext uri="{BB962C8B-B14F-4D97-AF65-F5344CB8AC3E}">
        <p14:creationId xmlns:p14="http://schemas.microsoft.com/office/powerpoint/2010/main" val="34239277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r="-4177"/>
          <a:stretch/>
        </p:blipFill>
        <p:spPr>
          <a:xfrm>
            <a:off x="3001349" y="1281844"/>
            <a:ext cx="6050844" cy="5012266"/>
          </a:xfrm>
          <a:prstGeom prst="rect">
            <a:avLst/>
          </a:prstGeom>
          <a:solidFill>
            <a:schemeClr val="bg1"/>
          </a:solidFill>
        </p:spPr>
      </p:pic>
      <p:sp>
        <p:nvSpPr>
          <p:cNvPr id="6" name="Rectangle 5"/>
          <p:cNvSpPr/>
          <p:nvPr/>
        </p:nvSpPr>
        <p:spPr>
          <a:xfrm>
            <a:off x="911345" y="121544"/>
            <a:ext cx="7173576" cy="978729"/>
          </a:xfrm>
          <a:prstGeom prst="rect">
            <a:avLst/>
          </a:prstGeom>
        </p:spPr>
        <p:txBody>
          <a:bodyPr wrap="square" anchor="t" anchorCtr="1">
            <a:spAutoFit/>
          </a:bodyPr>
          <a:lstStyle/>
          <a:p>
            <a:pPr algn="ctr">
              <a:lnSpc>
                <a:spcPct val="90000"/>
              </a:lnSpc>
              <a:defRPr/>
            </a:pPr>
            <a:r>
              <a:rPr lang="en-US" sz="3200" dirty="0" smtClean="0">
                <a:solidFill>
                  <a:srgbClr val="000000"/>
                </a:solidFill>
                <a:latin typeface="Arial"/>
                <a:ea typeface="+mn-ea"/>
              </a:rPr>
              <a:t>Jacksonville District</a:t>
            </a:r>
            <a:r>
              <a:rPr lang="en-US" sz="3200" dirty="0">
                <a:solidFill>
                  <a:srgbClr val="000000"/>
                </a:solidFill>
                <a:latin typeface="Arial"/>
                <a:ea typeface="+mn-ea"/>
              </a:rPr>
              <a:t/>
            </a:r>
            <a:br>
              <a:rPr lang="en-US" sz="3200" dirty="0">
                <a:solidFill>
                  <a:srgbClr val="000000"/>
                </a:solidFill>
                <a:latin typeface="Arial"/>
                <a:ea typeface="+mn-ea"/>
              </a:rPr>
            </a:br>
            <a:r>
              <a:rPr lang="en-US" sz="3200" dirty="0">
                <a:solidFill>
                  <a:srgbClr val="000000"/>
                </a:solidFill>
                <a:latin typeface="Arial"/>
                <a:ea typeface="+mn-ea"/>
              </a:rPr>
              <a:t>Active CAP Projects</a:t>
            </a:r>
          </a:p>
        </p:txBody>
      </p:sp>
      <p:sp>
        <p:nvSpPr>
          <p:cNvPr id="15" name="Slide Number Placeholder 14"/>
          <p:cNvSpPr>
            <a:spLocks noGrp="1"/>
          </p:cNvSpPr>
          <p:nvPr>
            <p:ph type="sldNum" sz="quarter" idx="10"/>
          </p:nvPr>
        </p:nvSpPr>
        <p:spPr/>
        <p:txBody>
          <a:bodyPr/>
          <a:lstStyle/>
          <a:p>
            <a:pPr>
              <a:defRPr/>
            </a:pPr>
            <a:fld id="{1CB65685-136C-4863-9BA3-FD987D819F3D}" type="slidenum">
              <a:rPr lang="en-US" smtClean="0">
                <a:solidFill>
                  <a:srgbClr val="000000"/>
                </a:solidFill>
              </a:rPr>
              <a:pPr>
                <a:defRPr/>
              </a:pPr>
              <a:t>14</a:t>
            </a:fld>
            <a:endParaRPr lang="en-US" dirty="0">
              <a:solidFill>
                <a:srgbClr val="000000"/>
              </a:solidFill>
            </a:endParaRPr>
          </a:p>
        </p:txBody>
      </p:sp>
      <p:sp>
        <p:nvSpPr>
          <p:cNvPr id="2" name="TextBox 1"/>
          <p:cNvSpPr txBox="1"/>
          <p:nvPr/>
        </p:nvSpPr>
        <p:spPr>
          <a:xfrm>
            <a:off x="8379272" y="4729685"/>
            <a:ext cx="895860" cy="400110"/>
          </a:xfrm>
          <a:prstGeom prst="rect">
            <a:avLst/>
          </a:prstGeom>
          <a:noFill/>
        </p:spPr>
        <p:txBody>
          <a:bodyPr wrap="square" rtlCol="0">
            <a:spAutoFit/>
          </a:bodyPr>
          <a:lstStyle/>
          <a:p>
            <a:pPr algn="ctr"/>
            <a:r>
              <a:rPr lang="en-US" sz="1000" b="1" dirty="0">
                <a:solidFill>
                  <a:srgbClr val="000000"/>
                </a:solidFill>
                <a:latin typeface="Arial" charset="0"/>
                <a:ea typeface="+mn-ea"/>
              </a:rPr>
              <a:t>MT.SINAI (14)</a:t>
            </a:r>
          </a:p>
        </p:txBody>
      </p:sp>
      <p:sp>
        <p:nvSpPr>
          <p:cNvPr id="22" name="TextBox 21"/>
          <p:cNvSpPr txBox="1"/>
          <p:nvPr/>
        </p:nvSpPr>
        <p:spPr>
          <a:xfrm>
            <a:off x="6050572" y="1691265"/>
            <a:ext cx="1139181" cy="707886"/>
          </a:xfrm>
          <a:prstGeom prst="rect">
            <a:avLst/>
          </a:prstGeom>
          <a:noFill/>
        </p:spPr>
        <p:txBody>
          <a:bodyPr wrap="square" rtlCol="0">
            <a:spAutoFit/>
          </a:bodyPr>
          <a:lstStyle/>
          <a:p>
            <a:pPr algn="ctr"/>
            <a:r>
              <a:rPr lang="en-US" sz="1000" b="1" dirty="0" smtClean="0">
                <a:solidFill>
                  <a:srgbClr val="000000"/>
                </a:solidFill>
                <a:latin typeface="Arial" charset="0"/>
                <a:ea typeface="+mn-ea"/>
              </a:rPr>
              <a:t>ALLIGATOR CREEK</a:t>
            </a:r>
            <a:endParaRPr lang="en-US" sz="1000" b="1" dirty="0">
              <a:solidFill>
                <a:srgbClr val="000000"/>
              </a:solidFill>
              <a:latin typeface="Arial" charset="0"/>
              <a:ea typeface="+mn-ea"/>
            </a:endParaRPr>
          </a:p>
          <a:p>
            <a:pPr algn="ctr"/>
            <a:r>
              <a:rPr lang="en-US" sz="1000" b="1" dirty="0">
                <a:solidFill>
                  <a:srgbClr val="000000"/>
                </a:solidFill>
                <a:latin typeface="Arial" charset="0"/>
                <a:ea typeface="+mn-ea"/>
              </a:rPr>
              <a:t>(205</a:t>
            </a:r>
            <a:r>
              <a:rPr lang="en-US" sz="1000" b="1" dirty="0" smtClean="0">
                <a:solidFill>
                  <a:srgbClr val="000000"/>
                </a:solidFill>
                <a:latin typeface="Arial" charset="0"/>
                <a:ea typeface="+mn-ea"/>
              </a:rPr>
              <a:t>)</a:t>
            </a:r>
          </a:p>
          <a:p>
            <a:pPr algn="ctr"/>
            <a:r>
              <a:rPr lang="en-US" sz="1000" b="1" dirty="0" smtClean="0">
                <a:solidFill>
                  <a:srgbClr val="000000"/>
                </a:solidFill>
                <a:latin typeface="Arial" charset="0"/>
                <a:ea typeface="+mn-ea"/>
              </a:rPr>
              <a:t>(NS)</a:t>
            </a:r>
            <a:endParaRPr lang="en-US" sz="1000" b="1" dirty="0">
              <a:solidFill>
                <a:srgbClr val="000000"/>
              </a:solidFill>
              <a:latin typeface="Arial" charset="0"/>
              <a:ea typeface="+mn-ea"/>
            </a:endParaRPr>
          </a:p>
        </p:txBody>
      </p:sp>
      <p:sp>
        <p:nvSpPr>
          <p:cNvPr id="23" name="TextBox 22"/>
          <p:cNvSpPr txBox="1"/>
          <p:nvPr/>
        </p:nvSpPr>
        <p:spPr>
          <a:xfrm>
            <a:off x="8397303" y="3566922"/>
            <a:ext cx="875716" cy="707886"/>
          </a:xfrm>
          <a:prstGeom prst="rect">
            <a:avLst/>
          </a:prstGeom>
          <a:noFill/>
        </p:spPr>
        <p:txBody>
          <a:bodyPr wrap="square" rtlCol="0">
            <a:spAutoFit/>
          </a:bodyPr>
          <a:lstStyle/>
          <a:p>
            <a:pPr algn="ctr"/>
            <a:r>
              <a:rPr lang="en-US" sz="1000" b="1" dirty="0">
                <a:solidFill>
                  <a:srgbClr val="000000"/>
                </a:solidFill>
                <a:latin typeface="Arial" charset="0"/>
                <a:ea typeface="+mn-ea"/>
              </a:rPr>
              <a:t>LAKE WORTH LAGOON (1135)</a:t>
            </a:r>
          </a:p>
        </p:txBody>
      </p:sp>
      <p:sp>
        <p:nvSpPr>
          <p:cNvPr id="26" name="AutoShape 150"/>
          <p:cNvSpPr>
            <a:spLocks noChangeArrowheads="1"/>
          </p:cNvSpPr>
          <p:nvPr/>
        </p:nvSpPr>
        <p:spPr bwMode="auto">
          <a:xfrm>
            <a:off x="7314246" y="1576665"/>
            <a:ext cx="306741" cy="296165"/>
          </a:xfrm>
          <a:prstGeom prst="star5">
            <a:avLst/>
          </a:prstGeom>
          <a:solidFill>
            <a:srgbClr val="FAFD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dirty="0">
              <a:solidFill>
                <a:srgbClr val="000000"/>
              </a:solidFill>
              <a:latin typeface="Arial" charset="0"/>
              <a:ea typeface="+mn-ea"/>
            </a:endParaRPr>
          </a:p>
        </p:txBody>
      </p:sp>
      <p:sp>
        <p:nvSpPr>
          <p:cNvPr id="27" name="TextBox 26"/>
          <p:cNvSpPr txBox="1"/>
          <p:nvPr/>
        </p:nvSpPr>
        <p:spPr>
          <a:xfrm>
            <a:off x="6519235" y="1239927"/>
            <a:ext cx="1169096" cy="553998"/>
          </a:xfrm>
          <a:prstGeom prst="rect">
            <a:avLst/>
          </a:prstGeom>
          <a:noFill/>
        </p:spPr>
        <p:txBody>
          <a:bodyPr wrap="square" rtlCol="0">
            <a:spAutoFit/>
          </a:bodyPr>
          <a:lstStyle/>
          <a:p>
            <a:pPr algn="ctr"/>
            <a:r>
              <a:rPr lang="en-US" sz="1000" b="1" dirty="0">
                <a:solidFill>
                  <a:srgbClr val="000000"/>
                </a:solidFill>
                <a:latin typeface="Arial" charset="0"/>
                <a:ea typeface="+mn-ea"/>
              </a:rPr>
              <a:t>BIG FISHWEIR CREEK  </a:t>
            </a:r>
            <a:r>
              <a:rPr lang="en-US" sz="1000" b="1" dirty="0" smtClean="0">
                <a:solidFill>
                  <a:srgbClr val="000000"/>
                </a:solidFill>
                <a:latin typeface="Arial" charset="0"/>
                <a:ea typeface="+mn-ea"/>
              </a:rPr>
              <a:t>       </a:t>
            </a:r>
            <a:r>
              <a:rPr lang="en-US" sz="1000" b="1" dirty="0">
                <a:solidFill>
                  <a:srgbClr val="000000"/>
                </a:solidFill>
                <a:latin typeface="Arial" charset="0"/>
                <a:ea typeface="+mn-ea"/>
              </a:rPr>
              <a:t>(206)</a:t>
            </a:r>
          </a:p>
        </p:txBody>
      </p:sp>
      <p:sp>
        <p:nvSpPr>
          <p:cNvPr id="30" name="TextBox 29"/>
          <p:cNvSpPr txBox="1"/>
          <p:nvPr/>
        </p:nvSpPr>
        <p:spPr>
          <a:xfrm>
            <a:off x="7006368" y="3742668"/>
            <a:ext cx="1144037" cy="553998"/>
          </a:xfrm>
          <a:prstGeom prst="rect">
            <a:avLst/>
          </a:prstGeom>
          <a:noFill/>
        </p:spPr>
        <p:txBody>
          <a:bodyPr wrap="square" rtlCol="0">
            <a:spAutoFit/>
          </a:bodyPr>
          <a:lstStyle/>
          <a:p>
            <a:pPr algn="ctr"/>
            <a:r>
              <a:rPr lang="en-US" sz="1000" b="1" dirty="0">
                <a:solidFill>
                  <a:srgbClr val="000000"/>
                </a:solidFill>
                <a:latin typeface="Arial" charset="0"/>
                <a:ea typeface="+mn-ea"/>
              </a:rPr>
              <a:t>PAHOKEE </a:t>
            </a:r>
            <a:r>
              <a:rPr lang="en-US" sz="1000" b="1" dirty="0" smtClean="0">
                <a:solidFill>
                  <a:srgbClr val="000000"/>
                </a:solidFill>
                <a:latin typeface="Arial" charset="0"/>
                <a:ea typeface="+mn-ea"/>
              </a:rPr>
              <a:t>RESTORATION </a:t>
            </a:r>
            <a:r>
              <a:rPr lang="en-US" sz="1000" b="1" dirty="0">
                <a:solidFill>
                  <a:srgbClr val="000000"/>
                </a:solidFill>
                <a:latin typeface="Arial" charset="0"/>
                <a:ea typeface="+mn-ea"/>
              </a:rPr>
              <a:t>(1135)</a:t>
            </a:r>
          </a:p>
        </p:txBody>
      </p:sp>
      <p:sp>
        <p:nvSpPr>
          <p:cNvPr id="77" name="AutoShape 150"/>
          <p:cNvSpPr>
            <a:spLocks noChangeArrowheads="1"/>
          </p:cNvSpPr>
          <p:nvPr/>
        </p:nvSpPr>
        <p:spPr bwMode="auto">
          <a:xfrm>
            <a:off x="6882697" y="1886276"/>
            <a:ext cx="337415" cy="325782"/>
          </a:xfrm>
          <a:prstGeom prst="star5">
            <a:avLst/>
          </a:prstGeom>
          <a:solidFill>
            <a:srgbClr val="FF0000"/>
          </a:solidFill>
          <a:ln w="12700">
            <a:solidFill>
              <a:srgbClr val="FFFF00"/>
            </a:solidFill>
            <a:miter lim="800000"/>
            <a:headEnd/>
            <a:tailEnd/>
          </a:ln>
          <a:effectLst/>
          <a:extLst/>
        </p:spPr>
        <p:txBody>
          <a:bodyPr wrap="none" anchor="ctr"/>
          <a:lstStyle/>
          <a:p>
            <a:endParaRPr lang="en-US" sz="1800" dirty="0">
              <a:solidFill>
                <a:srgbClr val="000000"/>
              </a:solidFill>
              <a:latin typeface="Arial" charset="0"/>
              <a:ea typeface="+mn-ea"/>
            </a:endParaRPr>
          </a:p>
        </p:txBody>
      </p:sp>
      <p:sp>
        <p:nvSpPr>
          <p:cNvPr id="79" name="AutoShape 150"/>
          <p:cNvSpPr>
            <a:spLocks noChangeArrowheads="1"/>
          </p:cNvSpPr>
          <p:nvPr/>
        </p:nvSpPr>
        <p:spPr bwMode="auto">
          <a:xfrm>
            <a:off x="8001474" y="3965155"/>
            <a:ext cx="337415" cy="325782"/>
          </a:xfrm>
          <a:prstGeom prst="star5">
            <a:avLst/>
          </a:prstGeom>
          <a:solidFill>
            <a:srgbClr val="009900"/>
          </a:solidFill>
          <a:ln w="12700">
            <a:solidFill>
              <a:srgbClr val="FFFF00"/>
            </a:solidFill>
            <a:miter lim="800000"/>
            <a:headEnd/>
            <a:tailEnd/>
          </a:ln>
          <a:effectLst/>
          <a:extLst/>
        </p:spPr>
        <p:txBody>
          <a:bodyPr wrap="none" anchor="ctr"/>
          <a:lstStyle/>
          <a:p>
            <a:endParaRPr lang="en-US" sz="1800" dirty="0">
              <a:solidFill>
                <a:srgbClr val="000000"/>
              </a:solidFill>
              <a:latin typeface="Arial" charset="0"/>
              <a:ea typeface="+mn-ea"/>
            </a:endParaRPr>
          </a:p>
        </p:txBody>
      </p:sp>
      <p:sp>
        <p:nvSpPr>
          <p:cNvPr id="80" name="AutoShape 150"/>
          <p:cNvSpPr>
            <a:spLocks noChangeArrowheads="1"/>
          </p:cNvSpPr>
          <p:nvPr/>
        </p:nvSpPr>
        <p:spPr bwMode="auto">
          <a:xfrm>
            <a:off x="8414187" y="4152001"/>
            <a:ext cx="337415" cy="325782"/>
          </a:xfrm>
          <a:prstGeom prst="star5">
            <a:avLst/>
          </a:prstGeom>
          <a:solidFill>
            <a:srgbClr val="009900"/>
          </a:solidFill>
          <a:ln w="12700">
            <a:solidFill>
              <a:srgbClr val="FFFF00"/>
            </a:solidFill>
            <a:miter lim="800000"/>
            <a:headEnd/>
            <a:tailEnd/>
          </a:ln>
          <a:effectLst/>
          <a:extLst/>
        </p:spPr>
        <p:txBody>
          <a:bodyPr wrap="none" anchor="ctr"/>
          <a:lstStyle/>
          <a:p>
            <a:endParaRPr lang="en-US" sz="1800" dirty="0">
              <a:solidFill>
                <a:srgbClr val="000000"/>
              </a:solidFill>
              <a:latin typeface="Arial" charset="0"/>
              <a:ea typeface="+mn-ea"/>
            </a:endParaRPr>
          </a:p>
        </p:txBody>
      </p:sp>
      <p:sp>
        <p:nvSpPr>
          <p:cNvPr id="81" name="AutoShape 150"/>
          <p:cNvSpPr>
            <a:spLocks noChangeArrowheads="1"/>
          </p:cNvSpPr>
          <p:nvPr/>
        </p:nvSpPr>
        <p:spPr bwMode="auto">
          <a:xfrm>
            <a:off x="8170181" y="4756794"/>
            <a:ext cx="337415" cy="292120"/>
          </a:xfrm>
          <a:prstGeom prst="star5">
            <a:avLst/>
          </a:prstGeom>
          <a:solidFill>
            <a:srgbClr val="0033CC"/>
          </a:solidFill>
          <a:ln w="12700">
            <a:solidFill>
              <a:srgbClr val="FFFF00"/>
            </a:solidFill>
            <a:miter lim="800000"/>
            <a:headEnd/>
            <a:tailEnd/>
          </a:ln>
          <a:effectLst/>
          <a:extLst/>
        </p:spPr>
        <p:txBody>
          <a:bodyPr wrap="none" anchor="ctr"/>
          <a:lstStyle/>
          <a:p>
            <a:endParaRPr lang="en-US" sz="1800" dirty="0">
              <a:solidFill>
                <a:srgbClr val="000000"/>
              </a:solidFill>
              <a:latin typeface="Arial" charset="0"/>
              <a:ea typeface="+mn-ea"/>
            </a:endParaRPr>
          </a:p>
        </p:txBody>
      </p:sp>
      <p:sp>
        <p:nvSpPr>
          <p:cNvPr id="76" name="AutoShape 150"/>
          <p:cNvSpPr>
            <a:spLocks noChangeArrowheads="1"/>
          </p:cNvSpPr>
          <p:nvPr/>
        </p:nvSpPr>
        <p:spPr bwMode="auto">
          <a:xfrm>
            <a:off x="7719558" y="5715857"/>
            <a:ext cx="337415" cy="325782"/>
          </a:xfrm>
          <a:prstGeom prst="star5">
            <a:avLst/>
          </a:prstGeom>
          <a:solidFill>
            <a:srgbClr val="7030A0"/>
          </a:solidFill>
          <a:ln w="12700">
            <a:solidFill>
              <a:srgbClr val="FFFF00"/>
            </a:solidFill>
            <a:miter lim="800000"/>
            <a:headEnd/>
            <a:tailEnd/>
          </a:ln>
          <a:effectLst/>
          <a:extLst/>
        </p:spPr>
        <p:txBody>
          <a:bodyPr wrap="none" anchor="ctr"/>
          <a:lstStyle/>
          <a:p>
            <a:endParaRPr lang="en-US" sz="1800" dirty="0">
              <a:solidFill>
                <a:srgbClr val="000000"/>
              </a:solidFill>
              <a:latin typeface="Arial" charset="0"/>
              <a:ea typeface="+mn-ea"/>
            </a:endParaRPr>
          </a:p>
        </p:txBody>
      </p:sp>
      <p:sp>
        <p:nvSpPr>
          <p:cNvPr id="82" name="TextBox 81"/>
          <p:cNvSpPr txBox="1"/>
          <p:nvPr/>
        </p:nvSpPr>
        <p:spPr>
          <a:xfrm>
            <a:off x="8053131" y="5736155"/>
            <a:ext cx="1219888" cy="553998"/>
          </a:xfrm>
          <a:prstGeom prst="rect">
            <a:avLst/>
          </a:prstGeom>
          <a:noFill/>
        </p:spPr>
        <p:txBody>
          <a:bodyPr wrap="square" rtlCol="0">
            <a:spAutoFit/>
          </a:bodyPr>
          <a:lstStyle/>
          <a:p>
            <a:pPr algn="ctr"/>
            <a:r>
              <a:rPr lang="en-US" sz="1000" b="1" dirty="0" smtClean="0">
                <a:solidFill>
                  <a:srgbClr val="000000"/>
                </a:solidFill>
                <a:latin typeface="Arial" charset="0"/>
                <a:ea typeface="+mn-ea"/>
              </a:rPr>
              <a:t>ISLAMORADA</a:t>
            </a:r>
          </a:p>
          <a:p>
            <a:pPr algn="ctr"/>
            <a:r>
              <a:rPr lang="en-US" sz="1000" b="1" dirty="0" smtClean="0">
                <a:solidFill>
                  <a:srgbClr val="000000"/>
                </a:solidFill>
                <a:latin typeface="Arial" charset="0"/>
                <a:ea typeface="+mn-ea"/>
              </a:rPr>
              <a:t>(</a:t>
            </a:r>
            <a:r>
              <a:rPr lang="en-US" sz="1000" b="1" dirty="0">
                <a:solidFill>
                  <a:srgbClr val="000000"/>
                </a:solidFill>
                <a:latin typeface="Arial" charset="0"/>
                <a:ea typeface="+mn-ea"/>
              </a:rPr>
              <a:t>103</a:t>
            </a:r>
            <a:r>
              <a:rPr lang="en-US" sz="1000" b="1" dirty="0" smtClean="0">
                <a:solidFill>
                  <a:srgbClr val="000000"/>
                </a:solidFill>
                <a:latin typeface="Arial" charset="0"/>
                <a:ea typeface="+mn-ea"/>
              </a:rPr>
              <a:t>)</a:t>
            </a:r>
          </a:p>
          <a:p>
            <a:pPr algn="ctr"/>
            <a:r>
              <a:rPr lang="en-US" sz="1000" b="1" dirty="0" smtClean="0">
                <a:solidFill>
                  <a:srgbClr val="000000"/>
                </a:solidFill>
                <a:latin typeface="Arial" charset="0"/>
                <a:ea typeface="+mn-ea"/>
              </a:rPr>
              <a:t>(NS)</a:t>
            </a:r>
            <a:endParaRPr lang="en-US" sz="1000" b="1" dirty="0">
              <a:solidFill>
                <a:srgbClr val="000000"/>
              </a:solidFill>
              <a:latin typeface="Arial" charset="0"/>
              <a:ea typeface="+mn-ea"/>
            </a:endParaRPr>
          </a:p>
        </p:txBody>
      </p:sp>
      <p:grpSp>
        <p:nvGrpSpPr>
          <p:cNvPr id="5" name="Group 4"/>
          <p:cNvGrpSpPr/>
          <p:nvPr/>
        </p:nvGrpSpPr>
        <p:grpSpPr>
          <a:xfrm>
            <a:off x="488867" y="3741646"/>
            <a:ext cx="3681292" cy="2677656"/>
            <a:chOff x="2669936" y="3933244"/>
            <a:chExt cx="3681292" cy="2677656"/>
          </a:xfrm>
        </p:grpSpPr>
        <p:grpSp>
          <p:nvGrpSpPr>
            <p:cNvPr id="69" name="Group 68"/>
            <p:cNvGrpSpPr/>
            <p:nvPr/>
          </p:nvGrpSpPr>
          <p:grpSpPr>
            <a:xfrm>
              <a:off x="2669936" y="3933244"/>
              <a:ext cx="3681292" cy="2677656"/>
              <a:chOff x="3104177" y="4575297"/>
              <a:chExt cx="4013053" cy="2677656"/>
            </a:xfrm>
          </p:grpSpPr>
          <p:sp>
            <p:nvSpPr>
              <p:cNvPr id="70" name="TextBox 69"/>
              <p:cNvSpPr txBox="1"/>
              <p:nvPr/>
            </p:nvSpPr>
            <p:spPr>
              <a:xfrm>
                <a:off x="3104177" y="4575297"/>
                <a:ext cx="4013053" cy="2677656"/>
              </a:xfrm>
              <a:prstGeom prst="rect">
                <a:avLst/>
              </a:prstGeom>
              <a:noFill/>
              <a:ln w="19050">
                <a:solidFill>
                  <a:schemeClr val="tx1"/>
                </a:solidFill>
              </a:ln>
            </p:spPr>
            <p:txBody>
              <a:bodyPr wrap="square" rtlCol="0">
                <a:spAutoFit/>
              </a:bodyPr>
              <a:lstStyle/>
              <a:p>
                <a:pPr algn="ctr"/>
                <a:r>
                  <a:rPr lang="en-US" sz="1200" b="1" u="sng" dirty="0" smtClean="0">
                    <a:solidFill>
                      <a:srgbClr val="000000"/>
                    </a:solidFill>
                    <a:latin typeface="Arial" charset="0"/>
                    <a:ea typeface="+mn-ea"/>
                  </a:rPr>
                  <a:t>CAP Authority Legend</a:t>
                </a:r>
              </a:p>
              <a:p>
                <a:pPr>
                  <a:lnSpc>
                    <a:spcPct val="150000"/>
                  </a:lnSpc>
                </a:pPr>
                <a:r>
                  <a:rPr lang="en-US" sz="1800" dirty="0">
                    <a:solidFill>
                      <a:srgbClr val="000000"/>
                    </a:solidFill>
                    <a:latin typeface="Arial" charset="0"/>
                    <a:ea typeface="+mn-ea"/>
                  </a:rPr>
                  <a:t> </a:t>
                </a:r>
                <a:r>
                  <a:rPr lang="en-US" sz="1800" dirty="0" smtClean="0">
                    <a:solidFill>
                      <a:srgbClr val="000000"/>
                    </a:solidFill>
                    <a:latin typeface="Arial" charset="0"/>
                    <a:ea typeface="+mn-ea"/>
                  </a:rPr>
                  <a:t>      </a:t>
                </a:r>
                <a:r>
                  <a:rPr lang="en-US" sz="1100" dirty="0" smtClean="0">
                    <a:solidFill>
                      <a:srgbClr val="000000"/>
                    </a:solidFill>
                    <a:latin typeface="Arial" charset="0"/>
                    <a:ea typeface="+mn-ea"/>
                  </a:rPr>
                  <a:t>Section </a:t>
                </a:r>
                <a:r>
                  <a:rPr lang="en-US" sz="1100" dirty="0">
                    <a:solidFill>
                      <a:srgbClr val="000000"/>
                    </a:solidFill>
                    <a:latin typeface="Arial" charset="0"/>
                    <a:ea typeface="+mn-ea"/>
                  </a:rPr>
                  <a:t>14 – Emergency Streambank Protection</a:t>
                </a:r>
                <a:r>
                  <a:rPr lang="en-US" sz="1000" dirty="0" smtClean="0">
                    <a:solidFill>
                      <a:srgbClr val="000000"/>
                    </a:solidFill>
                    <a:latin typeface="Arial" charset="0"/>
                    <a:ea typeface="+mn-ea"/>
                  </a:rPr>
                  <a:t/>
                </a:r>
                <a:br>
                  <a:rPr lang="en-US" sz="1000" dirty="0" smtClean="0">
                    <a:solidFill>
                      <a:srgbClr val="000000"/>
                    </a:solidFill>
                    <a:latin typeface="Arial" charset="0"/>
                    <a:ea typeface="+mn-ea"/>
                  </a:rPr>
                </a:br>
                <a:r>
                  <a:rPr lang="en-US" sz="1000" dirty="0" smtClean="0">
                    <a:solidFill>
                      <a:srgbClr val="000000"/>
                    </a:solidFill>
                    <a:latin typeface="Arial" charset="0"/>
                    <a:ea typeface="+mn-ea"/>
                  </a:rPr>
                  <a:t>            Section 103 – Hurricane &amp; Storm Damage Prevention</a:t>
                </a:r>
              </a:p>
              <a:p>
                <a:pPr>
                  <a:lnSpc>
                    <a:spcPct val="150000"/>
                  </a:lnSpc>
                </a:pPr>
                <a:r>
                  <a:rPr lang="en-US" sz="1000" dirty="0" smtClean="0">
                    <a:solidFill>
                      <a:srgbClr val="000000"/>
                    </a:solidFill>
                    <a:latin typeface="Arial" charset="0"/>
                    <a:ea typeface="+mn-ea"/>
                  </a:rPr>
                  <a:t>            Section 111- Shoreline Damage Attributable to Federal             </a:t>
                </a:r>
              </a:p>
              <a:p>
                <a:pPr>
                  <a:lnSpc>
                    <a:spcPct val="150000"/>
                  </a:lnSpc>
                </a:pPr>
                <a:r>
                  <a:rPr lang="en-US" sz="1000" dirty="0">
                    <a:solidFill>
                      <a:srgbClr val="000000"/>
                    </a:solidFill>
                    <a:latin typeface="Arial" charset="0"/>
                    <a:ea typeface="+mn-ea"/>
                  </a:rPr>
                  <a:t> </a:t>
                </a:r>
                <a:r>
                  <a:rPr lang="en-US" sz="1000" dirty="0" smtClean="0">
                    <a:solidFill>
                      <a:srgbClr val="000000"/>
                    </a:solidFill>
                    <a:latin typeface="Arial" charset="0"/>
                    <a:ea typeface="+mn-ea"/>
                  </a:rPr>
                  <a:t>           Navigation Project</a:t>
                </a:r>
              </a:p>
              <a:p>
                <a:r>
                  <a:rPr lang="en-US" sz="1800" dirty="0" smtClean="0">
                    <a:solidFill>
                      <a:srgbClr val="000000"/>
                    </a:solidFill>
                    <a:latin typeface="Arial" charset="0"/>
                    <a:ea typeface="+mn-ea"/>
                  </a:rPr>
                  <a:t>       </a:t>
                </a:r>
                <a:r>
                  <a:rPr lang="en-US" sz="1000" dirty="0" smtClean="0">
                    <a:solidFill>
                      <a:srgbClr val="000000"/>
                    </a:solidFill>
                    <a:latin typeface="Arial" charset="0"/>
                    <a:ea typeface="+mn-ea"/>
                  </a:rPr>
                  <a:t>Section 205 –  Flood Damage Reduction</a:t>
                </a:r>
              </a:p>
              <a:p>
                <a:r>
                  <a:rPr lang="en-US" sz="1800" dirty="0" smtClean="0">
                    <a:solidFill>
                      <a:srgbClr val="000000"/>
                    </a:solidFill>
                    <a:latin typeface="Arial" charset="0"/>
                    <a:ea typeface="+mn-ea"/>
                  </a:rPr>
                  <a:t>       </a:t>
                </a:r>
                <a:r>
                  <a:rPr lang="en-US" sz="1000" dirty="0" smtClean="0">
                    <a:solidFill>
                      <a:srgbClr val="000000"/>
                    </a:solidFill>
                    <a:latin typeface="Arial" charset="0"/>
                    <a:ea typeface="+mn-ea"/>
                  </a:rPr>
                  <a:t>Section 206 – Aquatic Ecosystem Restoration</a:t>
                </a:r>
              </a:p>
              <a:p>
                <a:r>
                  <a:rPr lang="en-US" sz="1800" dirty="0" smtClean="0">
                    <a:solidFill>
                      <a:srgbClr val="000000"/>
                    </a:solidFill>
                    <a:latin typeface="Arial" charset="0"/>
                    <a:ea typeface="+mn-ea"/>
                  </a:rPr>
                  <a:t>       </a:t>
                </a:r>
                <a:r>
                  <a:rPr lang="en-US" sz="1000" dirty="0" smtClean="0">
                    <a:solidFill>
                      <a:srgbClr val="000000"/>
                    </a:solidFill>
                    <a:latin typeface="Arial" charset="0"/>
                    <a:ea typeface="+mn-ea"/>
                  </a:rPr>
                  <a:t>Section 1135 – Environmental Restoration Due to the 	         Impacts of a Federal Project NS</a:t>
                </a:r>
                <a:r>
                  <a:rPr lang="en-US" sz="1000" dirty="0">
                    <a:solidFill>
                      <a:srgbClr val="000000"/>
                    </a:solidFill>
                    <a:latin typeface="Arial" charset="0"/>
                    <a:ea typeface="+mn-ea"/>
                  </a:rPr>
                  <a:t/>
                </a:r>
                <a:br>
                  <a:rPr lang="en-US" sz="1000" dirty="0">
                    <a:solidFill>
                      <a:srgbClr val="000000"/>
                    </a:solidFill>
                    <a:latin typeface="Arial" charset="0"/>
                    <a:ea typeface="+mn-ea"/>
                  </a:rPr>
                </a:br>
                <a:r>
                  <a:rPr lang="en-US" sz="1000" dirty="0" smtClean="0">
                    <a:solidFill>
                      <a:srgbClr val="000000"/>
                    </a:solidFill>
                    <a:latin typeface="Arial" charset="0"/>
                    <a:ea typeface="+mn-ea"/>
                  </a:rPr>
                  <a:t>                              </a:t>
                </a:r>
              </a:p>
              <a:p>
                <a:r>
                  <a:rPr lang="en-US" sz="1000" dirty="0">
                    <a:solidFill>
                      <a:srgbClr val="000000"/>
                    </a:solidFill>
                    <a:latin typeface="Arial" charset="0"/>
                    <a:ea typeface="+mn-ea"/>
                  </a:rPr>
                  <a:t> </a:t>
                </a:r>
                <a:r>
                  <a:rPr lang="en-US" sz="1000" dirty="0" smtClean="0">
                    <a:solidFill>
                      <a:srgbClr val="000000"/>
                    </a:solidFill>
                    <a:latin typeface="Arial" charset="0"/>
                    <a:ea typeface="+mn-ea"/>
                  </a:rPr>
                  <a:t> (NS) – Awaiting New Start</a:t>
                </a:r>
                <a:endParaRPr lang="en-US" sz="1000" b="1" dirty="0" smtClean="0">
                  <a:solidFill>
                    <a:srgbClr val="FF0000"/>
                  </a:solidFill>
                  <a:latin typeface="Arial" charset="0"/>
                  <a:ea typeface="+mn-ea"/>
                </a:endParaRPr>
              </a:p>
            </p:txBody>
          </p:sp>
          <p:sp>
            <p:nvSpPr>
              <p:cNvPr id="71" name="AutoShape 150"/>
              <p:cNvSpPr>
                <a:spLocks noChangeArrowheads="1"/>
              </p:cNvSpPr>
              <p:nvPr/>
            </p:nvSpPr>
            <p:spPr bwMode="auto">
              <a:xfrm>
                <a:off x="3337765" y="5949967"/>
                <a:ext cx="220025" cy="220177"/>
              </a:xfrm>
              <a:prstGeom prst="star5">
                <a:avLst/>
              </a:prstGeom>
              <a:solidFill>
                <a:srgbClr val="FF0000"/>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dirty="0">
                  <a:solidFill>
                    <a:srgbClr val="000000"/>
                  </a:solidFill>
                  <a:latin typeface="Arial" charset="0"/>
                  <a:ea typeface="+mn-ea"/>
                </a:endParaRPr>
              </a:p>
            </p:txBody>
          </p:sp>
          <p:sp>
            <p:nvSpPr>
              <p:cNvPr id="72" name="AutoShape 150"/>
              <p:cNvSpPr>
                <a:spLocks noChangeArrowheads="1"/>
              </p:cNvSpPr>
              <p:nvPr/>
            </p:nvSpPr>
            <p:spPr bwMode="auto">
              <a:xfrm>
                <a:off x="3328163" y="4956845"/>
                <a:ext cx="220025" cy="220177"/>
              </a:xfrm>
              <a:prstGeom prst="star5">
                <a:avLst/>
              </a:prstGeom>
              <a:solidFill>
                <a:srgbClr val="0033CC"/>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dirty="0">
                  <a:solidFill>
                    <a:srgbClr val="000000"/>
                  </a:solidFill>
                  <a:latin typeface="Arial" charset="0"/>
                  <a:ea typeface="+mn-ea"/>
                </a:endParaRPr>
              </a:p>
            </p:txBody>
          </p:sp>
          <p:sp>
            <p:nvSpPr>
              <p:cNvPr id="73" name="AutoShape 150"/>
              <p:cNvSpPr>
                <a:spLocks noChangeArrowheads="1"/>
              </p:cNvSpPr>
              <p:nvPr/>
            </p:nvSpPr>
            <p:spPr bwMode="auto">
              <a:xfrm>
                <a:off x="3337765" y="5210793"/>
                <a:ext cx="220025" cy="220177"/>
              </a:xfrm>
              <a:prstGeom prst="star5">
                <a:avLst/>
              </a:prstGeom>
              <a:solidFill>
                <a:srgbClr val="7030A0"/>
              </a:solidFill>
              <a:ln w="12700">
                <a:solidFill>
                  <a:srgbClr val="FFFF00"/>
                </a:solidFill>
                <a:miter lim="800000"/>
                <a:headEnd/>
                <a:tailEnd/>
              </a:ln>
              <a:effectLst/>
              <a:extLst/>
            </p:spPr>
            <p:txBody>
              <a:bodyPr wrap="none" anchor="ctr"/>
              <a:lstStyle/>
              <a:p>
                <a:endParaRPr lang="en-US" sz="1800" dirty="0">
                  <a:solidFill>
                    <a:srgbClr val="000000"/>
                  </a:solidFill>
                  <a:latin typeface="Arial" charset="0"/>
                  <a:ea typeface="+mn-ea"/>
                </a:endParaRPr>
              </a:p>
            </p:txBody>
          </p:sp>
          <p:sp>
            <p:nvSpPr>
              <p:cNvPr id="74" name="AutoShape 150"/>
              <p:cNvSpPr>
                <a:spLocks noChangeArrowheads="1"/>
              </p:cNvSpPr>
              <p:nvPr/>
            </p:nvSpPr>
            <p:spPr bwMode="auto">
              <a:xfrm>
                <a:off x="3330166" y="6474814"/>
                <a:ext cx="220025" cy="220177"/>
              </a:xfrm>
              <a:prstGeom prst="star5">
                <a:avLst/>
              </a:prstGeom>
              <a:solidFill>
                <a:srgbClr val="009900"/>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dirty="0">
                  <a:solidFill>
                    <a:srgbClr val="000000"/>
                  </a:solidFill>
                  <a:latin typeface="Arial" charset="0"/>
                  <a:ea typeface="+mn-ea"/>
                </a:endParaRPr>
              </a:p>
            </p:txBody>
          </p:sp>
          <p:sp>
            <p:nvSpPr>
              <p:cNvPr id="75" name="AutoShape 150"/>
              <p:cNvSpPr>
                <a:spLocks noChangeArrowheads="1"/>
              </p:cNvSpPr>
              <p:nvPr/>
            </p:nvSpPr>
            <p:spPr bwMode="auto">
              <a:xfrm>
                <a:off x="3338163" y="6240529"/>
                <a:ext cx="220025" cy="169693"/>
              </a:xfrm>
              <a:prstGeom prst="star5">
                <a:avLst/>
              </a:prstGeom>
              <a:solidFill>
                <a:srgbClr val="FAFD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dirty="0">
                  <a:solidFill>
                    <a:srgbClr val="000000"/>
                  </a:solidFill>
                  <a:latin typeface="Arial" charset="0"/>
                  <a:ea typeface="+mn-ea"/>
                </a:endParaRPr>
              </a:p>
            </p:txBody>
          </p:sp>
        </p:grpSp>
        <p:sp>
          <p:nvSpPr>
            <p:cNvPr id="83" name="AutoShape 150"/>
            <p:cNvSpPr>
              <a:spLocks noChangeArrowheads="1"/>
            </p:cNvSpPr>
            <p:nvPr/>
          </p:nvSpPr>
          <p:spPr bwMode="auto">
            <a:xfrm>
              <a:off x="2884213" y="4822688"/>
              <a:ext cx="197483" cy="197000"/>
            </a:xfrm>
            <a:prstGeom prst="star5">
              <a:avLst/>
            </a:prstGeom>
            <a:solidFill>
              <a:schemeClr val="tx1"/>
            </a:solidFill>
            <a:ln w="12700">
              <a:solidFill>
                <a:srgbClr val="FFFF00"/>
              </a:solidFill>
              <a:miter lim="800000"/>
              <a:headEnd/>
              <a:tailEnd/>
            </a:ln>
            <a:effectLst/>
            <a:extLst/>
          </p:spPr>
          <p:txBody>
            <a:bodyPr wrap="none" anchor="ctr"/>
            <a:lstStyle/>
            <a:p>
              <a:endParaRPr lang="en-US" sz="1800" dirty="0">
                <a:solidFill>
                  <a:srgbClr val="000000"/>
                </a:solidFill>
                <a:latin typeface="Arial" charset="0"/>
                <a:ea typeface="+mn-ea"/>
              </a:endParaRPr>
            </a:p>
          </p:txBody>
        </p:sp>
      </p:grpSp>
      <p:sp>
        <p:nvSpPr>
          <p:cNvPr id="84" name="AutoShape 150"/>
          <p:cNvSpPr>
            <a:spLocks noChangeArrowheads="1"/>
          </p:cNvSpPr>
          <p:nvPr/>
        </p:nvSpPr>
        <p:spPr bwMode="auto">
          <a:xfrm>
            <a:off x="7525279" y="1935257"/>
            <a:ext cx="337415" cy="292120"/>
          </a:xfrm>
          <a:prstGeom prst="star5">
            <a:avLst/>
          </a:prstGeom>
          <a:solidFill>
            <a:srgbClr val="0033CC"/>
          </a:solidFill>
          <a:ln w="12700">
            <a:solidFill>
              <a:srgbClr val="FFFF00"/>
            </a:solidFill>
            <a:miter lim="800000"/>
            <a:headEnd/>
            <a:tailEnd/>
          </a:ln>
          <a:effectLst/>
          <a:extLst/>
        </p:spPr>
        <p:txBody>
          <a:bodyPr wrap="none" anchor="ctr"/>
          <a:lstStyle/>
          <a:p>
            <a:endParaRPr lang="en-US" sz="1800" dirty="0">
              <a:solidFill>
                <a:srgbClr val="000000"/>
              </a:solidFill>
              <a:latin typeface="Arial" charset="0"/>
              <a:ea typeface="+mn-ea"/>
            </a:endParaRPr>
          </a:p>
        </p:txBody>
      </p:sp>
      <p:sp>
        <p:nvSpPr>
          <p:cNvPr id="85" name="TextBox 84"/>
          <p:cNvSpPr txBox="1"/>
          <p:nvPr/>
        </p:nvSpPr>
        <p:spPr>
          <a:xfrm>
            <a:off x="7844400" y="1938093"/>
            <a:ext cx="950795" cy="707886"/>
          </a:xfrm>
          <a:prstGeom prst="rect">
            <a:avLst/>
          </a:prstGeom>
          <a:noFill/>
        </p:spPr>
        <p:txBody>
          <a:bodyPr wrap="square" rtlCol="0">
            <a:spAutoFit/>
          </a:bodyPr>
          <a:lstStyle/>
          <a:p>
            <a:pPr algn="ctr"/>
            <a:r>
              <a:rPr lang="en-US" sz="1000" b="1" dirty="0" smtClean="0">
                <a:solidFill>
                  <a:srgbClr val="000000"/>
                </a:solidFill>
                <a:latin typeface="Arial" charset="0"/>
                <a:ea typeface="+mn-ea"/>
              </a:rPr>
              <a:t>ST.FRANCIS BARRACKS  (14)</a:t>
            </a:r>
          </a:p>
          <a:p>
            <a:pPr algn="ctr"/>
            <a:r>
              <a:rPr lang="en-US" sz="1000" b="1" dirty="0" smtClean="0">
                <a:solidFill>
                  <a:srgbClr val="000000"/>
                </a:solidFill>
                <a:latin typeface="Arial" charset="0"/>
                <a:ea typeface="+mn-ea"/>
              </a:rPr>
              <a:t>(NS)</a:t>
            </a:r>
            <a:endParaRPr lang="en-US" sz="1000" b="1" dirty="0">
              <a:solidFill>
                <a:srgbClr val="000000"/>
              </a:solidFill>
              <a:latin typeface="Arial" charset="0"/>
              <a:ea typeface="+mn-ea"/>
            </a:endParaRPr>
          </a:p>
        </p:txBody>
      </p:sp>
      <p:sp>
        <p:nvSpPr>
          <p:cNvPr id="86" name="AutoShape 150"/>
          <p:cNvSpPr>
            <a:spLocks noChangeArrowheads="1"/>
          </p:cNvSpPr>
          <p:nvPr/>
        </p:nvSpPr>
        <p:spPr bwMode="auto">
          <a:xfrm>
            <a:off x="7350103" y="3246260"/>
            <a:ext cx="337415" cy="325782"/>
          </a:xfrm>
          <a:prstGeom prst="star5">
            <a:avLst/>
          </a:prstGeom>
          <a:solidFill>
            <a:srgbClr val="009900"/>
          </a:solidFill>
          <a:ln w="12700">
            <a:solidFill>
              <a:srgbClr val="FFFF00"/>
            </a:solidFill>
            <a:miter lim="800000"/>
            <a:headEnd/>
            <a:tailEnd/>
          </a:ln>
          <a:effectLst/>
          <a:extLst/>
        </p:spPr>
        <p:txBody>
          <a:bodyPr wrap="none" anchor="ctr"/>
          <a:lstStyle/>
          <a:p>
            <a:endParaRPr lang="en-US" sz="1800" dirty="0">
              <a:solidFill>
                <a:srgbClr val="000000"/>
              </a:solidFill>
              <a:latin typeface="Arial" charset="0"/>
              <a:ea typeface="+mn-ea"/>
            </a:endParaRPr>
          </a:p>
        </p:txBody>
      </p:sp>
      <p:sp>
        <p:nvSpPr>
          <p:cNvPr id="87" name="TextBox 86"/>
          <p:cNvSpPr txBox="1"/>
          <p:nvPr/>
        </p:nvSpPr>
        <p:spPr>
          <a:xfrm>
            <a:off x="7359065" y="3093862"/>
            <a:ext cx="1144037" cy="553998"/>
          </a:xfrm>
          <a:prstGeom prst="rect">
            <a:avLst/>
          </a:prstGeom>
          <a:noFill/>
        </p:spPr>
        <p:txBody>
          <a:bodyPr wrap="square" rtlCol="0">
            <a:spAutoFit/>
          </a:bodyPr>
          <a:lstStyle/>
          <a:p>
            <a:pPr algn="ctr"/>
            <a:r>
              <a:rPr lang="en-US" sz="1000" b="1" dirty="0" smtClean="0">
                <a:solidFill>
                  <a:srgbClr val="000000"/>
                </a:solidFill>
                <a:latin typeface="Arial" charset="0"/>
                <a:ea typeface="+mn-ea"/>
              </a:rPr>
              <a:t>LAKE TOHO </a:t>
            </a:r>
            <a:r>
              <a:rPr lang="en-US" sz="1000" b="1" dirty="0">
                <a:solidFill>
                  <a:srgbClr val="000000"/>
                </a:solidFill>
                <a:latin typeface="Arial" charset="0"/>
                <a:ea typeface="+mn-ea"/>
              </a:rPr>
              <a:t>(1135</a:t>
            </a:r>
            <a:r>
              <a:rPr lang="en-US" sz="1000" b="1" dirty="0" smtClean="0">
                <a:solidFill>
                  <a:srgbClr val="000000"/>
                </a:solidFill>
                <a:latin typeface="Arial" charset="0"/>
                <a:ea typeface="+mn-ea"/>
              </a:rPr>
              <a:t>)</a:t>
            </a:r>
          </a:p>
          <a:p>
            <a:pPr algn="ctr"/>
            <a:r>
              <a:rPr lang="en-US" sz="1000" b="1" dirty="0" smtClean="0">
                <a:solidFill>
                  <a:srgbClr val="000000"/>
                </a:solidFill>
                <a:latin typeface="Arial" charset="0"/>
                <a:ea typeface="+mn-ea"/>
              </a:rPr>
              <a:t>(NS)</a:t>
            </a:r>
            <a:endParaRPr lang="en-US" sz="1000" b="1" dirty="0">
              <a:solidFill>
                <a:srgbClr val="000000"/>
              </a:solidFill>
              <a:latin typeface="Arial" charset="0"/>
              <a:ea typeface="+mn-ea"/>
            </a:endParaRPr>
          </a:p>
        </p:txBody>
      </p:sp>
      <p:sp>
        <p:nvSpPr>
          <p:cNvPr id="88" name="AutoShape 150"/>
          <p:cNvSpPr>
            <a:spLocks noChangeArrowheads="1"/>
          </p:cNvSpPr>
          <p:nvPr/>
        </p:nvSpPr>
        <p:spPr bwMode="auto">
          <a:xfrm>
            <a:off x="7554073" y="1632497"/>
            <a:ext cx="337415" cy="291912"/>
          </a:xfrm>
          <a:prstGeom prst="star5">
            <a:avLst/>
          </a:prstGeom>
          <a:solidFill>
            <a:schemeClr val="tx1"/>
          </a:solidFill>
          <a:ln w="12700">
            <a:solidFill>
              <a:srgbClr val="FFFF00"/>
            </a:solidFill>
            <a:miter lim="800000"/>
            <a:headEnd/>
            <a:tailEnd/>
          </a:ln>
          <a:effectLst/>
          <a:extLst/>
        </p:spPr>
        <p:txBody>
          <a:bodyPr wrap="none" anchor="ctr"/>
          <a:lstStyle/>
          <a:p>
            <a:endParaRPr lang="en-US" sz="1800" dirty="0">
              <a:solidFill>
                <a:srgbClr val="000000"/>
              </a:solidFill>
              <a:latin typeface="Arial" charset="0"/>
              <a:ea typeface="+mn-ea"/>
            </a:endParaRPr>
          </a:p>
        </p:txBody>
      </p:sp>
      <p:sp>
        <p:nvSpPr>
          <p:cNvPr id="89" name="TextBox 88"/>
          <p:cNvSpPr txBox="1"/>
          <p:nvPr/>
        </p:nvSpPr>
        <p:spPr>
          <a:xfrm>
            <a:off x="7554073" y="1454771"/>
            <a:ext cx="1574317" cy="553998"/>
          </a:xfrm>
          <a:prstGeom prst="rect">
            <a:avLst/>
          </a:prstGeom>
          <a:noFill/>
        </p:spPr>
        <p:txBody>
          <a:bodyPr wrap="square" rtlCol="0">
            <a:spAutoFit/>
          </a:bodyPr>
          <a:lstStyle/>
          <a:p>
            <a:pPr algn="ctr"/>
            <a:r>
              <a:rPr lang="en-US" sz="1000" b="1" dirty="0" smtClean="0">
                <a:solidFill>
                  <a:srgbClr val="000000"/>
                </a:solidFill>
                <a:latin typeface="Arial" charset="0"/>
                <a:ea typeface="+mn-ea"/>
              </a:rPr>
              <a:t>FORT GEORGE INLET</a:t>
            </a:r>
          </a:p>
          <a:p>
            <a:pPr algn="ctr"/>
            <a:r>
              <a:rPr lang="en-US" sz="1000" b="1" dirty="0" smtClean="0">
                <a:solidFill>
                  <a:srgbClr val="000000"/>
                </a:solidFill>
                <a:latin typeface="Arial" charset="0"/>
                <a:ea typeface="+mn-ea"/>
              </a:rPr>
              <a:t>(111)</a:t>
            </a:r>
          </a:p>
          <a:p>
            <a:pPr algn="ctr"/>
            <a:r>
              <a:rPr lang="en-US" sz="1000" b="1" dirty="0" smtClean="0">
                <a:solidFill>
                  <a:srgbClr val="000000"/>
                </a:solidFill>
                <a:latin typeface="Arial" charset="0"/>
                <a:ea typeface="+mn-ea"/>
              </a:rPr>
              <a:t>(NS)</a:t>
            </a:r>
            <a:endParaRPr lang="en-US" sz="1000" b="1" dirty="0">
              <a:solidFill>
                <a:srgbClr val="000000"/>
              </a:solidFill>
              <a:latin typeface="Arial" charset="0"/>
              <a:ea typeface="+mn-ea"/>
            </a:endParaRPr>
          </a:p>
        </p:txBody>
      </p:sp>
      <p:sp>
        <p:nvSpPr>
          <p:cNvPr id="90" name="AutoShape 150"/>
          <p:cNvSpPr>
            <a:spLocks noChangeArrowheads="1"/>
          </p:cNvSpPr>
          <p:nvPr/>
        </p:nvSpPr>
        <p:spPr bwMode="auto">
          <a:xfrm>
            <a:off x="7278574" y="4837321"/>
            <a:ext cx="306741" cy="296165"/>
          </a:xfrm>
          <a:prstGeom prst="star5">
            <a:avLst/>
          </a:prstGeom>
          <a:solidFill>
            <a:srgbClr val="FAFD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dirty="0">
              <a:solidFill>
                <a:srgbClr val="000000"/>
              </a:solidFill>
              <a:latin typeface="Arial" charset="0"/>
              <a:ea typeface="+mn-ea"/>
            </a:endParaRPr>
          </a:p>
        </p:txBody>
      </p:sp>
      <p:sp>
        <p:nvSpPr>
          <p:cNvPr id="91" name="TextBox 90"/>
          <p:cNvSpPr txBox="1"/>
          <p:nvPr/>
        </p:nvSpPr>
        <p:spPr>
          <a:xfrm>
            <a:off x="6553241" y="5132011"/>
            <a:ext cx="1651615" cy="553998"/>
          </a:xfrm>
          <a:prstGeom prst="rect">
            <a:avLst/>
          </a:prstGeom>
          <a:noFill/>
        </p:spPr>
        <p:txBody>
          <a:bodyPr wrap="square" rtlCol="0">
            <a:spAutoFit/>
          </a:bodyPr>
          <a:lstStyle/>
          <a:p>
            <a:pPr algn="ctr"/>
            <a:r>
              <a:rPr lang="en-US" sz="1000" b="1" dirty="0" smtClean="0">
                <a:solidFill>
                  <a:srgbClr val="000000"/>
                </a:solidFill>
                <a:latin typeface="Arial" charset="0"/>
                <a:ea typeface="+mn-ea"/>
              </a:rPr>
              <a:t>BILLY’S CREEK</a:t>
            </a:r>
          </a:p>
          <a:p>
            <a:pPr algn="ctr"/>
            <a:r>
              <a:rPr lang="en-US" sz="1000" b="1" dirty="0" smtClean="0">
                <a:solidFill>
                  <a:srgbClr val="000000"/>
                </a:solidFill>
                <a:latin typeface="Arial" charset="0"/>
                <a:ea typeface="+mn-ea"/>
              </a:rPr>
              <a:t>(206)</a:t>
            </a:r>
          </a:p>
          <a:p>
            <a:pPr algn="ctr"/>
            <a:r>
              <a:rPr lang="en-US" sz="1000" b="1" dirty="0" smtClean="0">
                <a:solidFill>
                  <a:srgbClr val="000000"/>
                </a:solidFill>
                <a:latin typeface="Arial" charset="0"/>
                <a:ea typeface="+mn-ea"/>
              </a:rPr>
              <a:t>(NS)</a:t>
            </a:r>
            <a:endParaRPr lang="en-US" sz="1000" b="1" dirty="0">
              <a:solidFill>
                <a:srgbClr val="000000"/>
              </a:solidFill>
              <a:latin typeface="Arial" charset="0"/>
              <a:ea typeface="+mn-ea"/>
            </a:endParaRPr>
          </a:p>
        </p:txBody>
      </p:sp>
      <p:sp>
        <p:nvSpPr>
          <p:cNvPr id="50" name="Rectangle 49"/>
          <p:cNvSpPr/>
          <p:nvPr/>
        </p:nvSpPr>
        <p:spPr bwMode="auto">
          <a:xfrm>
            <a:off x="483560" y="1930246"/>
            <a:ext cx="2667000" cy="1725342"/>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400" b="1" dirty="0" smtClean="0">
              <a:solidFill>
                <a:srgbClr val="FFFFFF"/>
              </a:solidFill>
              <a:latin typeface="Arial" charset="0"/>
              <a:ea typeface="+mn-ea"/>
            </a:endParaRPr>
          </a:p>
        </p:txBody>
      </p:sp>
      <p:sp>
        <p:nvSpPr>
          <p:cNvPr id="51" name="Freeform 158"/>
          <p:cNvSpPr>
            <a:spLocks/>
          </p:cNvSpPr>
          <p:nvPr/>
        </p:nvSpPr>
        <p:spPr bwMode="auto">
          <a:xfrm>
            <a:off x="712154" y="2424593"/>
            <a:ext cx="1525588" cy="790957"/>
          </a:xfrm>
          <a:custGeom>
            <a:avLst/>
            <a:gdLst>
              <a:gd name="T0" fmla="*/ 2147483647 w 983"/>
              <a:gd name="T1" fmla="*/ 2147483647 h 417"/>
              <a:gd name="T2" fmla="*/ 2147483647 w 983"/>
              <a:gd name="T3" fmla="*/ 2147483647 h 417"/>
              <a:gd name="T4" fmla="*/ 2147483647 w 983"/>
              <a:gd name="T5" fmla="*/ 2147483647 h 417"/>
              <a:gd name="T6" fmla="*/ 2147483647 w 983"/>
              <a:gd name="T7" fmla="*/ 2147483647 h 417"/>
              <a:gd name="T8" fmla="*/ 2147483647 w 983"/>
              <a:gd name="T9" fmla="*/ 2147483647 h 417"/>
              <a:gd name="T10" fmla="*/ 2147483647 w 983"/>
              <a:gd name="T11" fmla="*/ 2147483647 h 417"/>
              <a:gd name="T12" fmla="*/ 2147483647 w 983"/>
              <a:gd name="T13" fmla="*/ 0 h 417"/>
              <a:gd name="T14" fmla="*/ 2147483647 w 983"/>
              <a:gd name="T15" fmla="*/ 2147483647 h 417"/>
              <a:gd name="T16" fmla="*/ 2147483647 w 983"/>
              <a:gd name="T17" fmla="*/ 2147483647 h 417"/>
              <a:gd name="T18" fmla="*/ 2147483647 w 983"/>
              <a:gd name="T19" fmla="*/ 2147483647 h 417"/>
              <a:gd name="T20" fmla="*/ 2147483647 w 983"/>
              <a:gd name="T21" fmla="*/ 2147483647 h 417"/>
              <a:gd name="T22" fmla="*/ 2147483647 w 983"/>
              <a:gd name="T23" fmla="*/ 2147483647 h 417"/>
              <a:gd name="T24" fmla="*/ 2147483647 w 983"/>
              <a:gd name="T25" fmla="*/ 2147483647 h 417"/>
              <a:gd name="T26" fmla="*/ 2147483647 w 983"/>
              <a:gd name="T27" fmla="*/ 2147483647 h 417"/>
              <a:gd name="T28" fmla="*/ 2147483647 w 983"/>
              <a:gd name="T29" fmla="*/ 2147483647 h 417"/>
              <a:gd name="T30" fmla="*/ 2147483647 w 983"/>
              <a:gd name="T31" fmla="*/ 2147483647 h 417"/>
              <a:gd name="T32" fmla="*/ 2147483647 w 983"/>
              <a:gd name="T33" fmla="*/ 2147483647 h 417"/>
              <a:gd name="T34" fmla="*/ 2147483647 w 983"/>
              <a:gd name="T35" fmla="*/ 2147483647 h 417"/>
              <a:gd name="T36" fmla="*/ 2147483647 w 983"/>
              <a:gd name="T37" fmla="*/ 2147483647 h 417"/>
              <a:gd name="T38" fmla="*/ 2147483647 w 983"/>
              <a:gd name="T39" fmla="*/ 2147483647 h 417"/>
              <a:gd name="T40" fmla="*/ 2147483647 w 983"/>
              <a:gd name="T41" fmla="*/ 2147483647 h 417"/>
              <a:gd name="T42" fmla="*/ 2147483647 w 983"/>
              <a:gd name="T43" fmla="*/ 2147483647 h 417"/>
              <a:gd name="T44" fmla="*/ 2147483647 w 983"/>
              <a:gd name="T45" fmla="*/ 2147483647 h 417"/>
              <a:gd name="T46" fmla="*/ 2147483647 w 983"/>
              <a:gd name="T47" fmla="*/ 2147483647 h 417"/>
              <a:gd name="T48" fmla="*/ 2147483647 w 983"/>
              <a:gd name="T49" fmla="*/ 2147483647 h 417"/>
              <a:gd name="T50" fmla="*/ 2147483647 w 983"/>
              <a:gd name="T51" fmla="*/ 2147483647 h 417"/>
              <a:gd name="T52" fmla="*/ 2147483647 w 983"/>
              <a:gd name="T53" fmla="*/ 2147483647 h 417"/>
              <a:gd name="T54" fmla="*/ 2147483647 w 983"/>
              <a:gd name="T55" fmla="*/ 2147483647 h 417"/>
              <a:gd name="T56" fmla="*/ 2147483647 w 983"/>
              <a:gd name="T57" fmla="*/ 2147483647 h 417"/>
              <a:gd name="T58" fmla="*/ 2147483647 w 983"/>
              <a:gd name="T59" fmla="*/ 2147483647 h 417"/>
              <a:gd name="T60" fmla="*/ 2147483647 w 983"/>
              <a:gd name="T61" fmla="*/ 2147483647 h 417"/>
              <a:gd name="T62" fmla="*/ 2147483647 w 983"/>
              <a:gd name="T63" fmla="*/ 2147483647 h 417"/>
              <a:gd name="T64" fmla="*/ 2147483647 w 983"/>
              <a:gd name="T65" fmla="*/ 2147483647 h 417"/>
              <a:gd name="T66" fmla="*/ 2147483647 w 983"/>
              <a:gd name="T67" fmla="*/ 2147483647 h 417"/>
              <a:gd name="T68" fmla="*/ 2147483647 w 983"/>
              <a:gd name="T69" fmla="*/ 2147483647 h 417"/>
              <a:gd name="T70" fmla="*/ 2147483647 w 983"/>
              <a:gd name="T71" fmla="*/ 2147483647 h 417"/>
              <a:gd name="T72" fmla="*/ 2147483647 w 983"/>
              <a:gd name="T73" fmla="*/ 2147483647 h 417"/>
              <a:gd name="T74" fmla="*/ 2147483647 w 983"/>
              <a:gd name="T75" fmla="*/ 2147483647 h 417"/>
              <a:gd name="T76" fmla="*/ 2147483647 w 983"/>
              <a:gd name="T77" fmla="*/ 2147483647 h 417"/>
              <a:gd name="T78" fmla="*/ 2147483647 w 983"/>
              <a:gd name="T79" fmla="*/ 2147483647 h 417"/>
              <a:gd name="T80" fmla="*/ 2147483647 w 983"/>
              <a:gd name="T81" fmla="*/ 2147483647 h 417"/>
              <a:gd name="T82" fmla="*/ 2147483647 w 983"/>
              <a:gd name="T83" fmla="*/ 2147483647 h 4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83"/>
              <a:gd name="T127" fmla="*/ 0 h 417"/>
              <a:gd name="T128" fmla="*/ 983 w 983"/>
              <a:gd name="T129" fmla="*/ 417 h 41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83" h="417">
                <a:moveTo>
                  <a:pt x="17" y="153"/>
                </a:moveTo>
                <a:cubicBezTo>
                  <a:pt x="16" y="146"/>
                  <a:pt x="0" y="129"/>
                  <a:pt x="2" y="120"/>
                </a:cubicBezTo>
                <a:cubicBezTo>
                  <a:pt x="4" y="111"/>
                  <a:pt x="21" y="110"/>
                  <a:pt x="29" y="99"/>
                </a:cubicBezTo>
                <a:cubicBezTo>
                  <a:pt x="31" y="77"/>
                  <a:pt x="27" y="64"/>
                  <a:pt x="47" y="57"/>
                </a:cubicBezTo>
                <a:cubicBezTo>
                  <a:pt x="56" y="48"/>
                  <a:pt x="61" y="40"/>
                  <a:pt x="71" y="33"/>
                </a:cubicBezTo>
                <a:cubicBezTo>
                  <a:pt x="75" y="21"/>
                  <a:pt x="80" y="19"/>
                  <a:pt x="92" y="15"/>
                </a:cubicBezTo>
                <a:cubicBezTo>
                  <a:pt x="99" y="12"/>
                  <a:pt x="106" y="0"/>
                  <a:pt x="113" y="0"/>
                </a:cubicBezTo>
                <a:cubicBezTo>
                  <a:pt x="120" y="0"/>
                  <a:pt x="111" y="14"/>
                  <a:pt x="137" y="18"/>
                </a:cubicBezTo>
                <a:cubicBezTo>
                  <a:pt x="163" y="22"/>
                  <a:pt x="229" y="26"/>
                  <a:pt x="269" y="27"/>
                </a:cubicBezTo>
                <a:cubicBezTo>
                  <a:pt x="309" y="28"/>
                  <a:pt x="334" y="29"/>
                  <a:pt x="380" y="27"/>
                </a:cubicBezTo>
                <a:cubicBezTo>
                  <a:pt x="426" y="25"/>
                  <a:pt x="497" y="15"/>
                  <a:pt x="548" y="15"/>
                </a:cubicBezTo>
                <a:cubicBezTo>
                  <a:pt x="599" y="15"/>
                  <a:pt x="650" y="26"/>
                  <a:pt x="686" y="27"/>
                </a:cubicBezTo>
                <a:cubicBezTo>
                  <a:pt x="722" y="28"/>
                  <a:pt x="747" y="20"/>
                  <a:pt x="767" y="21"/>
                </a:cubicBezTo>
                <a:cubicBezTo>
                  <a:pt x="787" y="22"/>
                  <a:pt x="793" y="27"/>
                  <a:pt x="806" y="30"/>
                </a:cubicBezTo>
                <a:cubicBezTo>
                  <a:pt x="819" y="33"/>
                  <a:pt x="834" y="34"/>
                  <a:pt x="845" y="39"/>
                </a:cubicBezTo>
                <a:cubicBezTo>
                  <a:pt x="852" y="40"/>
                  <a:pt x="865" y="58"/>
                  <a:pt x="872" y="60"/>
                </a:cubicBezTo>
                <a:cubicBezTo>
                  <a:pt x="878" y="61"/>
                  <a:pt x="899" y="57"/>
                  <a:pt x="899" y="57"/>
                </a:cubicBezTo>
                <a:cubicBezTo>
                  <a:pt x="903" y="70"/>
                  <a:pt x="926" y="64"/>
                  <a:pt x="938" y="72"/>
                </a:cubicBezTo>
                <a:cubicBezTo>
                  <a:pt x="944" y="89"/>
                  <a:pt x="980" y="123"/>
                  <a:pt x="983" y="144"/>
                </a:cubicBezTo>
                <a:cubicBezTo>
                  <a:pt x="982" y="161"/>
                  <a:pt x="964" y="157"/>
                  <a:pt x="962" y="174"/>
                </a:cubicBezTo>
                <a:cubicBezTo>
                  <a:pt x="958" y="191"/>
                  <a:pt x="927" y="202"/>
                  <a:pt x="917" y="216"/>
                </a:cubicBezTo>
                <a:cubicBezTo>
                  <a:pt x="907" y="230"/>
                  <a:pt x="911" y="238"/>
                  <a:pt x="899" y="258"/>
                </a:cubicBezTo>
                <a:cubicBezTo>
                  <a:pt x="886" y="284"/>
                  <a:pt x="877" y="324"/>
                  <a:pt x="842" y="333"/>
                </a:cubicBezTo>
                <a:cubicBezTo>
                  <a:pt x="812" y="341"/>
                  <a:pt x="831" y="351"/>
                  <a:pt x="770" y="354"/>
                </a:cubicBezTo>
                <a:cubicBezTo>
                  <a:pt x="741" y="359"/>
                  <a:pt x="728" y="366"/>
                  <a:pt x="701" y="375"/>
                </a:cubicBezTo>
                <a:cubicBezTo>
                  <a:pt x="684" y="381"/>
                  <a:pt x="678" y="388"/>
                  <a:pt x="659" y="387"/>
                </a:cubicBezTo>
                <a:cubicBezTo>
                  <a:pt x="640" y="386"/>
                  <a:pt x="627" y="376"/>
                  <a:pt x="587" y="372"/>
                </a:cubicBezTo>
                <a:cubicBezTo>
                  <a:pt x="547" y="368"/>
                  <a:pt x="459" y="365"/>
                  <a:pt x="419" y="363"/>
                </a:cubicBezTo>
                <a:cubicBezTo>
                  <a:pt x="360" y="359"/>
                  <a:pt x="365" y="360"/>
                  <a:pt x="344" y="360"/>
                </a:cubicBezTo>
                <a:cubicBezTo>
                  <a:pt x="323" y="360"/>
                  <a:pt x="302" y="362"/>
                  <a:pt x="290" y="366"/>
                </a:cubicBezTo>
                <a:cubicBezTo>
                  <a:pt x="259" y="370"/>
                  <a:pt x="280" y="380"/>
                  <a:pt x="272" y="384"/>
                </a:cubicBezTo>
                <a:cubicBezTo>
                  <a:pt x="264" y="388"/>
                  <a:pt x="252" y="388"/>
                  <a:pt x="239" y="390"/>
                </a:cubicBezTo>
                <a:cubicBezTo>
                  <a:pt x="226" y="392"/>
                  <a:pt x="204" y="400"/>
                  <a:pt x="191" y="399"/>
                </a:cubicBezTo>
                <a:cubicBezTo>
                  <a:pt x="178" y="398"/>
                  <a:pt x="175" y="384"/>
                  <a:pt x="158" y="384"/>
                </a:cubicBezTo>
                <a:cubicBezTo>
                  <a:pt x="135" y="390"/>
                  <a:pt x="112" y="393"/>
                  <a:pt x="89" y="399"/>
                </a:cubicBezTo>
                <a:cubicBezTo>
                  <a:pt x="77" y="411"/>
                  <a:pt x="66" y="412"/>
                  <a:pt x="50" y="417"/>
                </a:cubicBezTo>
                <a:cubicBezTo>
                  <a:pt x="46" y="414"/>
                  <a:pt x="46" y="394"/>
                  <a:pt x="50" y="384"/>
                </a:cubicBezTo>
                <a:cubicBezTo>
                  <a:pt x="52" y="373"/>
                  <a:pt x="62" y="375"/>
                  <a:pt x="65" y="351"/>
                </a:cubicBezTo>
                <a:cubicBezTo>
                  <a:pt x="67" y="327"/>
                  <a:pt x="71" y="268"/>
                  <a:pt x="71" y="240"/>
                </a:cubicBezTo>
                <a:cubicBezTo>
                  <a:pt x="71" y="212"/>
                  <a:pt x="69" y="196"/>
                  <a:pt x="62" y="183"/>
                </a:cubicBezTo>
                <a:cubicBezTo>
                  <a:pt x="55" y="170"/>
                  <a:pt x="33" y="167"/>
                  <a:pt x="26" y="162"/>
                </a:cubicBezTo>
                <a:cubicBezTo>
                  <a:pt x="19" y="152"/>
                  <a:pt x="24" y="153"/>
                  <a:pt x="17" y="153"/>
                </a:cubicBezTo>
                <a:close/>
              </a:path>
            </a:pathLst>
          </a:custGeom>
          <a:solidFill>
            <a:schemeClr val="folHlink"/>
          </a:solidFill>
          <a:ln w="9525">
            <a:noFill/>
            <a:round/>
            <a:headEnd/>
            <a:tailEnd/>
          </a:ln>
        </p:spPr>
        <p:txBody>
          <a:bodyPr/>
          <a:lstStyle/>
          <a:p>
            <a:endParaRPr lang="en-US" sz="1100" dirty="0" smtClean="0">
              <a:solidFill>
                <a:srgbClr val="000000"/>
              </a:solidFill>
              <a:latin typeface="Arial"/>
              <a:ea typeface="Tahoma" pitchFamily="34" charset="0"/>
              <a:cs typeface="Tahoma" pitchFamily="34" charset="0"/>
            </a:endParaRPr>
          </a:p>
          <a:p>
            <a:r>
              <a:rPr lang="en-US" sz="1100" dirty="0">
                <a:solidFill>
                  <a:srgbClr val="000000"/>
                </a:solidFill>
                <a:latin typeface="Arial"/>
                <a:ea typeface="Tahoma" pitchFamily="34" charset="0"/>
                <a:cs typeface="Tahoma" pitchFamily="34" charset="0"/>
              </a:rPr>
              <a:t> </a:t>
            </a:r>
            <a:r>
              <a:rPr lang="en-US" sz="1100" dirty="0" smtClean="0">
                <a:solidFill>
                  <a:srgbClr val="000000"/>
                </a:solidFill>
                <a:latin typeface="Arial"/>
                <a:ea typeface="Tahoma" pitchFamily="34" charset="0"/>
                <a:cs typeface="Tahoma" pitchFamily="34" charset="0"/>
              </a:rPr>
              <a:t>  PUERTO RICO</a:t>
            </a:r>
            <a:endParaRPr lang="en-US" sz="1100" dirty="0">
              <a:solidFill>
                <a:srgbClr val="000000"/>
              </a:solidFill>
              <a:latin typeface="Arial"/>
              <a:ea typeface="Tahoma" pitchFamily="34" charset="0"/>
              <a:cs typeface="Tahoma" pitchFamily="34" charset="0"/>
            </a:endParaRPr>
          </a:p>
        </p:txBody>
      </p:sp>
      <p:sp>
        <p:nvSpPr>
          <p:cNvPr id="52" name="Freeform 159"/>
          <p:cNvSpPr>
            <a:spLocks/>
          </p:cNvSpPr>
          <p:nvPr/>
        </p:nvSpPr>
        <p:spPr bwMode="auto">
          <a:xfrm>
            <a:off x="2236158" y="2820077"/>
            <a:ext cx="265113" cy="119467"/>
          </a:xfrm>
          <a:custGeom>
            <a:avLst/>
            <a:gdLst>
              <a:gd name="T0" fmla="*/ 0 w 190"/>
              <a:gd name="T1" fmla="*/ 2147483647 h 66"/>
              <a:gd name="T2" fmla="*/ 2147483647 w 190"/>
              <a:gd name="T3" fmla="*/ 2147483647 h 66"/>
              <a:gd name="T4" fmla="*/ 2147483647 w 190"/>
              <a:gd name="T5" fmla="*/ 2147483647 h 66"/>
              <a:gd name="T6" fmla="*/ 2147483647 w 190"/>
              <a:gd name="T7" fmla="*/ 0 h 66"/>
              <a:gd name="T8" fmla="*/ 2147483647 w 190"/>
              <a:gd name="T9" fmla="*/ 2147483647 h 66"/>
              <a:gd name="T10" fmla="*/ 2147483647 w 190"/>
              <a:gd name="T11" fmla="*/ 2147483647 h 66"/>
              <a:gd name="T12" fmla="*/ 2147483647 w 190"/>
              <a:gd name="T13" fmla="*/ 2147483647 h 66"/>
              <a:gd name="T14" fmla="*/ 0 w 190"/>
              <a:gd name="T15" fmla="*/ 2147483647 h 66"/>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66"/>
              <a:gd name="T26" fmla="*/ 190 w 190"/>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66">
                <a:moveTo>
                  <a:pt x="0" y="66"/>
                </a:moveTo>
                <a:cubicBezTo>
                  <a:pt x="13" y="27"/>
                  <a:pt x="28" y="25"/>
                  <a:pt x="66" y="12"/>
                </a:cubicBezTo>
                <a:cubicBezTo>
                  <a:pt x="77" y="8"/>
                  <a:pt x="88" y="7"/>
                  <a:pt x="99" y="3"/>
                </a:cubicBezTo>
                <a:cubicBezTo>
                  <a:pt x="102" y="2"/>
                  <a:pt x="108" y="0"/>
                  <a:pt x="108" y="0"/>
                </a:cubicBezTo>
                <a:cubicBezTo>
                  <a:pt x="133" y="1"/>
                  <a:pt x="158" y="0"/>
                  <a:pt x="183" y="3"/>
                </a:cubicBezTo>
                <a:cubicBezTo>
                  <a:pt x="190" y="4"/>
                  <a:pt x="173" y="13"/>
                  <a:pt x="168" y="18"/>
                </a:cubicBezTo>
                <a:cubicBezTo>
                  <a:pt x="159" y="28"/>
                  <a:pt x="139" y="56"/>
                  <a:pt x="123" y="57"/>
                </a:cubicBezTo>
                <a:cubicBezTo>
                  <a:pt x="82" y="61"/>
                  <a:pt x="41" y="63"/>
                  <a:pt x="0" y="66"/>
                </a:cubicBezTo>
                <a:close/>
              </a:path>
            </a:pathLst>
          </a:custGeom>
          <a:solidFill>
            <a:schemeClr val="folHlink"/>
          </a:solidFill>
          <a:ln w="9525">
            <a:noFill/>
            <a:round/>
            <a:headEnd/>
            <a:tailEnd/>
          </a:ln>
        </p:spPr>
        <p:txBody>
          <a:bodyPr/>
          <a:lstStyle/>
          <a:p>
            <a:endParaRPr lang="en-US" sz="1800" dirty="0">
              <a:solidFill>
                <a:srgbClr val="000000"/>
              </a:solidFill>
              <a:latin typeface="Arial" charset="0"/>
              <a:ea typeface="+mn-ea"/>
            </a:endParaRPr>
          </a:p>
        </p:txBody>
      </p:sp>
      <p:sp>
        <p:nvSpPr>
          <p:cNvPr id="53" name="Freeform 162"/>
          <p:cNvSpPr>
            <a:spLocks/>
          </p:cNvSpPr>
          <p:nvPr/>
        </p:nvSpPr>
        <p:spPr bwMode="auto">
          <a:xfrm>
            <a:off x="2617161" y="2721203"/>
            <a:ext cx="304800" cy="197739"/>
          </a:xfrm>
          <a:custGeom>
            <a:avLst/>
            <a:gdLst>
              <a:gd name="T0" fmla="*/ 2147483647 w 233"/>
              <a:gd name="T1" fmla="*/ 2147483647 h 113"/>
              <a:gd name="T2" fmla="*/ 2147483647 w 233"/>
              <a:gd name="T3" fmla="*/ 2147483647 h 113"/>
              <a:gd name="T4" fmla="*/ 2147483647 w 233"/>
              <a:gd name="T5" fmla="*/ 2147483647 h 113"/>
              <a:gd name="T6" fmla="*/ 2147483647 w 233"/>
              <a:gd name="T7" fmla="*/ 2147483647 h 113"/>
              <a:gd name="T8" fmla="*/ 2147483647 w 233"/>
              <a:gd name="T9" fmla="*/ 2147483647 h 113"/>
              <a:gd name="T10" fmla="*/ 2147483647 w 233"/>
              <a:gd name="T11" fmla="*/ 2147483647 h 113"/>
              <a:gd name="T12" fmla="*/ 2147483647 w 233"/>
              <a:gd name="T13" fmla="*/ 2147483647 h 113"/>
              <a:gd name="T14" fmla="*/ 2147483647 w 233"/>
              <a:gd name="T15" fmla="*/ 2147483647 h 113"/>
              <a:gd name="T16" fmla="*/ 2147483647 w 233"/>
              <a:gd name="T17" fmla="*/ 2147483647 h 1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3"/>
              <a:gd name="T28" fmla="*/ 0 h 113"/>
              <a:gd name="T29" fmla="*/ 233 w 233"/>
              <a:gd name="T30" fmla="*/ 113 h 1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3" h="113">
                <a:moveTo>
                  <a:pt x="16" y="87"/>
                </a:moveTo>
                <a:cubicBezTo>
                  <a:pt x="38" y="0"/>
                  <a:pt x="82" y="23"/>
                  <a:pt x="172" y="21"/>
                </a:cubicBezTo>
                <a:cubicBezTo>
                  <a:pt x="201" y="11"/>
                  <a:pt x="184" y="14"/>
                  <a:pt x="226" y="18"/>
                </a:cubicBezTo>
                <a:cubicBezTo>
                  <a:pt x="225" y="29"/>
                  <a:pt x="233" y="46"/>
                  <a:pt x="223" y="51"/>
                </a:cubicBezTo>
                <a:cubicBezTo>
                  <a:pt x="206" y="61"/>
                  <a:pt x="183" y="52"/>
                  <a:pt x="163" y="54"/>
                </a:cubicBezTo>
                <a:cubicBezTo>
                  <a:pt x="147" y="55"/>
                  <a:pt x="129" y="63"/>
                  <a:pt x="115" y="72"/>
                </a:cubicBezTo>
                <a:cubicBezTo>
                  <a:pt x="99" y="97"/>
                  <a:pt x="120" y="68"/>
                  <a:pt x="100" y="84"/>
                </a:cubicBezTo>
                <a:cubicBezTo>
                  <a:pt x="62" y="113"/>
                  <a:pt x="106" y="100"/>
                  <a:pt x="37" y="105"/>
                </a:cubicBezTo>
                <a:cubicBezTo>
                  <a:pt x="35" y="104"/>
                  <a:pt x="0" y="87"/>
                  <a:pt x="16" y="87"/>
                </a:cubicBezTo>
                <a:close/>
              </a:path>
            </a:pathLst>
          </a:custGeom>
          <a:solidFill>
            <a:schemeClr val="folHlink"/>
          </a:solidFill>
          <a:ln w="9525">
            <a:noFill/>
            <a:round/>
            <a:headEnd/>
            <a:tailEnd/>
          </a:ln>
        </p:spPr>
        <p:txBody>
          <a:bodyPr/>
          <a:lstStyle/>
          <a:p>
            <a:endParaRPr lang="en-US" sz="1800" dirty="0">
              <a:solidFill>
                <a:srgbClr val="000000"/>
              </a:solidFill>
              <a:latin typeface="Arial" charset="0"/>
              <a:ea typeface="+mn-ea"/>
            </a:endParaRPr>
          </a:p>
        </p:txBody>
      </p:sp>
      <p:sp>
        <p:nvSpPr>
          <p:cNvPr id="54" name="Freeform 161"/>
          <p:cNvSpPr>
            <a:spLocks/>
          </p:cNvSpPr>
          <p:nvPr/>
        </p:nvSpPr>
        <p:spPr bwMode="auto">
          <a:xfrm flipH="1" flipV="1">
            <a:off x="2693357" y="2325723"/>
            <a:ext cx="76200" cy="98870"/>
          </a:xfrm>
          <a:custGeom>
            <a:avLst/>
            <a:gdLst>
              <a:gd name="T0" fmla="*/ 2147483647 w 66"/>
              <a:gd name="T1" fmla="*/ 2147483647 h 69"/>
              <a:gd name="T2" fmla="*/ 2147483647 w 66"/>
              <a:gd name="T3" fmla="*/ 2147483647 h 69"/>
              <a:gd name="T4" fmla="*/ 2147483647 w 66"/>
              <a:gd name="T5" fmla="*/ 2147483647 h 69"/>
              <a:gd name="T6" fmla="*/ 2147483647 w 66"/>
              <a:gd name="T7" fmla="*/ 2147483647 h 69"/>
              <a:gd name="T8" fmla="*/ 0 60000 65536"/>
              <a:gd name="T9" fmla="*/ 0 60000 65536"/>
              <a:gd name="T10" fmla="*/ 0 60000 65536"/>
              <a:gd name="T11" fmla="*/ 0 60000 65536"/>
              <a:gd name="T12" fmla="*/ 0 w 66"/>
              <a:gd name="T13" fmla="*/ 0 h 69"/>
              <a:gd name="T14" fmla="*/ 66 w 66"/>
              <a:gd name="T15" fmla="*/ 69 h 69"/>
            </a:gdLst>
            <a:ahLst/>
            <a:cxnLst>
              <a:cxn ang="T8">
                <a:pos x="T0" y="T1"/>
              </a:cxn>
              <a:cxn ang="T9">
                <a:pos x="T2" y="T3"/>
              </a:cxn>
              <a:cxn ang="T10">
                <a:pos x="T4" y="T5"/>
              </a:cxn>
              <a:cxn ang="T11">
                <a:pos x="T6" y="T7"/>
              </a:cxn>
            </a:cxnLst>
            <a:rect l="T12" t="T13" r="T14" b="T15"/>
            <a:pathLst>
              <a:path w="66" h="69">
                <a:moveTo>
                  <a:pt x="6" y="11"/>
                </a:moveTo>
                <a:cubicBezTo>
                  <a:pt x="0" y="30"/>
                  <a:pt x="1" y="40"/>
                  <a:pt x="3" y="62"/>
                </a:cubicBezTo>
                <a:cubicBezTo>
                  <a:pt x="29" y="60"/>
                  <a:pt x="52" y="69"/>
                  <a:pt x="60" y="44"/>
                </a:cubicBezTo>
                <a:cubicBezTo>
                  <a:pt x="55" y="0"/>
                  <a:pt x="66" y="18"/>
                  <a:pt x="6" y="11"/>
                </a:cubicBezTo>
                <a:close/>
              </a:path>
            </a:pathLst>
          </a:custGeom>
          <a:solidFill>
            <a:schemeClr val="folHlink"/>
          </a:solidFill>
          <a:ln w="9525">
            <a:noFill/>
            <a:round/>
            <a:headEnd/>
            <a:tailEnd/>
          </a:ln>
        </p:spPr>
        <p:txBody>
          <a:bodyPr/>
          <a:lstStyle/>
          <a:p>
            <a:endParaRPr lang="en-US" sz="1800" dirty="0">
              <a:solidFill>
                <a:srgbClr val="000000"/>
              </a:solidFill>
              <a:latin typeface="Arial" charset="0"/>
              <a:ea typeface="+mn-ea"/>
            </a:endParaRPr>
          </a:p>
        </p:txBody>
      </p:sp>
      <p:sp>
        <p:nvSpPr>
          <p:cNvPr id="55" name="Freeform 161"/>
          <p:cNvSpPr>
            <a:spLocks/>
          </p:cNvSpPr>
          <p:nvPr/>
        </p:nvSpPr>
        <p:spPr bwMode="auto">
          <a:xfrm flipV="1">
            <a:off x="2845754" y="2424593"/>
            <a:ext cx="76200" cy="98870"/>
          </a:xfrm>
          <a:custGeom>
            <a:avLst/>
            <a:gdLst>
              <a:gd name="T0" fmla="*/ 2147483647 w 66"/>
              <a:gd name="T1" fmla="*/ 2147483647 h 69"/>
              <a:gd name="T2" fmla="*/ 2147483647 w 66"/>
              <a:gd name="T3" fmla="*/ 2147483647 h 69"/>
              <a:gd name="T4" fmla="*/ 2147483647 w 66"/>
              <a:gd name="T5" fmla="*/ 2147483647 h 69"/>
              <a:gd name="T6" fmla="*/ 2147483647 w 66"/>
              <a:gd name="T7" fmla="*/ 2147483647 h 69"/>
              <a:gd name="T8" fmla="*/ 0 60000 65536"/>
              <a:gd name="T9" fmla="*/ 0 60000 65536"/>
              <a:gd name="T10" fmla="*/ 0 60000 65536"/>
              <a:gd name="T11" fmla="*/ 0 60000 65536"/>
              <a:gd name="T12" fmla="*/ 0 w 66"/>
              <a:gd name="T13" fmla="*/ 0 h 69"/>
              <a:gd name="T14" fmla="*/ 66 w 66"/>
              <a:gd name="T15" fmla="*/ 69 h 69"/>
            </a:gdLst>
            <a:ahLst/>
            <a:cxnLst>
              <a:cxn ang="T8">
                <a:pos x="T0" y="T1"/>
              </a:cxn>
              <a:cxn ang="T9">
                <a:pos x="T2" y="T3"/>
              </a:cxn>
              <a:cxn ang="T10">
                <a:pos x="T4" y="T5"/>
              </a:cxn>
              <a:cxn ang="T11">
                <a:pos x="T6" y="T7"/>
              </a:cxn>
            </a:cxnLst>
            <a:rect l="T12" t="T13" r="T14" b="T15"/>
            <a:pathLst>
              <a:path w="66" h="69">
                <a:moveTo>
                  <a:pt x="6" y="11"/>
                </a:moveTo>
                <a:cubicBezTo>
                  <a:pt x="0" y="30"/>
                  <a:pt x="1" y="40"/>
                  <a:pt x="3" y="62"/>
                </a:cubicBezTo>
                <a:cubicBezTo>
                  <a:pt x="29" y="60"/>
                  <a:pt x="52" y="69"/>
                  <a:pt x="60" y="44"/>
                </a:cubicBezTo>
                <a:cubicBezTo>
                  <a:pt x="55" y="0"/>
                  <a:pt x="66" y="18"/>
                  <a:pt x="6" y="11"/>
                </a:cubicBezTo>
                <a:close/>
              </a:path>
            </a:pathLst>
          </a:custGeom>
          <a:solidFill>
            <a:schemeClr val="folHlink"/>
          </a:solidFill>
          <a:ln w="9525">
            <a:noFill/>
            <a:round/>
            <a:headEnd/>
            <a:tailEnd/>
          </a:ln>
        </p:spPr>
        <p:txBody>
          <a:bodyPr/>
          <a:lstStyle/>
          <a:p>
            <a:endParaRPr lang="en-US" sz="1800" dirty="0">
              <a:solidFill>
                <a:srgbClr val="000000"/>
              </a:solidFill>
              <a:latin typeface="Arial" charset="0"/>
              <a:ea typeface="+mn-ea"/>
            </a:endParaRPr>
          </a:p>
        </p:txBody>
      </p:sp>
      <p:sp>
        <p:nvSpPr>
          <p:cNvPr id="56" name="Rectangle 55"/>
          <p:cNvSpPr/>
          <p:nvPr/>
        </p:nvSpPr>
        <p:spPr>
          <a:xfrm>
            <a:off x="2464762" y="2424593"/>
            <a:ext cx="614271" cy="349422"/>
          </a:xfrm>
          <a:prstGeom prst="rect">
            <a:avLst/>
          </a:prstGeom>
        </p:spPr>
        <p:txBody>
          <a:bodyPr wrap="none">
            <a:spAutoFit/>
          </a:bodyPr>
          <a:lstStyle/>
          <a:p>
            <a:r>
              <a:rPr lang="en-US" sz="1150" dirty="0" smtClean="0">
                <a:solidFill>
                  <a:srgbClr val="000000"/>
                </a:solidFill>
                <a:latin typeface="Tahoma" pitchFamily="34" charset="0"/>
                <a:ea typeface="Tahoma" pitchFamily="34" charset="0"/>
                <a:cs typeface="Tahoma" pitchFamily="34" charset="0"/>
              </a:rPr>
              <a:t>  </a:t>
            </a:r>
            <a:r>
              <a:rPr lang="en-US" sz="1150" dirty="0" smtClean="0">
                <a:solidFill>
                  <a:srgbClr val="000000"/>
                </a:solidFill>
                <a:latin typeface="Arial"/>
                <a:ea typeface="Tahoma" pitchFamily="34" charset="0"/>
                <a:cs typeface="Tahoma" pitchFamily="34" charset="0"/>
              </a:rPr>
              <a:t>USVI</a:t>
            </a:r>
            <a:endParaRPr lang="en-US" sz="1150" dirty="0">
              <a:solidFill>
                <a:srgbClr val="000000"/>
              </a:solidFill>
              <a:latin typeface="Arial"/>
              <a:ea typeface="+mn-ea"/>
            </a:endParaRPr>
          </a:p>
        </p:txBody>
      </p:sp>
      <p:sp>
        <p:nvSpPr>
          <p:cNvPr id="57" name="TextBox 56"/>
          <p:cNvSpPr txBox="1"/>
          <p:nvPr/>
        </p:nvSpPr>
        <p:spPr>
          <a:xfrm>
            <a:off x="1922991" y="2911057"/>
            <a:ext cx="1391349" cy="507831"/>
          </a:xfrm>
          <a:prstGeom prst="rect">
            <a:avLst/>
          </a:prstGeom>
          <a:noFill/>
        </p:spPr>
        <p:txBody>
          <a:bodyPr wrap="square" rtlCol="0">
            <a:spAutoFit/>
          </a:bodyPr>
          <a:lstStyle/>
          <a:p>
            <a:pPr algn="ctr"/>
            <a:r>
              <a:rPr lang="en-US" sz="900" b="1" dirty="0" smtClean="0">
                <a:solidFill>
                  <a:srgbClr val="000000"/>
                </a:solidFill>
                <a:latin typeface="Arial" charset="0"/>
                <a:ea typeface="+mn-ea"/>
              </a:rPr>
              <a:t>RIO ANTON RUIZ RESTORATION     (1135)</a:t>
            </a:r>
            <a:endParaRPr lang="en-US" sz="900" b="1" dirty="0">
              <a:solidFill>
                <a:srgbClr val="000000"/>
              </a:solidFill>
              <a:latin typeface="Arial" charset="0"/>
              <a:ea typeface="+mn-ea"/>
            </a:endParaRPr>
          </a:p>
        </p:txBody>
      </p:sp>
      <p:sp>
        <p:nvSpPr>
          <p:cNvPr id="59" name="AutoShape 150"/>
          <p:cNvSpPr>
            <a:spLocks noChangeArrowheads="1"/>
          </p:cNvSpPr>
          <p:nvPr/>
        </p:nvSpPr>
        <p:spPr bwMode="auto">
          <a:xfrm>
            <a:off x="1578663" y="2287399"/>
            <a:ext cx="220025" cy="220177"/>
          </a:xfrm>
          <a:prstGeom prst="star5">
            <a:avLst/>
          </a:prstGeom>
          <a:solidFill>
            <a:srgbClr val="0033CC"/>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dirty="0">
              <a:solidFill>
                <a:srgbClr val="000000"/>
              </a:solidFill>
              <a:latin typeface="Arial" charset="0"/>
              <a:ea typeface="+mn-ea"/>
            </a:endParaRPr>
          </a:p>
        </p:txBody>
      </p:sp>
      <p:sp>
        <p:nvSpPr>
          <p:cNvPr id="60" name="TextBox 59"/>
          <p:cNvSpPr txBox="1"/>
          <p:nvPr/>
        </p:nvSpPr>
        <p:spPr>
          <a:xfrm>
            <a:off x="1107298" y="1980246"/>
            <a:ext cx="1167332" cy="369332"/>
          </a:xfrm>
          <a:prstGeom prst="rect">
            <a:avLst/>
          </a:prstGeom>
          <a:noFill/>
        </p:spPr>
        <p:txBody>
          <a:bodyPr wrap="square" rtlCol="0">
            <a:spAutoFit/>
          </a:bodyPr>
          <a:lstStyle/>
          <a:p>
            <a:pPr algn="ctr"/>
            <a:r>
              <a:rPr lang="en-US" sz="900" b="1" dirty="0" smtClean="0">
                <a:solidFill>
                  <a:srgbClr val="000000"/>
                </a:solidFill>
                <a:latin typeface="Arial" charset="0"/>
                <a:ea typeface="+mn-ea"/>
              </a:rPr>
              <a:t>LOIZA                 (14)</a:t>
            </a:r>
            <a:endParaRPr lang="en-US" sz="900" b="1" dirty="0">
              <a:solidFill>
                <a:srgbClr val="000000"/>
              </a:solidFill>
              <a:latin typeface="Arial" charset="0"/>
              <a:ea typeface="+mn-ea"/>
            </a:endParaRPr>
          </a:p>
        </p:txBody>
      </p:sp>
      <p:sp>
        <p:nvSpPr>
          <p:cNvPr id="63" name="AutoShape 150"/>
          <p:cNvSpPr>
            <a:spLocks noChangeArrowheads="1"/>
          </p:cNvSpPr>
          <p:nvPr/>
        </p:nvSpPr>
        <p:spPr bwMode="auto">
          <a:xfrm>
            <a:off x="1883463" y="2847660"/>
            <a:ext cx="220025" cy="220177"/>
          </a:xfrm>
          <a:prstGeom prst="star5">
            <a:avLst/>
          </a:prstGeom>
          <a:solidFill>
            <a:srgbClr val="009900"/>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dirty="0">
              <a:solidFill>
                <a:srgbClr val="000000"/>
              </a:solidFill>
              <a:latin typeface="Arial" charset="0"/>
              <a:ea typeface="+mn-ea"/>
            </a:endParaRPr>
          </a:p>
        </p:txBody>
      </p:sp>
      <p:sp>
        <p:nvSpPr>
          <p:cNvPr id="66" name="AutoShape 150"/>
          <p:cNvSpPr>
            <a:spLocks noChangeArrowheads="1"/>
          </p:cNvSpPr>
          <p:nvPr/>
        </p:nvSpPr>
        <p:spPr bwMode="auto">
          <a:xfrm>
            <a:off x="922599" y="2870167"/>
            <a:ext cx="220025" cy="220177"/>
          </a:xfrm>
          <a:prstGeom prst="star5">
            <a:avLst/>
          </a:prstGeom>
          <a:solidFill>
            <a:srgbClr val="0033CC"/>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dirty="0">
              <a:solidFill>
                <a:srgbClr val="000000"/>
              </a:solidFill>
              <a:latin typeface="Arial" charset="0"/>
              <a:ea typeface="+mn-ea"/>
            </a:endParaRPr>
          </a:p>
        </p:txBody>
      </p:sp>
      <p:sp>
        <p:nvSpPr>
          <p:cNvPr id="68" name="TextBox 67"/>
          <p:cNvSpPr txBox="1"/>
          <p:nvPr/>
        </p:nvSpPr>
        <p:spPr>
          <a:xfrm>
            <a:off x="35080" y="2620626"/>
            <a:ext cx="1391349" cy="507831"/>
          </a:xfrm>
          <a:prstGeom prst="rect">
            <a:avLst/>
          </a:prstGeom>
          <a:noFill/>
        </p:spPr>
        <p:txBody>
          <a:bodyPr wrap="square" rtlCol="0">
            <a:spAutoFit/>
          </a:bodyPr>
          <a:lstStyle/>
          <a:p>
            <a:pPr algn="ctr"/>
            <a:r>
              <a:rPr lang="en-US" sz="900" b="1" dirty="0" smtClean="0">
                <a:solidFill>
                  <a:srgbClr val="000000"/>
                </a:solidFill>
                <a:latin typeface="Arial" charset="0"/>
                <a:ea typeface="+mn-ea"/>
              </a:rPr>
              <a:t>SAN</a:t>
            </a:r>
          </a:p>
          <a:p>
            <a:pPr algn="ctr"/>
            <a:r>
              <a:rPr lang="en-US" sz="900" b="1" dirty="0" smtClean="0">
                <a:solidFill>
                  <a:srgbClr val="000000"/>
                </a:solidFill>
                <a:latin typeface="Arial" charset="0"/>
                <a:ea typeface="+mn-ea"/>
              </a:rPr>
              <a:t>GERMAN</a:t>
            </a:r>
          </a:p>
          <a:p>
            <a:pPr algn="ctr"/>
            <a:r>
              <a:rPr lang="en-US" sz="900" b="1" dirty="0" smtClean="0">
                <a:solidFill>
                  <a:srgbClr val="000000"/>
                </a:solidFill>
                <a:latin typeface="Arial" charset="0"/>
                <a:ea typeface="+mn-ea"/>
              </a:rPr>
              <a:t>(14)</a:t>
            </a:r>
            <a:endParaRPr lang="en-US" sz="900" b="1" dirty="0">
              <a:solidFill>
                <a:srgbClr val="000000"/>
              </a:solidFill>
              <a:latin typeface="Arial" charset="0"/>
              <a:ea typeface="+mn-ea"/>
            </a:endParaRPr>
          </a:p>
        </p:txBody>
      </p:sp>
      <p:sp>
        <p:nvSpPr>
          <p:cNvPr id="93" name="AutoShape 150"/>
          <p:cNvSpPr>
            <a:spLocks noChangeArrowheads="1"/>
          </p:cNvSpPr>
          <p:nvPr/>
        </p:nvSpPr>
        <p:spPr bwMode="auto">
          <a:xfrm>
            <a:off x="1012508" y="2444965"/>
            <a:ext cx="201835" cy="220177"/>
          </a:xfrm>
          <a:prstGeom prst="star5">
            <a:avLst/>
          </a:prstGeom>
          <a:solidFill>
            <a:srgbClr val="FF0000"/>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dirty="0">
              <a:solidFill>
                <a:srgbClr val="000000"/>
              </a:solidFill>
              <a:latin typeface="Arial" charset="0"/>
              <a:ea typeface="+mn-ea"/>
            </a:endParaRPr>
          </a:p>
        </p:txBody>
      </p:sp>
      <p:sp>
        <p:nvSpPr>
          <p:cNvPr id="94" name="AutoShape 150"/>
          <p:cNvSpPr>
            <a:spLocks noChangeArrowheads="1"/>
          </p:cNvSpPr>
          <p:nvPr/>
        </p:nvSpPr>
        <p:spPr bwMode="auto">
          <a:xfrm>
            <a:off x="1687268" y="2814476"/>
            <a:ext cx="201835" cy="220177"/>
          </a:xfrm>
          <a:prstGeom prst="star5">
            <a:avLst/>
          </a:prstGeom>
          <a:solidFill>
            <a:srgbClr val="FF0000"/>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dirty="0">
              <a:solidFill>
                <a:srgbClr val="000000"/>
              </a:solidFill>
              <a:latin typeface="Arial" charset="0"/>
              <a:ea typeface="+mn-ea"/>
            </a:endParaRPr>
          </a:p>
        </p:txBody>
      </p:sp>
      <p:sp>
        <p:nvSpPr>
          <p:cNvPr id="96" name="AutoShape 150"/>
          <p:cNvSpPr>
            <a:spLocks noChangeArrowheads="1"/>
          </p:cNvSpPr>
          <p:nvPr/>
        </p:nvSpPr>
        <p:spPr bwMode="auto">
          <a:xfrm>
            <a:off x="1237520" y="3023088"/>
            <a:ext cx="201835" cy="220177"/>
          </a:xfrm>
          <a:prstGeom prst="star5">
            <a:avLst/>
          </a:prstGeom>
          <a:solidFill>
            <a:srgbClr val="FF0000"/>
          </a:solidFill>
          <a:ln w="127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dirty="0">
              <a:solidFill>
                <a:srgbClr val="000000"/>
              </a:solidFill>
              <a:latin typeface="Arial" charset="0"/>
              <a:ea typeface="+mn-ea"/>
            </a:endParaRPr>
          </a:p>
        </p:txBody>
      </p:sp>
      <p:sp>
        <p:nvSpPr>
          <p:cNvPr id="97" name="TextBox 96"/>
          <p:cNvSpPr txBox="1"/>
          <p:nvPr/>
        </p:nvSpPr>
        <p:spPr>
          <a:xfrm>
            <a:off x="519466" y="2019429"/>
            <a:ext cx="1167332" cy="507831"/>
          </a:xfrm>
          <a:prstGeom prst="rect">
            <a:avLst/>
          </a:prstGeom>
          <a:noFill/>
        </p:spPr>
        <p:txBody>
          <a:bodyPr wrap="square" rtlCol="0">
            <a:spAutoFit/>
          </a:bodyPr>
          <a:lstStyle/>
          <a:p>
            <a:pPr algn="ctr"/>
            <a:r>
              <a:rPr lang="en-US" sz="900" b="1" dirty="0" smtClean="0">
                <a:solidFill>
                  <a:srgbClr val="000000"/>
                </a:solidFill>
                <a:latin typeface="Arial" charset="0"/>
                <a:ea typeface="+mn-ea"/>
              </a:rPr>
              <a:t>AIBONITO                (205)</a:t>
            </a:r>
          </a:p>
          <a:p>
            <a:pPr algn="ctr"/>
            <a:r>
              <a:rPr lang="en-US" sz="900" b="1" dirty="0" smtClean="0">
                <a:solidFill>
                  <a:srgbClr val="000000"/>
                </a:solidFill>
                <a:latin typeface="Arial" charset="0"/>
                <a:ea typeface="+mn-ea"/>
              </a:rPr>
              <a:t>(NS)</a:t>
            </a:r>
            <a:endParaRPr lang="en-US" sz="900" b="1" dirty="0">
              <a:solidFill>
                <a:srgbClr val="000000"/>
              </a:solidFill>
              <a:latin typeface="Arial" charset="0"/>
              <a:ea typeface="+mn-ea"/>
            </a:endParaRPr>
          </a:p>
        </p:txBody>
      </p:sp>
      <p:sp>
        <p:nvSpPr>
          <p:cNvPr id="99" name="TextBox 98"/>
          <p:cNvSpPr txBox="1"/>
          <p:nvPr/>
        </p:nvSpPr>
        <p:spPr>
          <a:xfrm>
            <a:off x="795696" y="3190655"/>
            <a:ext cx="1391349" cy="507831"/>
          </a:xfrm>
          <a:prstGeom prst="rect">
            <a:avLst/>
          </a:prstGeom>
          <a:noFill/>
        </p:spPr>
        <p:txBody>
          <a:bodyPr wrap="square" rtlCol="0">
            <a:spAutoFit/>
          </a:bodyPr>
          <a:lstStyle/>
          <a:p>
            <a:pPr algn="ctr"/>
            <a:r>
              <a:rPr lang="en-US" sz="900" b="1" dirty="0" smtClean="0">
                <a:solidFill>
                  <a:srgbClr val="000000"/>
                </a:solidFill>
                <a:latin typeface="Arial" charset="0"/>
                <a:ea typeface="+mn-ea"/>
              </a:rPr>
              <a:t>MERCEDITA</a:t>
            </a:r>
          </a:p>
          <a:p>
            <a:pPr algn="ctr"/>
            <a:r>
              <a:rPr lang="en-US" sz="900" b="1" dirty="0" smtClean="0">
                <a:solidFill>
                  <a:srgbClr val="000000"/>
                </a:solidFill>
                <a:latin typeface="Arial" charset="0"/>
                <a:ea typeface="+mn-ea"/>
              </a:rPr>
              <a:t>(205)</a:t>
            </a:r>
          </a:p>
          <a:p>
            <a:pPr algn="ctr"/>
            <a:r>
              <a:rPr lang="en-US" sz="900" b="1" dirty="0" smtClean="0">
                <a:solidFill>
                  <a:srgbClr val="000000"/>
                </a:solidFill>
                <a:latin typeface="Arial" charset="0"/>
                <a:ea typeface="+mn-ea"/>
              </a:rPr>
              <a:t>(NS)</a:t>
            </a:r>
            <a:endParaRPr lang="en-US" sz="900" b="1" dirty="0">
              <a:solidFill>
                <a:srgbClr val="000000"/>
              </a:solidFill>
              <a:latin typeface="Arial" charset="0"/>
              <a:ea typeface="+mn-ea"/>
            </a:endParaRPr>
          </a:p>
        </p:txBody>
      </p:sp>
      <p:sp>
        <p:nvSpPr>
          <p:cNvPr id="100" name="TextBox 99"/>
          <p:cNvSpPr txBox="1"/>
          <p:nvPr/>
        </p:nvSpPr>
        <p:spPr>
          <a:xfrm>
            <a:off x="1313975" y="2723661"/>
            <a:ext cx="2200906" cy="230832"/>
          </a:xfrm>
          <a:prstGeom prst="rect">
            <a:avLst/>
          </a:prstGeom>
          <a:noFill/>
        </p:spPr>
        <p:txBody>
          <a:bodyPr wrap="square" rtlCol="0">
            <a:spAutoFit/>
          </a:bodyPr>
          <a:lstStyle/>
          <a:p>
            <a:pPr algn="ctr"/>
            <a:r>
              <a:rPr lang="en-US" sz="900" b="1" dirty="0" smtClean="0">
                <a:solidFill>
                  <a:srgbClr val="000000"/>
                </a:solidFill>
                <a:latin typeface="Arial" charset="0"/>
                <a:ea typeface="+mn-ea"/>
              </a:rPr>
              <a:t>YABUCOA  (205) (NS)</a:t>
            </a:r>
            <a:endParaRPr lang="en-US" sz="900" b="1" dirty="0">
              <a:solidFill>
                <a:srgbClr val="000000"/>
              </a:solidFill>
              <a:latin typeface="Arial" charset="0"/>
              <a:ea typeface="+mn-ea"/>
            </a:endParaRPr>
          </a:p>
        </p:txBody>
      </p:sp>
      <p:sp>
        <p:nvSpPr>
          <p:cNvPr id="61" name="AutoShape 150"/>
          <p:cNvSpPr>
            <a:spLocks noChangeArrowheads="1"/>
          </p:cNvSpPr>
          <p:nvPr/>
        </p:nvSpPr>
        <p:spPr bwMode="auto">
          <a:xfrm>
            <a:off x="7317459" y="1785220"/>
            <a:ext cx="337415" cy="325782"/>
          </a:xfrm>
          <a:prstGeom prst="star5">
            <a:avLst/>
          </a:prstGeom>
          <a:solidFill>
            <a:srgbClr val="7030A0"/>
          </a:solidFill>
          <a:ln w="12700">
            <a:solidFill>
              <a:srgbClr val="FFFF00"/>
            </a:solidFill>
            <a:miter lim="800000"/>
            <a:headEnd/>
            <a:tailEnd/>
          </a:ln>
          <a:effectLst/>
          <a:extLst/>
        </p:spPr>
        <p:txBody>
          <a:bodyPr wrap="none" anchor="ctr"/>
          <a:lstStyle/>
          <a:p>
            <a:endParaRPr lang="en-US" sz="1800" dirty="0">
              <a:solidFill>
                <a:srgbClr val="000000"/>
              </a:solidFill>
              <a:latin typeface="Arial" charset="0"/>
              <a:ea typeface="+mn-ea"/>
            </a:endParaRPr>
          </a:p>
        </p:txBody>
      </p:sp>
      <p:cxnSp>
        <p:nvCxnSpPr>
          <p:cNvPr id="8" name="Straight Connector 7"/>
          <p:cNvCxnSpPr>
            <a:stCxn id="61" idx="2"/>
          </p:cNvCxnSpPr>
          <p:nvPr/>
        </p:nvCxnSpPr>
        <p:spPr>
          <a:xfrm flipH="1">
            <a:off x="7250809" y="2111001"/>
            <a:ext cx="131091" cy="2337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671635" y="2280971"/>
            <a:ext cx="1169096" cy="707886"/>
          </a:xfrm>
          <a:prstGeom prst="rect">
            <a:avLst/>
          </a:prstGeom>
          <a:noFill/>
        </p:spPr>
        <p:txBody>
          <a:bodyPr wrap="square" rtlCol="0">
            <a:spAutoFit/>
          </a:bodyPr>
          <a:lstStyle/>
          <a:p>
            <a:pPr algn="ctr"/>
            <a:r>
              <a:rPr lang="en-US" sz="1000" b="1" dirty="0" smtClean="0">
                <a:solidFill>
                  <a:srgbClr val="000000"/>
                </a:solidFill>
                <a:latin typeface="Arial" charset="0"/>
                <a:ea typeface="+mn-ea"/>
              </a:rPr>
              <a:t>PORPOISE POINT         (103)</a:t>
            </a:r>
          </a:p>
          <a:p>
            <a:pPr algn="ctr"/>
            <a:r>
              <a:rPr lang="en-US" sz="1000" b="1" dirty="0" smtClean="0">
                <a:solidFill>
                  <a:srgbClr val="000000"/>
                </a:solidFill>
                <a:latin typeface="Arial" charset="0"/>
                <a:ea typeface="+mn-ea"/>
              </a:rPr>
              <a:t>(NS)</a:t>
            </a:r>
            <a:endParaRPr lang="en-US" sz="1000" b="1" dirty="0">
              <a:solidFill>
                <a:srgbClr val="000000"/>
              </a:solidFill>
              <a:latin typeface="Arial" charset="0"/>
              <a:ea typeface="+mn-ea"/>
            </a:endParaRPr>
          </a:p>
        </p:txBody>
      </p:sp>
    </p:spTree>
    <p:extLst>
      <p:ext uri="{BB962C8B-B14F-4D97-AF65-F5344CB8AC3E}">
        <p14:creationId xmlns:p14="http://schemas.microsoft.com/office/powerpoint/2010/main" val="1111901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29"/>
          <p:cNvSpPr/>
          <p:nvPr/>
        </p:nvSpPr>
        <p:spPr>
          <a:xfrm>
            <a:off x="1377950" y="4322763"/>
            <a:ext cx="471488" cy="45085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75" dirty="0"/>
          </a:p>
        </p:txBody>
      </p:sp>
      <p:sp>
        <p:nvSpPr>
          <p:cNvPr id="12291" name="TextBox 30"/>
          <p:cNvSpPr txBox="1">
            <a:spLocks noChangeArrowheads="1"/>
          </p:cNvSpPr>
          <p:nvPr/>
        </p:nvSpPr>
        <p:spPr bwMode="auto">
          <a:xfrm>
            <a:off x="1346200" y="4468813"/>
            <a:ext cx="5191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FontTx/>
              <a:buNone/>
            </a:pPr>
            <a:r>
              <a:rPr lang="en-US" altLang="en-US" sz="900" b="1" dirty="0"/>
              <a:t>JAX</a:t>
            </a:r>
          </a:p>
          <a:p>
            <a:pPr algn="ctr">
              <a:spcBef>
                <a:spcPct val="0"/>
              </a:spcBef>
              <a:buFontTx/>
              <a:buNone/>
            </a:pPr>
            <a:r>
              <a:rPr lang="en-US" altLang="en-US" sz="900" b="1" dirty="0"/>
              <a:t>~</a:t>
            </a:r>
            <a:r>
              <a:rPr lang="en-US" altLang="en-US" sz="900" b="1" dirty="0" smtClean="0"/>
              <a:t>880</a:t>
            </a:r>
            <a:endParaRPr lang="en-US" altLang="en-US" sz="900" b="1" dirty="0"/>
          </a:p>
          <a:p>
            <a:pPr algn="ctr">
              <a:spcBef>
                <a:spcPct val="0"/>
              </a:spcBef>
              <a:buFontTx/>
              <a:buNone/>
            </a:pPr>
            <a:endParaRPr lang="en-US" altLang="en-US" sz="900" b="1" dirty="0">
              <a:solidFill>
                <a:schemeClr val="bg1"/>
              </a:solidFill>
            </a:endParaRPr>
          </a:p>
        </p:txBody>
      </p:sp>
      <p:sp>
        <p:nvSpPr>
          <p:cNvPr id="12292" name="Line 4"/>
          <p:cNvSpPr>
            <a:spLocks noChangeShapeType="1"/>
          </p:cNvSpPr>
          <p:nvPr/>
        </p:nvSpPr>
        <p:spPr bwMode="auto">
          <a:xfrm flipV="1">
            <a:off x="1296988" y="1292225"/>
            <a:ext cx="1860550" cy="3565525"/>
          </a:xfrm>
          <a:prstGeom prst="line">
            <a:avLst/>
          </a:prstGeom>
          <a:noFill/>
          <a:ln w="5715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3" name="Line 5"/>
          <p:cNvSpPr>
            <a:spLocks noChangeShapeType="1"/>
          </p:cNvSpPr>
          <p:nvPr/>
        </p:nvSpPr>
        <p:spPr bwMode="auto">
          <a:xfrm flipH="1" flipV="1">
            <a:off x="3173413" y="1120775"/>
            <a:ext cx="4400550" cy="2686050"/>
          </a:xfrm>
          <a:prstGeom prst="line">
            <a:avLst/>
          </a:prstGeom>
          <a:noFill/>
          <a:ln w="508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4" name="Line 6"/>
          <p:cNvSpPr>
            <a:spLocks noChangeShapeType="1"/>
          </p:cNvSpPr>
          <p:nvPr/>
        </p:nvSpPr>
        <p:spPr bwMode="auto">
          <a:xfrm>
            <a:off x="3173413" y="1177925"/>
            <a:ext cx="3314700" cy="3657600"/>
          </a:xfrm>
          <a:prstGeom prst="line">
            <a:avLst/>
          </a:prstGeom>
          <a:noFill/>
          <a:ln w="508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5" name="Line 7"/>
          <p:cNvSpPr>
            <a:spLocks noChangeShapeType="1"/>
          </p:cNvSpPr>
          <p:nvPr/>
        </p:nvSpPr>
        <p:spPr bwMode="auto">
          <a:xfrm flipV="1">
            <a:off x="3459163" y="4835525"/>
            <a:ext cx="2971800" cy="0"/>
          </a:xfrm>
          <a:prstGeom prst="line">
            <a:avLst/>
          </a:prstGeom>
          <a:noFill/>
          <a:ln w="508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6" name="Line 8"/>
          <p:cNvSpPr>
            <a:spLocks noChangeShapeType="1"/>
          </p:cNvSpPr>
          <p:nvPr/>
        </p:nvSpPr>
        <p:spPr bwMode="auto">
          <a:xfrm flipV="1">
            <a:off x="6430963" y="3921125"/>
            <a:ext cx="1200150" cy="914400"/>
          </a:xfrm>
          <a:prstGeom prst="line">
            <a:avLst/>
          </a:prstGeom>
          <a:noFill/>
          <a:ln w="508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7" name="Line 9"/>
          <p:cNvSpPr>
            <a:spLocks noChangeShapeType="1"/>
          </p:cNvSpPr>
          <p:nvPr/>
        </p:nvSpPr>
        <p:spPr bwMode="auto">
          <a:xfrm>
            <a:off x="1316038" y="4822825"/>
            <a:ext cx="2200275" cy="1270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8" name="Line 10"/>
          <p:cNvSpPr>
            <a:spLocks noChangeShapeType="1"/>
          </p:cNvSpPr>
          <p:nvPr/>
        </p:nvSpPr>
        <p:spPr bwMode="auto">
          <a:xfrm flipH="1" flipV="1">
            <a:off x="2297113" y="2884488"/>
            <a:ext cx="1181100" cy="1989137"/>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9" name="Line 11"/>
          <p:cNvSpPr>
            <a:spLocks noChangeShapeType="1"/>
          </p:cNvSpPr>
          <p:nvPr/>
        </p:nvSpPr>
        <p:spPr bwMode="auto">
          <a:xfrm flipV="1">
            <a:off x="1287463" y="2949575"/>
            <a:ext cx="995362" cy="194151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0" name="Line 12"/>
          <p:cNvSpPr>
            <a:spLocks noChangeShapeType="1"/>
          </p:cNvSpPr>
          <p:nvPr/>
        </p:nvSpPr>
        <p:spPr bwMode="auto">
          <a:xfrm flipH="1" flipV="1">
            <a:off x="2316163" y="2892425"/>
            <a:ext cx="1314450" cy="16002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1" name="Line 13"/>
          <p:cNvSpPr>
            <a:spLocks noChangeShapeType="1"/>
          </p:cNvSpPr>
          <p:nvPr/>
        </p:nvSpPr>
        <p:spPr bwMode="auto">
          <a:xfrm flipV="1">
            <a:off x="3459163" y="4492625"/>
            <a:ext cx="179387" cy="34290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2" name="Rectangle 14"/>
          <p:cNvSpPr>
            <a:spLocks noChangeArrowheads="1"/>
          </p:cNvSpPr>
          <p:nvPr/>
        </p:nvSpPr>
        <p:spPr bwMode="auto">
          <a:xfrm>
            <a:off x="2438400" y="2584450"/>
            <a:ext cx="32226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7866" tIns="33338" rIns="67866" bIns="33338">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2100" b="1"/>
              <a:t>Construction</a:t>
            </a:r>
          </a:p>
          <a:p>
            <a:pPr>
              <a:spcBef>
                <a:spcPct val="0"/>
              </a:spcBef>
              <a:buFontTx/>
              <a:buNone/>
            </a:pPr>
            <a:r>
              <a:rPr lang="en-US" altLang="en-US" sz="2100" b="1"/>
              <a:t>   Contractors</a:t>
            </a:r>
          </a:p>
          <a:p>
            <a:pPr>
              <a:spcBef>
                <a:spcPct val="0"/>
              </a:spcBef>
              <a:buFontTx/>
              <a:buNone/>
            </a:pPr>
            <a:r>
              <a:rPr lang="en-US" altLang="en-US" sz="2100" b="1"/>
              <a:t> </a:t>
            </a:r>
            <a:r>
              <a:rPr lang="en-US" altLang="en-US" sz="1800" b="1"/>
              <a:t>      Unlimited Capability  </a:t>
            </a:r>
          </a:p>
          <a:p>
            <a:pPr>
              <a:spcBef>
                <a:spcPct val="0"/>
              </a:spcBef>
              <a:buFontTx/>
              <a:buNone/>
            </a:pPr>
            <a:r>
              <a:rPr lang="en-US" altLang="en-US" sz="1800" b="1"/>
              <a:t>         …Perform 100% of</a:t>
            </a:r>
          </a:p>
          <a:p>
            <a:pPr>
              <a:spcBef>
                <a:spcPct val="0"/>
              </a:spcBef>
              <a:buFontTx/>
              <a:buNone/>
            </a:pPr>
            <a:r>
              <a:rPr lang="en-US" altLang="en-US" sz="1800" b="1"/>
              <a:t>               Civil Works/Military</a:t>
            </a:r>
          </a:p>
          <a:p>
            <a:pPr>
              <a:spcBef>
                <a:spcPct val="0"/>
              </a:spcBef>
              <a:buFontTx/>
              <a:buNone/>
            </a:pPr>
            <a:r>
              <a:rPr lang="en-US" altLang="en-US" sz="1800" b="1"/>
              <a:t>                  Construction</a:t>
            </a:r>
          </a:p>
        </p:txBody>
      </p:sp>
      <p:sp>
        <p:nvSpPr>
          <p:cNvPr id="12303" name="Rectangle 15"/>
          <p:cNvSpPr>
            <a:spLocks noChangeArrowheads="1"/>
          </p:cNvSpPr>
          <p:nvPr/>
        </p:nvSpPr>
        <p:spPr bwMode="auto">
          <a:xfrm rot="1973963">
            <a:off x="3706813" y="2954338"/>
            <a:ext cx="44989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7866" tIns="33338" rIns="67866" bIns="33338">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nSpc>
                <a:spcPct val="80000"/>
              </a:lnSpc>
              <a:spcBef>
                <a:spcPct val="0"/>
              </a:spcBef>
              <a:buFontTx/>
              <a:buNone/>
            </a:pPr>
            <a:r>
              <a:rPr lang="en-US" altLang="en-US" sz="1800" b="1"/>
              <a:t>Architect-Engineer Firms </a:t>
            </a:r>
            <a:endParaRPr lang="en-US" altLang="en-US" sz="900" b="1"/>
          </a:p>
          <a:p>
            <a:pPr>
              <a:lnSpc>
                <a:spcPct val="80000"/>
              </a:lnSpc>
              <a:spcBef>
                <a:spcPct val="0"/>
              </a:spcBef>
              <a:buFontTx/>
              <a:buNone/>
            </a:pPr>
            <a:r>
              <a:rPr lang="en-US" altLang="en-US" sz="1800" b="1"/>
              <a:t>Perform  80% of Military, 40% CW</a:t>
            </a:r>
          </a:p>
          <a:p>
            <a:pPr>
              <a:lnSpc>
                <a:spcPct val="80000"/>
              </a:lnSpc>
              <a:spcBef>
                <a:spcPct val="0"/>
              </a:spcBef>
              <a:buFontTx/>
              <a:buNone/>
            </a:pPr>
            <a:r>
              <a:rPr lang="en-US" altLang="en-US" sz="1800" b="1"/>
              <a:t>                         Planning &amp; Design</a:t>
            </a:r>
            <a:r>
              <a:rPr lang="en-US" altLang="en-US" sz="1200" b="1"/>
              <a:t> </a:t>
            </a:r>
            <a:endParaRPr lang="en-US" altLang="en-US" sz="1800" b="1"/>
          </a:p>
        </p:txBody>
      </p:sp>
      <p:sp>
        <p:nvSpPr>
          <p:cNvPr id="12304" name="Text Box 16"/>
          <p:cNvSpPr txBox="1">
            <a:spLocks noChangeArrowheads="1"/>
          </p:cNvSpPr>
          <p:nvPr/>
        </p:nvSpPr>
        <p:spPr bwMode="auto">
          <a:xfrm>
            <a:off x="1789113" y="3738563"/>
            <a:ext cx="12652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FontTx/>
              <a:buNone/>
            </a:pPr>
            <a:r>
              <a:rPr lang="en-US" altLang="en-US" sz="1600" b="1"/>
              <a:t>~33,000</a:t>
            </a:r>
          </a:p>
          <a:p>
            <a:pPr algn="ctr">
              <a:spcBef>
                <a:spcPct val="0"/>
              </a:spcBef>
              <a:buFontTx/>
              <a:buNone/>
            </a:pPr>
            <a:r>
              <a:rPr lang="en-US" altLang="en-US" sz="1600" b="1"/>
              <a:t>Federal</a:t>
            </a:r>
          </a:p>
          <a:p>
            <a:pPr algn="ctr">
              <a:spcBef>
                <a:spcPct val="0"/>
              </a:spcBef>
              <a:buFontTx/>
              <a:buNone/>
            </a:pPr>
            <a:r>
              <a:rPr lang="en-US" altLang="en-US" sz="1600" b="1"/>
              <a:t>Employees</a:t>
            </a:r>
          </a:p>
        </p:txBody>
      </p:sp>
      <p:sp>
        <p:nvSpPr>
          <p:cNvPr id="17" name="Rectangle 17"/>
          <p:cNvSpPr txBox="1">
            <a:spLocks noChangeArrowheads="1"/>
          </p:cNvSpPr>
          <p:nvPr/>
        </p:nvSpPr>
        <p:spPr>
          <a:xfrm>
            <a:off x="3897313" y="857250"/>
            <a:ext cx="4665662" cy="685800"/>
          </a:xfrm>
          <a:prstGeom prst="rect">
            <a:avLst/>
          </a:prstGeom>
          <a:noFill/>
          <a:ln/>
        </p:spPr>
        <p:txBody>
          <a:bodyPr lIns="67866" tIns="33338" rIns="67866" bIns="33338"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3000" b="1" dirty="0">
                <a:effectLst>
                  <a:outerShdw blurRad="38100" dist="38100" dir="2700000" algn="tl">
                    <a:srgbClr val="C0C0C0"/>
                  </a:outerShdw>
                </a:effectLst>
              </a:rPr>
              <a:t>The Work Delivered by:</a:t>
            </a:r>
          </a:p>
        </p:txBody>
      </p:sp>
      <p:sp>
        <p:nvSpPr>
          <p:cNvPr id="12306" name="Text Box 21"/>
          <p:cNvSpPr txBox="1">
            <a:spLocks noChangeArrowheads="1"/>
          </p:cNvSpPr>
          <p:nvPr/>
        </p:nvSpPr>
        <p:spPr bwMode="auto">
          <a:xfrm>
            <a:off x="1422400" y="4949825"/>
            <a:ext cx="48339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FontTx/>
              <a:buNone/>
            </a:pPr>
            <a:r>
              <a:rPr lang="en-US" altLang="en-US" sz="1800" b="1">
                <a:cs typeface="Arial" panose="020B0604020202020204" pitchFamily="34" charset="0"/>
              </a:rPr>
              <a:t>Sponsors, Federal Agencies, Associations</a:t>
            </a:r>
          </a:p>
        </p:txBody>
      </p:sp>
      <p:sp>
        <p:nvSpPr>
          <p:cNvPr id="12307" name="Line 16"/>
          <p:cNvSpPr>
            <a:spLocks noChangeShapeType="1"/>
          </p:cNvSpPr>
          <p:nvPr/>
        </p:nvSpPr>
        <p:spPr bwMode="auto">
          <a:xfrm>
            <a:off x="1344613" y="5289550"/>
            <a:ext cx="5200650" cy="3175"/>
          </a:xfrm>
          <a:prstGeom prst="line">
            <a:avLst/>
          </a:prstGeom>
          <a:noFill/>
          <a:ln w="508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8" name="Line 17"/>
          <p:cNvSpPr>
            <a:spLocks noChangeShapeType="1"/>
          </p:cNvSpPr>
          <p:nvPr/>
        </p:nvSpPr>
        <p:spPr bwMode="auto">
          <a:xfrm>
            <a:off x="1287463" y="4835525"/>
            <a:ext cx="0" cy="457200"/>
          </a:xfrm>
          <a:prstGeom prst="line">
            <a:avLst/>
          </a:prstGeom>
          <a:noFill/>
          <a:ln w="5715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309" name="Line 18"/>
          <p:cNvSpPr>
            <a:spLocks noChangeShapeType="1"/>
          </p:cNvSpPr>
          <p:nvPr/>
        </p:nvSpPr>
        <p:spPr bwMode="auto">
          <a:xfrm>
            <a:off x="6488113" y="4835525"/>
            <a:ext cx="0" cy="457200"/>
          </a:xfrm>
          <a:prstGeom prst="line">
            <a:avLst/>
          </a:prstGeom>
          <a:noFill/>
          <a:ln w="5715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310" name="Line 19"/>
          <p:cNvSpPr>
            <a:spLocks noChangeShapeType="1"/>
          </p:cNvSpPr>
          <p:nvPr/>
        </p:nvSpPr>
        <p:spPr bwMode="auto">
          <a:xfrm flipV="1">
            <a:off x="6488113" y="4492625"/>
            <a:ext cx="1085850" cy="800100"/>
          </a:xfrm>
          <a:prstGeom prst="line">
            <a:avLst/>
          </a:prstGeom>
          <a:noFill/>
          <a:ln w="508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11" name="Line 20"/>
          <p:cNvSpPr>
            <a:spLocks noChangeShapeType="1"/>
          </p:cNvSpPr>
          <p:nvPr/>
        </p:nvSpPr>
        <p:spPr bwMode="auto">
          <a:xfrm>
            <a:off x="7573963" y="4064000"/>
            <a:ext cx="0" cy="457200"/>
          </a:xfrm>
          <a:prstGeom prst="line">
            <a:avLst/>
          </a:prstGeom>
          <a:noFill/>
          <a:ln w="5715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2312" name="AutoShape 24"/>
          <p:cNvSpPr>
            <a:spLocks noChangeArrowheads="1"/>
          </p:cNvSpPr>
          <p:nvPr/>
        </p:nvSpPr>
        <p:spPr bwMode="auto">
          <a:xfrm rot="-10340576">
            <a:off x="5745163" y="1635125"/>
            <a:ext cx="514350" cy="400050"/>
          </a:xfrm>
          <a:prstGeom prst="upArrow">
            <a:avLst>
              <a:gd name="adj1" fmla="val 50000"/>
              <a:gd name="adj2" fmla="val 47917"/>
            </a:avLst>
          </a:prstGeom>
          <a:solidFill>
            <a:srgbClr val="FF0000"/>
          </a:solidFill>
          <a:ln w="9525">
            <a:solidFill>
              <a:schemeClr val="tx1"/>
            </a:solidFill>
            <a:miter lim="800000"/>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2313" name="AutoShape 25"/>
          <p:cNvSpPr>
            <a:spLocks noChangeArrowheads="1"/>
          </p:cNvSpPr>
          <p:nvPr/>
        </p:nvSpPr>
        <p:spPr bwMode="auto">
          <a:xfrm rot="-8143513">
            <a:off x="5459413" y="2092325"/>
            <a:ext cx="514350" cy="400050"/>
          </a:xfrm>
          <a:prstGeom prst="upArrow">
            <a:avLst>
              <a:gd name="adj1" fmla="val 50000"/>
              <a:gd name="adj2" fmla="val 47917"/>
            </a:avLst>
          </a:prstGeom>
          <a:solidFill>
            <a:srgbClr val="FF0000"/>
          </a:solidFill>
          <a:ln w="9525">
            <a:solidFill>
              <a:schemeClr val="tx1"/>
            </a:solidFill>
            <a:miter lim="800000"/>
            <a:headEnd/>
            <a:tailEnd/>
          </a:ln>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nvGrpSpPr>
          <p:cNvPr id="12314" name="Group 26"/>
          <p:cNvGrpSpPr>
            <a:grpSpLocks/>
          </p:cNvGrpSpPr>
          <p:nvPr/>
        </p:nvGrpSpPr>
        <p:grpSpPr bwMode="auto">
          <a:xfrm>
            <a:off x="1443038" y="5143500"/>
            <a:ext cx="6278562" cy="687388"/>
            <a:chOff x="288" y="3600"/>
            <a:chExt cx="5274" cy="578"/>
          </a:xfrm>
        </p:grpSpPr>
        <p:pic>
          <p:nvPicPr>
            <p:cNvPr id="12317" name="Picture 27" descr="USACE_log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42" y="3600"/>
              <a:ext cx="4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28"/>
            <p:cNvSpPr txBox="1">
              <a:spLocks noChangeArrowheads="1"/>
            </p:cNvSpPr>
            <p:nvPr/>
          </p:nvSpPr>
          <p:spPr bwMode="auto">
            <a:xfrm>
              <a:off x="3920" y="4042"/>
              <a:ext cx="1642" cy="136"/>
            </a:xfrm>
            <a:prstGeom prst="rect">
              <a:avLst/>
            </a:prstGeom>
            <a:noFill/>
            <a:ln w="9525">
              <a:noFill/>
              <a:miter lim="800000"/>
              <a:headEnd/>
              <a:tailEnd/>
            </a:ln>
            <a:effectLst/>
          </p:spPr>
          <p:txBody>
            <a:bodyPr lIns="0" tIns="0" rIns="0" bIns="0">
              <a:spAutoFit/>
            </a:bodyPr>
            <a:lstStyle/>
            <a:p>
              <a:pPr algn="r">
                <a:defRPr/>
              </a:pPr>
              <a:r>
                <a:rPr lang="en-US" sz="1050" b="1"/>
                <a:t>BUILDING STRONG</a:t>
              </a:r>
              <a:r>
                <a:rPr lang="en-US" sz="1050" b="1" baseline="-25000"/>
                <a:t>®</a:t>
              </a:r>
            </a:p>
          </p:txBody>
        </p:sp>
        <p:sp>
          <p:nvSpPr>
            <p:cNvPr id="12319" name="Line 29"/>
            <p:cNvSpPr>
              <a:spLocks noChangeShapeType="1"/>
            </p:cNvSpPr>
            <p:nvPr/>
          </p:nvSpPr>
          <p:spPr bwMode="auto">
            <a:xfrm flipH="1">
              <a:off x="288" y="3984"/>
              <a:ext cx="51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315" name="TextBox 1"/>
          <p:cNvSpPr txBox="1">
            <a:spLocks noChangeArrowheads="1"/>
          </p:cNvSpPr>
          <p:nvPr/>
        </p:nvSpPr>
        <p:spPr bwMode="auto">
          <a:xfrm>
            <a:off x="1828800" y="0"/>
            <a:ext cx="52117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3600" b="1"/>
              <a:t>EXECUTION OF WORK</a:t>
            </a:r>
          </a:p>
        </p:txBody>
      </p:sp>
      <p:sp>
        <p:nvSpPr>
          <p:cNvPr id="12316" name="Slide Number Placeholder 10"/>
          <p:cNvSpPr txBox="1">
            <a:spLocks/>
          </p:cNvSpPr>
          <p:nvPr/>
        </p:nvSpPr>
        <p:spPr bwMode="auto">
          <a:xfrm>
            <a:off x="-20638" y="6496050"/>
            <a:ext cx="914400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FontTx/>
              <a:buNone/>
            </a:pPr>
            <a:fld id="{923F7BB6-740B-4F94-BAD0-F509B72B3DA7}" type="slidenum">
              <a:rPr lang="en-US" altLang="en-US" sz="1400" b="1">
                <a:solidFill>
                  <a:srgbClr val="000000"/>
                </a:solidFill>
              </a:rPr>
              <a:pPr algn="r" eaLnBrk="1" hangingPunct="1">
                <a:spcBef>
                  <a:spcPct val="0"/>
                </a:spcBef>
                <a:buFontTx/>
                <a:buNone/>
              </a:pPr>
              <a:t>15</a:t>
            </a:fld>
            <a:endParaRPr lang="en-US" altLang="en-US" sz="1400" b="1">
              <a:solidFill>
                <a:srgbClr val="000000"/>
              </a:solidFill>
            </a:endParaRPr>
          </a:p>
        </p:txBody>
      </p:sp>
    </p:spTree>
    <p:extLst>
      <p:ext uri="{BB962C8B-B14F-4D97-AF65-F5344CB8AC3E}">
        <p14:creationId xmlns:p14="http://schemas.microsoft.com/office/powerpoint/2010/main" val="1033046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4000" dirty="0">
                <a:solidFill>
                  <a:srgbClr val="3E6682"/>
                </a:solidFill>
                <a:latin typeface="+mj-lt"/>
              </a:rPr>
              <a:t>DISTRICT EXECUTION</a:t>
            </a:r>
            <a:endParaRPr lang="en-US" sz="4000" dirty="0">
              <a:latin typeface="+mj-lt"/>
            </a:endParaRPr>
          </a:p>
        </p:txBody>
      </p:sp>
      <p:sp>
        <p:nvSpPr>
          <p:cNvPr id="6" name="Content Placeholder 5"/>
          <p:cNvSpPr>
            <a:spLocks noGrp="1"/>
          </p:cNvSpPr>
          <p:nvPr>
            <p:ph idx="1"/>
          </p:nvPr>
        </p:nvSpPr>
        <p:spPr/>
        <p:txBody>
          <a:bodyPr/>
          <a:lstStyle/>
          <a:p>
            <a:pPr marL="342900" lvl="0" indent="-342900" eaLnBrk="0" hangingPunct="0">
              <a:lnSpc>
                <a:spcPct val="110000"/>
              </a:lnSpc>
              <a:spcBef>
                <a:spcPts val="0"/>
              </a:spcBef>
              <a:spcAft>
                <a:spcPts val="800"/>
              </a:spcAft>
              <a:buClr>
                <a:srgbClr val="3E6C82"/>
              </a:buClr>
              <a:buFont typeface="Wingdings" panose="05000000000000000000" pitchFamily="2" charset="2"/>
              <a:buChar char="§"/>
              <a:defRPr/>
            </a:pPr>
            <a:r>
              <a:rPr lang="en-US" sz="2100" b="1" kern="0" dirty="0">
                <a:solidFill>
                  <a:srgbClr val="000000"/>
                </a:solidFill>
                <a:latin typeface="+mn-lt"/>
                <a:ea typeface="+mn-ea"/>
                <a:cs typeface="+mn-cs"/>
              </a:rPr>
              <a:t>Civil Works including flood and coastal risk management/navigation and ecosystem account for </a:t>
            </a:r>
            <a:br>
              <a:rPr lang="en-US" sz="2100" b="1" kern="0" dirty="0">
                <a:solidFill>
                  <a:srgbClr val="000000"/>
                </a:solidFill>
                <a:latin typeface="+mn-lt"/>
                <a:ea typeface="+mn-ea"/>
                <a:cs typeface="+mn-cs"/>
              </a:rPr>
            </a:br>
            <a:r>
              <a:rPr lang="en-US" sz="2100" b="1" kern="0" dirty="0">
                <a:solidFill>
                  <a:srgbClr val="000000"/>
                </a:solidFill>
                <a:latin typeface="+mn-lt"/>
                <a:ea typeface="+mn-ea"/>
                <a:cs typeface="+mn-cs"/>
              </a:rPr>
              <a:t>86 % of the Districts Program  </a:t>
            </a:r>
          </a:p>
          <a:p>
            <a:pPr marL="342900" lvl="0" indent="-342900" eaLnBrk="0" hangingPunct="0">
              <a:lnSpc>
                <a:spcPct val="110000"/>
              </a:lnSpc>
              <a:spcBef>
                <a:spcPts val="0"/>
              </a:spcBef>
              <a:spcAft>
                <a:spcPts val="800"/>
              </a:spcAft>
              <a:buClr>
                <a:srgbClr val="3E6C82"/>
              </a:buClr>
              <a:buFont typeface="Wingdings" panose="05000000000000000000" pitchFamily="2" charset="2"/>
              <a:buChar char="§"/>
              <a:defRPr/>
            </a:pPr>
            <a:r>
              <a:rPr lang="en-US" sz="2100" b="1" kern="0" dirty="0" smtClean="0">
                <a:solidFill>
                  <a:srgbClr val="000000"/>
                </a:solidFill>
                <a:latin typeface="+mn-lt"/>
                <a:ea typeface="+mn-ea"/>
                <a:cs typeface="+mn-cs"/>
              </a:rPr>
              <a:t>FY18 Program:  Heavy </a:t>
            </a:r>
            <a:r>
              <a:rPr lang="en-US" sz="2100" b="1" kern="0" dirty="0">
                <a:solidFill>
                  <a:srgbClr val="000000"/>
                </a:solidFill>
                <a:latin typeface="+mn-lt"/>
                <a:ea typeface="+mn-ea"/>
                <a:cs typeface="+mn-cs"/>
              </a:rPr>
              <a:t>reliance on Best Value (Request for Proposal - RFP) </a:t>
            </a:r>
            <a:br>
              <a:rPr lang="en-US" sz="2100" b="1" kern="0" dirty="0">
                <a:solidFill>
                  <a:srgbClr val="000000"/>
                </a:solidFill>
                <a:latin typeface="+mn-lt"/>
                <a:ea typeface="+mn-ea"/>
                <a:cs typeface="+mn-cs"/>
              </a:rPr>
            </a:br>
            <a:r>
              <a:rPr lang="en-US" sz="2100" b="1" kern="0" dirty="0">
                <a:solidFill>
                  <a:srgbClr val="000000"/>
                </a:solidFill>
                <a:latin typeface="+mn-lt"/>
                <a:ea typeface="+mn-ea"/>
                <a:cs typeface="+mn-cs"/>
              </a:rPr>
              <a:t>and lowest price (Invitation for Bid - IFB)</a:t>
            </a:r>
          </a:p>
          <a:p>
            <a:pPr marL="915988" lvl="1" indent="-342900" eaLnBrk="0" hangingPunct="0">
              <a:lnSpc>
                <a:spcPct val="110000"/>
              </a:lnSpc>
              <a:spcBef>
                <a:spcPts val="0"/>
              </a:spcBef>
              <a:spcAft>
                <a:spcPts val="800"/>
              </a:spcAft>
              <a:buClr>
                <a:srgbClr val="3E6C82"/>
              </a:buClr>
              <a:buSzPct val="75000"/>
              <a:buFont typeface="Century Gothic" panose="020B0502020202020204" pitchFamily="34" charset="0"/>
              <a:buChar char="►"/>
              <a:defRPr/>
            </a:pPr>
            <a:r>
              <a:rPr lang="en-US" sz="1800" b="1" kern="0" dirty="0">
                <a:solidFill>
                  <a:srgbClr val="000000"/>
                </a:solidFill>
                <a:latin typeface="+mn-lt"/>
              </a:rPr>
              <a:t>AE IDIQs and Other Professional Svc contracts</a:t>
            </a:r>
          </a:p>
          <a:p>
            <a:pPr marL="915988" lvl="1" indent="-342900" eaLnBrk="0" hangingPunct="0">
              <a:lnSpc>
                <a:spcPct val="110000"/>
              </a:lnSpc>
              <a:spcBef>
                <a:spcPts val="0"/>
              </a:spcBef>
              <a:spcAft>
                <a:spcPts val="800"/>
              </a:spcAft>
              <a:buClr>
                <a:srgbClr val="3E6C82"/>
              </a:buClr>
              <a:buSzPct val="75000"/>
              <a:buFont typeface="Century Gothic" panose="020B0502020202020204" pitchFamily="34" charset="0"/>
              <a:buChar char="►"/>
              <a:defRPr/>
            </a:pPr>
            <a:r>
              <a:rPr lang="en-US" sz="1800" b="1" kern="0" dirty="0">
                <a:solidFill>
                  <a:srgbClr val="000000"/>
                </a:solidFill>
                <a:latin typeface="+mn-lt"/>
              </a:rPr>
              <a:t>Construction MATOC (dredging and Herbert Hoover Dike)</a:t>
            </a:r>
          </a:p>
          <a:p>
            <a:pPr marL="915988" lvl="1" indent="-342900" eaLnBrk="0" hangingPunct="0">
              <a:lnSpc>
                <a:spcPct val="110000"/>
              </a:lnSpc>
              <a:spcBef>
                <a:spcPts val="0"/>
              </a:spcBef>
              <a:spcAft>
                <a:spcPts val="800"/>
              </a:spcAft>
              <a:buClr>
                <a:srgbClr val="3E6C82"/>
              </a:buClr>
              <a:buSzPct val="75000"/>
              <a:buFont typeface="Century Gothic" panose="020B0502020202020204" pitchFamily="34" charset="0"/>
              <a:buChar char="►"/>
              <a:defRPr/>
            </a:pPr>
            <a:r>
              <a:rPr lang="en-US" sz="1800" b="1" kern="0" dirty="0">
                <a:solidFill>
                  <a:srgbClr val="000000"/>
                </a:solidFill>
                <a:latin typeface="+mn-lt"/>
              </a:rPr>
              <a:t>8(a) SATOCs </a:t>
            </a:r>
          </a:p>
          <a:p>
            <a:pPr marL="915988" lvl="1" indent="-342900" eaLnBrk="0" hangingPunct="0">
              <a:lnSpc>
                <a:spcPct val="110000"/>
              </a:lnSpc>
              <a:spcBef>
                <a:spcPts val="0"/>
              </a:spcBef>
              <a:spcAft>
                <a:spcPts val="800"/>
              </a:spcAft>
              <a:buClr>
                <a:srgbClr val="3E6C82"/>
              </a:buClr>
              <a:buSzPct val="75000"/>
              <a:buFont typeface="Century Gothic" panose="020B0502020202020204" pitchFamily="34" charset="0"/>
              <a:buChar char="►"/>
              <a:defRPr/>
            </a:pPr>
            <a:r>
              <a:rPr lang="en-US" sz="2500" b="1" kern="0" dirty="0">
                <a:solidFill>
                  <a:srgbClr val="000000"/>
                </a:solidFill>
                <a:latin typeface="+mn-lt"/>
              </a:rPr>
              <a:t>Extensive regional sharing of contract capacity (w/in SAD) (Regional Environmental Acquisition Tool - REAT)</a:t>
            </a:r>
          </a:p>
          <a:p>
            <a:endParaRPr lang="en-US" dirty="0">
              <a:latin typeface="+mn-lt"/>
            </a:endParaRPr>
          </a:p>
        </p:txBody>
      </p:sp>
      <p:sp>
        <p:nvSpPr>
          <p:cNvPr id="4" name="Slide Number Placeholder 3"/>
          <p:cNvSpPr>
            <a:spLocks noGrp="1"/>
          </p:cNvSpPr>
          <p:nvPr>
            <p:ph type="sldNum" sz="quarter" idx="11"/>
          </p:nvPr>
        </p:nvSpPr>
        <p:spPr/>
        <p:txBody>
          <a:bodyPr/>
          <a:lstStyle/>
          <a:p>
            <a:fld id="{9A257827-C34C-4251-B995-96C9C233CCC8}" type="slidenum">
              <a:rPr lang="en-US" smtClean="0"/>
              <a:pPr/>
              <a:t>16</a:t>
            </a:fld>
            <a:endParaRPr lang="en-US"/>
          </a:p>
        </p:txBody>
      </p:sp>
      <p:sp>
        <p:nvSpPr>
          <p:cNvPr id="7" name="Footer Placeholder 2"/>
          <p:cNvSpPr txBox="1">
            <a:spLocks/>
          </p:cNvSpPr>
          <p:nvPr/>
        </p:nvSpPr>
        <p:spPr>
          <a:xfrm>
            <a:off x="220534" y="6496598"/>
            <a:ext cx="3150844" cy="261137"/>
          </a:xfrm>
          <a:prstGeom prst="rect">
            <a:avLst/>
          </a:prstGeom>
        </p:spPr>
        <p:txBody>
          <a:bodyPr vert="horz" lIns="91440" tIns="45720" rIns="91440" bIns="45720" rtlCol="0" anchor="ctr"/>
          <a:lstStyle>
            <a:defPPr>
              <a:defRPr lang="en-US"/>
            </a:defPPr>
            <a:lvl1pPr algn="l" rtl="0" fontAlgn="auto">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Tree>
    <p:extLst>
      <p:ext uri="{BB962C8B-B14F-4D97-AF65-F5344CB8AC3E}">
        <p14:creationId xmlns:p14="http://schemas.microsoft.com/office/powerpoint/2010/main" val="3352560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DA7BB40E-9881-487A-A4A3-C77188D669CA}" type="slidenum">
              <a:rPr lang="en-US" smtClean="0"/>
              <a:pPr>
                <a:defRPr/>
              </a:pPr>
              <a:t>17</a:t>
            </a:fld>
            <a:endParaRPr lang="en-US" dirty="0"/>
          </a:p>
        </p:txBody>
      </p:sp>
      <p:sp>
        <p:nvSpPr>
          <p:cNvPr id="2" name="Title 1"/>
          <p:cNvSpPr>
            <a:spLocks noGrp="1"/>
          </p:cNvSpPr>
          <p:nvPr>
            <p:ph type="title" idx="4294967295"/>
          </p:nvPr>
        </p:nvSpPr>
        <p:spPr>
          <a:xfrm>
            <a:off x="259773" y="230745"/>
            <a:ext cx="8527963" cy="740108"/>
          </a:xfrm>
        </p:spPr>
        <p:txBody>
          <a:bodyPr>
            <a:noAutofit/>
          </a:bodyPr>
          <a:lstStyle/>
          <a:p>
            <a:r>
              <a:rPr lang="en-US" dirty="0">
                <a:solidFill>
                  <a:srgbClr val="000000"/>
                </a:solidFill>
              </a:rPr>
              <a:t>Jacksonville District Funding</a:t>
            </a:r>
            <a:br>
              <a:rPr lang="en-US" dirty="0">
                <a:solidFill>
                  <a:srgbClr val="000000"/>
                </a:solidFill>
              </a:rPr>
            </a:br>
            <a:r>
              <a:rPr lang="en-US" dirty="0">
                <a:solidFill>
                  <a:srgbClr val="000000"/>
                </a:solidFill>
              </a:rPr>
              <a:t>FY </a:t>
            </a:r>
            <a:r>
              <a:rPr lang="en-US" dirty="0" smtClean="0">
                <a:solidFill>
                  <a:srgbClr val="000000"/>
                </a:solidFill>
              </a:rPr>
              <a:t>2017 </a:t>
            </a:r>
            <a:r>
              <a:rPr lang="en-US" dirty="0">
                <a:solidFill>
                  <a:srgbClr val="000000"/>
                </a:solidFill>
              </a:rPr>
              <a:t>– FY 2019 ($1,000’s)</a:t>
            </a:r>
            <a:endParaRPr lang="en-US" dirty="0"/>
          </a:p>
        </p:txBody>
      </p:sp>
      <p:sp>
        <p:nvSpPr>
          <p:cNvPr id="3" name="Content Placeholder 2"/>
          <p:cNvSpPr>
            <a:spLocks noGrp="1"/>
          </p:cNvSpPr>
          <p:nvPr>
            <p:ph idx="4294967295"/>
          </p:nvPr>
        </p:nvSpPr>
        <p:spPr>
          <a:xfrm>
            <a:off x="76199" y="1318934"/>
            <a:ext cx="8229600" cy="4649788"/>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graphicFrame>
        <p:nvGraphicFramePr>
          <p:cNvPr id="6" name="Table 5"/>
          <p:cNvGraphicFramePr>
            <a:graphicFrameLocks noGrp="1"/>
          </p:cNvGraphicFramePr>
          <p:nvPr>
            <p:extLst/>
          </p:nvPr>
        </p:nvGraphicFramePr>
        <p:xfrm>
          <a:off x="447587" y="1092173"/>
          <a:ext cx="8340149" cy="3455328"/>
        </p:xfrm>
        <a:graphic>
          <a:graphicData uri="http://schemas.openxmlformats.org/drawingml/2006/table">
            <a:tbl>
              <a:tblPr/>
              <a:tblGrid>
                <a:gridCol w="2493818"/>
                <a:gridCol w="1385455"/>
                <a:gridCol w="1510811"/>
                <a:gridCol w="1538333"/>
                <a:gridCol w="1411732"/>
              </a:tblGrid>
              <a:tr h="335436">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500" b="0" i="0" u="none" strike="noStrike" cap="none" normalizeH="0" baseline="0" dirty="0" smtClean="0">
                        <a:ln>
                          <a:noFill/>
                        </a:ln>
                        <a:solidFill>
                          <a:schemeClr val="tx1"/>
                        </a:solidFill>
                        <a:effectLst/>
                        <a:latin typeface="Arial" charset="0"/>
                      </a:endParaRPr>
                    </a:p>
                  </a:txBody>
                  <a:tcPr marL="83127" marR="83127" marT="41564" marB="415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I</a:t>
                      </a:r>
                    </a:p>
                  </a:txBody>
                  <a:tcPr marL="83127" marR="83127" marT="41564" marB="41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C</a:t>
                      </a:r>
                    </a:p>
                  </a:txBody>
                  <a:tcPr marL="83127" marR="83127" marT="41564" marB="41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O&amp;M</a:t>
                      </a:r>
                    </a:p>
                  </a:txBody>
                  <a:tcPr marL="83127" marR="83127" marT="41564" marB="41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Total</a:t>
                      </a:r>
                    </a:p>
                  </a:txBody>
                  <a:tcPr marL="83127" marR="83127" marT="41564" marB="415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42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FY 2017</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President’s Budget</a:t>
                      </a:r>
                    </a:p>
                  </a:txBody>
                  <a:tcPr marL="83127" marR="83127" marT="41564" marB="415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1,755</a:t>
                      </a:r>
                    </a:p>
                  </a:txBody>
                  <a:tcPr marL="83127" marR="83127" marT="41564" marB="41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155,500</a:t>
                      </a:r>
                    </a:p>
                  </a:txBody>
                  <a:tcPr marL="83127" marR="83127" marT="41564" marB="41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51,458</a:t>
                      </a:r>
                    </a:p>
                  </a:txBody>
                  <a:tcPr marL="83127" marR="83127" marT="41564" marB="41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208,713</a:t>
                      </a:r>
                    </a:p>
                  </a:txBody>
                  <a:tcPr marL="83127" marR="83127" marT="41564" marB="415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42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FY 2017</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Allocation </a:t>
                      </a:r>
                    </a:p>
                  </a:txBody>
                  <a:tcPr marL="83127" marR="83127" marT="41564" marB="415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5,584</a:t>
                      </a:r>
                    </a:p>
                  </a:txBody>
                  <a:tcPr marL="83127" marR="83127" marT="41564" marB="41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241,367</a:t>
                      </a:r>
                    </a:p>
                  </a:txBody>
                  <a:tcPr marL="83127" marR="83127" marT="41564" marB="41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85,308</a:t>
                      </a:r>
                    </a:p>
                  </a:txBody>
                  <a:tcPr marL="83127" marR="83127" marT="41564" marB="41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332,259</a:t>
                      </a:r>
                    </a:p>
                  </a:txBody>
                  <a:tcPr marL="83127" marR="83127" marT="41564" marB="415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42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FY 2018</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President’s Budget</a:t>
                      </a:r>
                    </a:p>
                  </a:txBody>
                  <a:tcPr marL="83127" marR="83127" marT="41564" marB="415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400</a:t>
                      </a:r>
                    </a:p>
                  </a:txBody>
                  <a:tcPr marL="83127" marR="83127" marT="41564" marB="41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158,500</a:t>
                      </a:r>
                    </a:p>
                  </a:txBody>
                  <a:tcPr marL="83127" marR="83127" marT="41564" marB="41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62,374</a:t>
                      </a:r>
                    </a:p>
                  </a:txBody>
                  <a:tcPr marL="83127" marR="83127" marT="41564" marB="41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221,274</a:t>
                      </a:r>
                    </a:p>
                  </a:txBody>
                  <a:tcPr marL="83127" marR="83127" marT="41564" marB="415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42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FY 2018</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Allocation</a:t>
                      </a:r>
                      <a:endParaRPr kumimoji="0" lang="en-US" sz="1600" b="1" i="0" u="none" strike="noStrike" cap="none" normalizeH="0" baseline="30000" dirty="0" smtClean="0">
                        <a:ln>
                          <a:noFill/>
                        </a:ln>
                        <a:solidFill>
                          <a:schemeClr val="tx1"/>
                        </a:solidFill>
                        <a:effectLst/>
                        <a:latin typeface="Arial" charset="0"/>
                      </a:endParaRPr>
                    </a:p>
                  </a:txBody>
                  <a:tcPr marL="83127" marR="83127" marT="41564" marB="415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2,419</a:t>
                      </a:r>
                    </a:p>
                  </a:txBody>
                  <a:tcPr marL="83127" marR="83127" marT="41564" marB="41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270,976</a:t>
                      </a:r>
                    </a:p>
                  </a:txBody>
                  <a:tcPr marL="83127" marR="83127" marT="41564" marB="41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94,574</a:t>
                      </a:r>
                    </a:p>
                  </a:txBody>
                  <a:tcPr marL="83127" marR="83127" marT="41564" marB="41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367,969</a:t>
                      </a:r>
                    </a:p>
                  </a:txBody>
                  <a:tcPr marL="83127" marR="83127" marT="41564" marB="415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422">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FY 2019</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President’s Budget</a:t>
                      </a:r>
                    </a:p>
                  </a:txBody>
                  <a:tcPr marL="83127" marR="83127" marT="41564" marB="415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0</a:t>
                      </a:r>
                    </a:p>
                  </a:txBody>
                  <a:tcPr marL="83127" marR="83127" marT="41564" marB="41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163,500</a:t>
                      </a:r>
                      <a:endParaRPr kumimoji="0" lang="en-US" sz="1600" b="1" i="0" u="none" strike="noStrike" cap="none" normalizeH="0" baseline="30000" dirty="0" smtClean="0">
                        <a:ln>
                          <a:noFill/>
                        </a:ln>
                        <a:solidFill>
                          <a:schemeClr val="tx1"/>
                        </a:solidFill>
                        <a:effectLst/>
                        <a:latin typeface="Arial" charset="0"/>
                      </a:endParaRPr>
                    </a:p>
                  </a:txBody>
                  <a:tcPr marL="83127" marR="83127" marT="41564" marB="41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57,250.5</a:t>
                      </a:r>
                    </a:p>
                  </a:txBody>
                  <a:tcPr marL="83127" marR="83127" marT="41564" marB="415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220,750.5</a:t>
                      </a:r>
                    </a:p>
                  </a:txBody>
                  <a:tcPr marL="83127" marR="83127" marT="41564" marB="415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 name="Isosceles Triangle 35"/>
          <p:cNvSpPr/>
          <p:nvPr/>
        </p:nvSpPr>
        <p:spPr>
          <a:xfrm>
            <a:off x="7643881" y="2369987"/>
            <a:ext cx="207254" cy="214387"/>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p:cNvSpPr txBox="1"/>
          <p:nvPr/>
        </p:nvSpPr>
        <p:spPr>
          <a:xfrm>
            <a:off x="474382" y="4883657"/>
            <a:ext cx="5178273" cy="1046440"/>
          </a:xfrm>
          <a:prstGeom prst="rect">
            <a:avLst/>
          </a:prstGeom>
          <a:noFill/>
          <a:ln>
            <a:solidFill>
              <a:schemeClr val="tx1"/>
            </a:solidFill>
          </a:ln>
        </p:spPr>
        <p:txBody>
          <a:bodyPr wrap="square" rtlCol="0">
            <a:spAutoFit/>
          </a:bodyPr>
          <a:lstStyle/>
          <a:p>
            <a:r>
              <a:rPr lang="en-US" sz="1400" u="sng" dirty="0"/>
              <a:t>Legend:</a:t>
            </a:r>
          </a:p>
          <a:p>
            <a:r>
              <a:rPr lang="en-US" dirty="0" smtClean="0"/>
              <a:t>      </a:t>
            </a:r>
            <a:r>
              <a:rPr lang="en-US" sz="1200" dirty="0"/>
              <a:t>Increase/Decrease from previous year President’s Budget 	</a:t>
            </a:r>
          </a:p>
          <a:p>
            <a:r>
              <a:rPr lang="en-US" dirty="0" smtClean="0"/>
              <a:t>      </a:t>
            </a:r>
            <a:r>
              <a:rPr lang="en-US" sz="1200" dirty="0"/>
              <a:t>Increase in allocation from previous year </a:t>
            </a:r>
            <a:r>
              <a:rPr lang="en-US" sz="1200" dirty="0" smtClean="0"/>
              <a:t>allocation   </a:t>
            </a:r>
            <a:r>
              <a:rPr lang="en-US" dirty="0" smtClean="0"/>
              <a:t>	</a:t>
            </a:r>
            <a:endParaRPr lang="en-US" dirty="0"/>
          </a:p>
        </p:txBody>
      </p:sp>
      <p:cxnSp>
        <p:nvCxnSpPr>
          <p:cNvPr id="58" name="Straight Arrow Connector 57"/>
          <p:cNvCxnSpPr/>
          <p:nvPr/>
        </p:nvCxnSpPr>
        <p:spPr>
          <a:xfrm flipV="1">
            <a:off x="661671" y="5239181"/>
            <a:ext cx="0" cy="244774"/>
          </a:xfrm>
          <a:prstGeom prst="straightConnector1">
            <a:avLst/>
          </a:prstGeom>
          <a:ln>
            <a:solidFill>
              <a:srgbClr val="33CC33"/>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753266" y="5239181"/>
            <a:ext cx="0" cy="244774"/>
          </a:xfrm>
          <a:prstGeom prst="straightConnector1">
            <a:avLst/>
          </a:prstGeom>
          <a:ln>
            <a:solidFill>
              <a:srgbClr val="CC0000"/>
            </a:solidFill>
            <a:tailEnd type="triangle"/>
          </a:ln>
        </p:spPr>
        <p:style>
          <a:lnRef idx="1">
            <a:schemeClr val="accent1"/>
          </a:lnRef>
          <a:fillRef idx="0">
            <a:schemeClr val="accent1"/>
          </a:fillRef>
          <a:effectRef idx="0">
            <a:schemeClr val="accent1"/>
          </a:effectRef>
          <a:fontRef idx="minor">
            <a:schemeClr val="tx1"/>
          </a:fontRef>
        </p:style>
      </p:cxnSp>
      <p:sp>
        <p:nvSpPr>
          <p:cNvPr id="68" name="Isosceles Triangle 67"/>
          <p:cNvSpPr/>
          <p:nvPr/>
        </p:nvSpPr>
        <p:spPr>
          <a:xfrm>
            <a:off x="628151" y="5640922"/>
            <a:ext cx="183189" cy="169348"/>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p:cNvCxnSpPr/>
          <p:nvPr/>
        </p:nvCxnSpPr>
        <p:spPr>
          <a:xfrm>
            <a:off x="7501890" y="1591903"/>
            <a:ext cx="0" cy="388620"/>
          </a:xfrm>
          <a:prstGeom prst="straightConnector1">
            <a:avLst/>
          </a:prstGeom>
          <a:ln>
            <a:solidFill>
              <a:srgbClr val="CC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498425" y="2829130"/>
            <a:ext cx="0" cy="389024"/>
          </a:xfrm>
          <a:prstGeom prst="straightConnector1">
            <a:avLst/>
          </a:prstGeom>
          <a:ln>
            <a:solidFill>
              <a:srgbClr val="33CC3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508816" y="4058344"/>
            <a:ext cx="0" cy="388620"/>
          </a:xfrm>
          <a:prstGeom prst="straightConnector1">
            <a:avLst/>
          </a:prstGeom>
          <a:ln>
            <a:solidFill>
              <a:srgbClr val="CC0000"/>
            </a:solidFill>
            <a:tailEnd type="triangle"/>
          </a:ln>
        </p:spPr>
        <p:style>
          <a:lnRef idx="1">
            <a:schemeClr val="accent1"/>
          </a:lnRef>
          <a:fillRef idx="0">
            <a:schemeClr val="accent1"/>
          </a:fillRef>
          <a:effectRef idx="0">
            <a:schemeClr val="accent1"/>
          </a:effectRef>
          <a:fontRef idx="minor">
            <a:schemeClr val="tx1"/>
          </a:fontRef>
        </p:style>
      </p:cxnSp>
      <p:sp>
        <p:nvSpPr>
          <p:cNvPr id="20" name="Isosceles Triangle 19"/>
          <p:cNvSpPr/>
          <p:nvPr/>
        </p:nvSpPr>
        <p:spPr>
          <a:xfrm>
            <a:off x="7650807" y="3613428"/>
            <a:ext cx="207254" cy="214387"/>
          </a:xfrm>
          <a:prstGeom prst="triangl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7655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015" y="336422"/>
            <a:ext cx="8382000" cy="806451"/>
          </a:xfrm>
        </p:spPr>
        <p:txBody>
          <a:bodyPr/>
          <a:lstStyle/>
          <a:p>
            <a:r>
              <a:rPr lang="en-US" altLang="en-US" dirty="0">
                <a:solidFill>
                  <a:schemeClr val="tx1"/>
                </a:solidFill>
              </a:rPr>
              <a:t>JACKSONVILLE DISTRICT PROGRAMS </a:t>
            </a:r>
            <a:br>
              <a:rPr lang="en-US" altLang="en-US" dirty="0">
                <a:solidFill>
                  <a:schemeClr val="tx1"/>
                </a:solidFill>
              </a:rPr>
            </a:br>
            <a:r>
              <a:rPr lang="en-US" altLang="en-US" dirty="0">
                <a:solidFill>
                  <a:schemeClr val="tx1"/>
                </a:solidFill>
              </a:rPr>
              <a:t>by Fiscal Year (FY)</a:t>
            </a:r>
            <a:br>
              <a:rPr lang="en-US" altLang="en-US" dirty="0">
                <a:solidFill>
                  <a:schemeClr val="tx1"/>
                </a:solidFill>
              </a:rPr>
            </a:br>
            <a:endParaRPr lang="en-US"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18</a:t>
            </a:fld>
            <a:endParaRPr lang="en-US"/>
          </a:p>
        </p:txBody>
      </p:sp>
      <p:graphicFrame>
        <p:nvGraphicFramePr>
          <p:cNvPr id="7" name="Object 2"/>
          <p:cNvGraphicFramePr>
            <a:graphicFrameLocks noChangeAspect="1"/>
          </p:cNvGraphicFramePr>
          <p:nvPr>
            <p:extLst/>
          </p:nvPr>
        </p:nvGraphicFramePr>
        <p:xfrm>
          <a:off x="-17463" y="1016000"/>
          <a:ext cx="7340601" cy="3873500"/>
        </p:xfrm>
        <a:graphic>
          <a:graphicData uri="http://schemas.openxmlformats.org/presentationml/2006/ole">
            <mc:AlternateContent xmlns:mc="http://schemas.openxmlformats.org/markup-compatibility/2006">
              <mc:Choice xmlns:v="urn:schemas-microsoft-com:vml" Requires="v">
                <p:oleObj spid="_x0000_s4117" name="Worksheet" r:id="rId5" imgW="7296238" imgH="3848181" progId="Excel.Sheet.8">
                  <p:embed/>
                </p:oleObj>
              </mc:Choice>
              <mc:Fallback>
                <p:oleObj name="Worksheet" r:id="rId5" imgW="7296238" imgH="3848181" progId="Excel.Sheet.8">
                  <p:embed/>
                  <p:pic>
                    <p:nvPicPr>
                      <p:cNvPr id="0" name=""/>
                      <p:cNvPicPr>
                        <a:picLocks noChangeAspect="1" noChangeArrowheads="1"/>
                      </p:cNvPicPr>
                      <p:nvPr/>
                    </p:nvPicPr>
                    <p:blipFill>
                      <a:blip r:embed="rId6"/>
                      <a:srcRect/>
                      <a:stretch>
                        <a:fillRect/>
                      </a:stretch>
                    </p:blipFill>
                    <p:spPr bwMode="auto">
                      <a:xfrm>
                        <a:off x="-17463" y="1016000"/>
                        <a:ext cx="7340601"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 Box 8"/>
          <p:cNvSpPr txBox="1">
            <a:spLocks noChangeArrowheads="1"/>
          </p:cNvSpPr>
          <p:nvPr/>
        </p:nvSpPr>
        <p:spPr bwMode="auto">
          <a:xfrm rot="16200000">
            <a:off x="287338" y="2901950"/>
            <a:ext cx="1236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800" b="1">
                <a:solidFill>
                  <a:srgbClr val="000000"/>
                </a:solidFill>
              </a:rPr>
              <a:t>$ Millions</a:t>
            </a:r>
          </a:p>
        </p:txBody>
      </p:sp>
      <p:sp>
        <p:nvSpPr>
          <p:cNvPr id="9" name="TextBox 4"/>
          <p:cNvSpPr txBox="1">
            <a:spLocks noChangeArrowheads="1"/>
          </p:cNvSpPr>
          <p:nvPr/>
        </p:nvSpPr>
        <p:spPr bwMode="auto">
          <a:xfrm>
            <a:off x="495300" y="5241925"/>
            <a:ext cx="6619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000" b="1" dirty="0"/>
              <a:t>Summary does not include SAJ Regulatory Program</a:t>
            </a:r>
          </a:p>
          <a:p>
            <a:pPr eaLnBrk="1" hangingPunct="1">
              <a:spcBef>
                <a:spcPct val="0"/>
              </a:spcBef>
              <a:buFontTx/>
              <a:buNone/>
            </a:pPr>
            <a:r>
              <a:rPr lang="en-US" altLang="en-US" sz="1000" b="1" dirty="0" smtClean="0"/>
              <a:t>* FY19 </a:t>
            </a:r>
            <a:r>
              <a:rPr lang="en-US" altLang="en-US" sz="1000" b="1" dirty="0"/>
              <a:t>PBUD; all other Fiscal Years reflect actual allocations, $ amounts are in millions</a:t>
            </a:r>
          </a:p>
        </p:txBody>
      </p:sp>
      <p:grpSp>
        <p:nvGrpSpPr>
          <p:cNvPr id="10" name="Group 3"/>
          <p:cNvGrpSpPr>
            <a:grpSpLocks/>
          </p:cNvGrpSpPr>
          <p:nvPr/>
        </p:nvGrpSpPr>
        <p:grpSpPr bwMode="auto">
          <a:xfrm>
            <a:off x="7115175" y="990600"/>
            <a:ext cx="1625600" cy="4676775"/>
            <a:chOff x="7138107" y="1385334"/>
            <a:chExt cx="1653008" cy="4759548"/>
          </a:xfrm>
        </p:grpSpPr>
        <p:pic>
          <p:nvPicPr>
            <p:cNvPr id="11" name="Picture 41" descr="pinellasfsbpa3.JPG"/>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7138107" y="3046257"/>
              <a:ext cx="1645920" cy="164444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 descr="\\Ad\dfsroot\data\fa_sdb\photos\Compiled_Kissimmee_Photo_Directory\River_System\New_this_month\june\2012.6.22-aerial\IMG_3126b (Large).jpg"/>
            <p:cNvPicPr preferRelativeResize="0">
              <a:picLocks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145195" y="4721329"/>
              <a:ext cx="1645920" cy="14235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52" descr="DSC00264 - backhoe and hole - lres_cropped.jpg"/>
            <p:cNvPicPr preferRelativeResize="0">
              <a:picLocks/>
            </p:cNvPicPr>
            <p:nvPr/>
          </p:nvPicPr>
          <p:blipFill>
            <a:blip r:embed="rId9">
              <a:extLst>
                <a:ext uri="{28A0092B-C50C-407E-A947-70E740481C1C}">
                  <a14:useLocalDpi xmlns:a14="http://schemas.microsoft.com/office/drawing/2010/main"/>
                </a:ext>
              </a:extLst>
            </a:blip>
            <a:srcRect/>
            <a:stretch>
              <a:fillRect/>
            </a:stretch>
          </p:blipFill>
          <p:spPr bwMode="auto">
            <a:xfrm>
              <a:off x="7142744" y="1385334"/>
              <a:ext cx="1643163" cy="16302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14" name="Rectangle 13"/>
          <p:cNvSpPr/>
          <p:nvPr/>
        </p:nvSpPr>
        <p:spPr>
          <a:xfrm>
            <a:off x="422275" y="990600"/>
            <a:ext cx="6597650" cy="46767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Footer Placeholder 2"/>
          <p:cNvSpPr txBox="1">
            <a:spLocks/>
          </p:cNvSpPr>
          <p:nvPr/>
        </p:nvSpPr>
        <p:spPr>
          <a:xfrm>
            <a:off x="220534" y="6496598"/>
            <a:ext cx="3150844" cy="261137"/>
          </a:xfrm>
          <a:prstGeom prst="rect">
            <a:avLst/>
          </a:prstGeom>
        </p:spPr>
        <p:txBody>
          <a:bodyPr vert="horz" lIns="91440" tIns="45720" rIns="91440" bIns="45720" rtlCol="0" anchor="ctr"/>
          <a:lstStyle>
            <a:defPPr>
              <a:defRPr lang="en-US"/>
            </a:defPPr>
            <a:lvl1pPr algn="l" rtl="0" fontAlgn="auto">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Tree>
    <p:extLst>
      <p:ext uri="{BB962C8B-B14F-4D97-AF65-F5344CB8AC3E}">
        <p14:creationId xmlns:p14="http://schemas.microsoft.com/office/powerpoint/2010/main" val="1638470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0658" y="299351"/>
            <a:ext cx="8382000" cy="806451"/>
          </a:xfrm>
        </p:spPr>
        <p:txBody>
          <a:bodyPr/>
          <a:lstStyle/>
          <a:p>
            <a:r>
              <a:rPr lang="en-US" altLang="en-US" sz="3600" kern="0" cap="none" dirty="0">
                <a:solidFill>
                  <a:srgbClr val="000000"/>
                </a:solidFill>
                <a:latin typeface="Arial"/>
                <a:ea typeface="+mj-ea"/>
                <a:cs typeface="+mj-cs"/>
              </a:rPr>
              <a:t>JACKSONVILLE DISTRICT</a:t>
            </a:r>
            <a:br>
              <a:rPr lang="en-US" altLang="en-US" sz="3600" kern="0" cap="none" dirty="0">
                <a:solidFill>
                  <a:srgbClr val="000000"/>
                </a:solidFill>
                <a:latin typeface="Arial"/>
                <a:ea typeface="+mj-ea"/>
                <a:cs typeface="+mj-cs"/>
              </a:rPr>
            </a:br>
            <a:r>
              <a:rPr lang="en-US" altLang="en-US" sz="3600" kern="0" cap="none" dirty="0">
                <a:solidFill>
                  <a:srgbClr val="000000"/>
                </a:solidFill>
                <a:latin typeface="Arial"/>
                <a:ea typeface="+mj-ea"/>
                <a:cs typeface="+mj-cs"/>
              </a:rPr>
              <a:t>WORKLOAD TRENDS</a:t>
            </a:r>
            <a:endParaRPr lang="en-US" dirty="0"/>
          </a:p>
        </p:txBody>
      </p:sp>
      <p:sp>
        <p:nvSpPr>
          <p:cNvPr id="3" name="Content Placeholder 2"/>
          <p:cNvSpPr>
            <a:spLocks noGrp="1"/>
          </p:cNvSpPr>
          <p:nvPr>
            <p:ph idx="1"/>
          </p:nvPr>
        </p:nvSpPr>
        <p:spPr>
          <a:xfrm>
            <a:off x="304800" y="1250265"/>
            <a:ext cx="8382000" cy="4346304"/>
          </a:xfrm>
        </p:spPr>
        <p:txBody>
          <a:bodyPr/>
          <a:lstStyle/>
          <a:p>
            <a:pPr marL="342900" lvl="0" indent="-342900" eaLnBrk="0" hangingPunct="0">
              <a:spcBef>
                <a:spcPct val="0"/>
              </a:spcBef>
              <a:spcAft>
                <a:spcPts val="800"/>
              </a:spcAft>
              <a:buFont typeface="Wingdings" panose="05000000000000000000" pitchFamily="2" charset="2"/>
              <a:buChar char="§"/>
            </a:pPr>
            <a:r>
              <a:rPr lang="en-US" altLang="en-US" b="1" kern="0" dirty="0">
                <a:solidFill>
                  <a:srgbClr val="000000"/>
                </a:solidFill>
                <a:latin typeface="Arial"/>
                <a:ea typeface="+mn-ea"/>
                <a:cs typeface="+mn-cs"/>
              </a:rPr>
              <a:t>Fiscal Year (FY) </a:t>
            </a:r>
            <a:r>
              <a:rPr lang="en-US" altLang="en-US" b="1" kern="0" dirty="0" smtClean="0">
                <a:solidFill>
                  <a:srgbClr val="000000"/>
                </a:solidFill>
                <a:latin typeface="Arial"/>
                <a:ea typeface="+mn-ea"/>
                <a:cs typeface="+mn-cs"/>
              </a:rPr>
              <a:t>2018 </a:t>
            </a:r>
            <a:r>
              <a:rPr lang="en-US" altLang="en-US" b="1" kern="0" dirty="0">
                <a:solidFill>
                  <a:srgbClr val="000000"/>
                </a:solidFill>
                <a:latin typeface="Arial"/>
                <a:ea typeface="+mn-ea"/>
                <a:cs typeface="+mn-cs"/>
              </a:rPr>
              <a:t>to FY </a:t>
            </a:r>
            <a:r>
              <a:rPr lang="en-US" altLang="en-US" b="1" kern="0" dirty="0" smtClean="0">
                <a:solidFill>
                  <a:srgbClr val="000000"/>
                </a:solidFill>
                <a:latin typeface="Arial"/>
                <a:ea typeface="+mn-ea"/>
                <a:cs typeface="+mn-cs"/>
              </a:rPr>
              <a:t>2019 </a:t>
            </a:r>
            <a:r>
              <a:rPr lang="en-US" altLang="en-US" b="1" kern="0" dirty="0">
                <a:solidFill>
                  <a:srgbClr val="000000"/>
                </a:solidFill>
                <a:latin typeface="Arial"/>
                <a:ea typeface="+mn-ea"/>
                <a:cs typeface="+mn-cs"/>
              </a:rPr>
              <a:t>Trends</a:t>
            </a:r>
          </a:p>
          <a:p>
            <a:pPr marL="742950" lvl="1" eaLnBrk="0" hangingPunct="0">
              <a:spcBef>
                <a:spcPct val="0"/>
              </a:spcBef>
              <a:spcAft>
                <a:spcPts val="800"/>
              </a:spcAft>
              <a:buSzPct val="75000"/>
              <a:buFont typeface="Arial" panose="020B0604020202020204" pitchFamily="34" charset="0"/>
              <a:buChar char="►"/>
            </a:pPr>
            <a:r>
              <a:rPr lang="en-US" altLang="en-US" sz="1800" kern="0" dirty="0">
                <a:solidFill>
                  <a:srgbClr val="000000"/>
                </a:solidFill>
                <a:latin typeface="Arial"/>
              </a:rPr>
              <a:t>Herbert Hoover Dike Rehabilitation: </a:t>
            </a:r>
            <a:r>
              <a:rPr lang="en-US" altLang="en-US" sz="1800" b="1" kern="0" dirty="0">
                <a:solidFill>
                  <a:srgbClr val="00B050"/>
                </a:solidFill>
                <a:latin typeface="Arial"/>
              </a:rPr>
              <a:t>increased </a:t>
            </a:r>
            <a:r>
              <a:rPr lang="en-US" altLang="en-US" sz="1800" b="1" kern="0" dirty="0" smtClean="0">
                <a:solidFill>
                  <a:srgbClr val="00B050"/>
                </a:solidFill>
                <a:latin typeface="Arial"/>
              </a:rPr>
              <a:t>$82-million </a:t>
            </a:r>
            <a:r>
              <a:rPr lang="en-US" altLang="en-US" sz="1800" b="1" kern="0" dirty="0">
                <a:solidFill>
                  <a:srgbClr val="00B050"/>
                </a:solidFill>
                <a:latin typeface="Arial"/>
              </a:rPr>
              <a:t>to </a:t>
            </a:r>
            <a:r>
              <a:rPr lang="en-US" altLang="en-US" sz="1800" b="1" kern="0" dirty="0" smtClean="0">
                <a:solidFill>
                  <a:srgbClr val="00B050"/>
                </a:solidFill>
                <a:latin typeface="Arial"/>
              </a:rPr>
              <a:t>$96-million *</a:t>
            </a:r>
            <a:endParaRPr lang="en-US" altLang="en-US" sz="1800" b="1" kern="0" dirty="0">
              <a:solidFill>
                <a:srgbClr val="00B050"/>
              </a:solidFill>
              <a:latin typeface="Arial"/>
            </a:endParaRPr>
          </a:p>
          <a:p>
            <a:pPr marL="742950" lvl="1" eaLnBrk="0" hangingPunct="0">
              <a:spcBef>
                <a:spcPct val="0"/>
              </a:spcBef>
              <a:spcAft>
                <a:spcPts val="800"/>
              </a:spcAft>
              <a:buSzPct val="75000"/>
              <a:buFont typeface="Arial" panose="020B0604020202020204" pitchFamily="34" charset="0"/>
              <a:buChar char="►"/>
            </a:pPr>
            <a:r>
              <a:rPr lang="en-US" altLang="en-US" sz="1800" kern="0" dirty="0">
                <a:solidFill>
                  <a:srgbClr val="000000"/>
                </a:solidFill>
                <a:latin typeface="Arial"/>
              </a:rPr>
              <a:t>South Florida Ecosystem Restoration (SFER) construction:  </a:t>
            </a:r>
            <a:r>
              <a:rPr lang="en-US" altLang="en-US" sz="1800" b="1" kern="0" dirty="0">
                <a:solidFill>
                  <a:srgbClr val="FF0000"/>
                </a:solidFill>
                <a:latin typeface="Arial"/>
              </a:rPr>
              <a:t>decreased: </a:t>
            </a:r>
            <a:r>
              <a:rPr lang="en-US" altLang="en-US" sz="1800" b="1" kern="0" dirty="0" smtClean="0">
                <a:solidFill>
                  <a:srgbClr val="FF0000"/>
                </a:solidFill>
                <a:latin typeface="Arial"/>
              </a:rPr>
              <a:t>$77-million </a:t>
            </a:r>
            <a:r>
              <a:rPr lang="en-US" altLang="en-US" sz="1800" b="1" kern="0" dirty="0">
                <a:solidFill>
                  <a:srgbClr val="FF0000"/>
                </a:solidFill>
                <a:latin typeface="Arial"/>
              </a:rPr>
              <a:t>to </a:t>
            </a:r>
            <a:r>
              <a:rPr lang="en-US" altLang="en-US" sz="1800" b="1" kern="0" dirty="0" smtClean="0">
                <a:solidFill>
                  <a:srgbClr val="FF0000"/>
                </a:solidFill>
                <a:latin typeface="Arial"/>
              </a:rPr>
              <a:t>$68-million</a:t>
            </a:r>
            <a:endParaRPr lang="en-US" altLang="en-US" sz="1800" b="1" kern="0" dirty="0">
              <a:solidFill>
                <a:srgbClr val="FF0000"/>
              </a:solidFill>
              <a:latin typeface="Arial"/>
            </a:endParaRPr>
          </a:p>
          <a:p>
            <a:pPr marL="742950" lvl="1" eaLnBrk="0" hangingPunct="0">
              <a:spcBef>
                <a:spcPct val="0"/>
              </a:spcBef>
              <a:spcAft>
                <a:spcPts val="800"/>
              </a:spcAft>
              <a:buSzPct val="75000"/>
              <a:buFont typeface="Arial" panose="020B0604020202020204" pitchFamily="34" charset="0"/>
              <a:buChar char="►"/>
            </a:pPr>
            <a:r>
              <a:rPr lang="en-US" altLang="en-US" sz="1800" kern="0" dirty="0">
                <a:solidFill>
                  <a:srgbClr val="000000"/>
                </a:solidFill>
                <a:latin typeface="Arial"/>
              </a:rPr>
              <a:t>Flood Control Coastal Emergency:  </a:t>
            </a:r>
            <a:r>
              <a:rPr lang="en-US" altLang="en-US" sz="1800" b="1" kern="0" dirty="0">
                <a:solidFill>
                  <a:srgbClr val="00B050"/>
                </a:solidFill>
                <a:latin typeface="Arial"/>
              </a:rPr>
              <a:t>no change $0 to $0</a:t>
            </a:r>
          </a:p>
          <a:p>
            <a:pPr marL="742950" lvl="1" eaLnBrk="0" hangingPunct="0">
              <a:spcBef>
                <a:spcPct val="0"/>
              </a:spcBef>
              <a:spcAft>
                <a:spcPts val="800"/>
              </a:spcAft>
              <a:buSzPct val="75000"/>
              <a:buFont typeface="Arial" panose="020B0604020202020204" pitchFamily="34" charset="0"/>
              <a:buChar char="►"/>
            </a:pPr>
            <a:r>
              <a:rPr lang="en-US" altLang="en-US" sz="1800" kern="0" dirty="0">
                <a:solidFill>
                  <a:srgbClr val="000000"/>
                </a:solidFill>
                <a:latin typeface="Arial"/>
              </a:rPr>
              <a:t>Water Resources Program </a:t>
            </a:r>
            <a:r>
              <a:rPr lang="en-US" altLang="en-US" sz="1800" kern="0" dirty="0" smtClean="0">
                <a:solidFill>
                  <a:srgbClr val="000000"/>
                </a:solidFill>
                <a:latin typeface="Arial"/>
              </a:rPr>
              <a:t>Construction</a:t>
            </a:r>
            <a:r>
              <a:rPr lang="en-US" altLang="en-US" sz="1800" kern="0" dirty="0">
                <a:solidFill>
                  <a:srgbClr val="000000"/>
                </a:solidFill>
                <a:latin typeface="Arial"/>
              </a:rPr>
              <a:t>: </a:t>
            </a:r>
            <a:r>
              <a:rPr lang="en-US" altLang="en-US" sz="1800" b="1" kern="0" dirty="0">
                <a:solidFill>
                  <a:srgbClr val="00B050"/>
                </a:solidFill>
                <a:latin typeface="Arial"/>
              </a:rPr>
              <a:t>no change $0 to $0</a:t>
            </a:r>
          </a:p>
          <a:p>
            <a:pPr marL="742950" lvl="1" eaLnBrk="0" hangingPunct="0">
              <a:spcBef>
                <a:spcPct val="0"/>
              </a:spcBef>
              <a:spcAft>
                <a:spcPts val="800"/>
              </a:spcAft>
              <a:buSzPct val="75000"/>
              <a:buFont typeface="Arial" panose="020B0604020202020204" pitchFamily="34" charset="0"/>
              <a:buChar char="►"/>
            </a:pPr>
            <a:r>
              <a:rPr lang="en-US" altLang="en-US" sz="1800" kern="0" dirty="0" smtClean="0">
                <a:solidFill>
                  <a:srgbClr val="000000"/>
                </a:solidFill>
                <a:latin typeface="Arial"/>
              </a:rPr>
              <a:t>Water </a:t>
            </a:r>
            <a:r>
              <a:rPr lang="en-US" altLang="en-US" sz="1800" kern="0" dirty="0">
                <a:solidFill>
                  <a:srgbClr val="000000"/>
                </a:solidFill>
                <a:latin typeface="Arial"/>
              </a:rPr>
              <a:t>Resources Program Operations and Maintenance: </a:t>
            </a:r>
            <a:r>
              <a:rPr lang="en-US" altLang="en-US" sz="1800" b="1" kern="0" dirty="0">
                <a:solidFill>
                  <a:srgbClr val="FF0000"/>
                </a:solidFill>
                <a:latin typeface="Arial"/>
              </a:rPr>
              <a:t>decreased </a:t>
            </a:r>
            <a:r>
              <a:rPr lang="en-US" altLang="en-US" sz="1800" b="1" kern="0" dirty="0" smtClean="0">
                <a:solidFill>
                  <a:srgbClr val="FF0000"/>
                </a:solidFill>
                <a:latin typeface="Arial"/>
              </a:rPr>
              <a:t>$62-million </a:t>
            </a:r>
            <a:r>
              <a:rPr lang="en-US" altLang="en-US" sz="1800" b="1" kern="0" dirty="0">
                <a:solidFill>
                  <a:srgbClr val="FF0000"/>
                </a:solidFill>
                <a:latin typeface="Arial"/>
              </a:rPr>
              <a:t>to </a:t>
            </a:r>
            <a:r>
              <a:rPr lang="en-US" altLang="en-US" sz="1800" b="1" kern="0" dirty="0" smtClean="0">
                <a:solidFill>
                  <a:srgbClr val="FF0000"/>
                </a:solidFill>
                <a:latin typeface="Arial"/>
              </a:rPr>
              <a:t>$57-million</a:t>
            </a:r>
            <a:endParaRPr lang="en-US" altLang="en-US" sz="1800" b="1" kern="0" dirty="0">
              <a:solidFill>
                <a:srgbClr val="FF0000"/>
              </a:solidFill>
              <a:latin typeface="Arial"/>
            </a:endParaRPr>
          </a:p>
          <a:p>
            <a:pPr marL="742950" lvl="1" eaLnBrk="0" hangingPunct="0">
              <a:spcBef>
                <a:spcPct val="0"/>
              </a:spcBef>
              <a:spcAft>
                <a:spcPts val="800"/>
              </a:spcAft>
              <a:buSzPct val="75000"/>
              <a:buFont typeface="Arial" panose="020B0604020202020204" pitchFamily="34" charset="0"/>
              <a:buChar char="►"/>
            </a:pPr>
            <a:r>
              <a:rPr lang="en-US" altLang="en-US" sz="1800" kern="0" dirty="0">
                <a:solidFill>
                  <a:srgbClr val="000000"/>
                </a:solidFill>
                <a:latin typeface="Arial"/>
              </a:rPr>
              <a:t>Regulatory Program:  </a:t>
            </a:r>
            <a:r>
              <a:rPr lang="en-US" altLang="en-US" sz="1800" b="1" kern="0" dirty="0">
                <a:solidFill>
                  <a:srgbClr val="00B050"/>
                </a:solidFill>
                <a:latin typeface="Arial"/>
              </a:rPr>
              <a:t>no change $17.2-million to $17.2-million</a:t>
            </a:r>
          </a:p>
          <a:p>
            <a:pPr marL="742950" lvl="1" eaLnBrk="0" hangingPunct="0">
              <a:spcBef>
                <a:spcPct val="0"/>
              </a:spcBef>
              <a:spcAft>
                <a:spcPts val="800"/>
              </a:spcAft>
              <a:buSzPct val="75000"/>
              <a:buFont typeface="Arial" panose="020B0604020202020204" pitchFamily="34" charset="0"/>
              <a:buChar char="►"/>
            </a:pPr>
            <a:r>
              <a:rPr lang="en-US" altLang="en-US" sz="1800" kern="0" dirty="0">
                <a:solidFill>
                  <a:srgbClr val="000000"/>
                </a:solidFill>
                <a:latin typeface="Arial"/>
              </a:rPr>
              <a:t>FUDS Program:  </a:t>
            </a:r>
            <a:r>
              <a:rPr lang="en-US" altLang="en-US" sz="1800" b="1" kern="0" dirty="0" smtClean="0">
                <a:solidFill>
                  <a:srgbClr val="FF0000"/>
                </a:solidFill>
                <a:latin typeface="Arial"/>
              </a:rPr>
              <a:t>decreased $7.3-million </a:t>
            </a:r>
            <a:r>
              <a:rPr lang="en-US" altLang="en-US" sz="1800" b="1" kern="0" dirty="0">
                <a:solidFill>
                  <a:srgbClr val="FF0000"/>
                </a:solidFill>
                <a:latin typeface="Arial"/>
              </a:rPr>
              <a:t>to </a:t>
            </a:r>
            <a:r>
              <a:rPr lang="en-US" altLang="en-US" sz="1800" b="1" kern="0" dirty="0" smtClean="0">
                <a:solidFill>
                  <a:srgbClr val="FF0000"/>
                </a:solidFill>
                <a:latin typeface="Arial"/>
              </a:rPr>
              <a:t>$5.1-million</a:t>
            </a:r>
            <a:endParaRPr lang="en-US" altLang="en-US" sz="1800" b="1" kern="0" dirty="0">
              <a:solidFill>
                <a:srgbClr val="FF0000"/>
              </a:solidFill>
              <a:latin typeface="Arial"/>
            </a:endParaRPr>
          </a:p>
          <a:p>
            <a:pPr marL="742950" lvl="1" eaLnBrk="0" hangingPunct="0">
              <a:spcBef>
                <a:spcPct val="0"/>
              </a:spcBef>
              <a:spcAft>
                <a:spcPts val="800"/>
              </a:spcAft>
              <a:buSzPct val="75000"/>
              <a:buFont typeface="Arial" panose="020B0604020202020204" pitchFamily="34" charset="0"/>
              <a:buChar char="►"/>
            </a:pPr>
            <a:r>
              <a:rPr lang="en-US" altLang="en-US" sz="1800" kern="0" dirty="0">
                <a:solidFill>
                  <a:srgbClr val="000000"/>
                </a:solidFill>
                <a:latin typeface="Arial"/>
              </a:rPr>
              <a:t>MILCON (Total):  </a:t>
            </a:r>
            <a:r>
              <a:rPr lang="en-US" altLang="en-US" sz="1800" b="1" kern="0" dirty="0" smtClean="0">
                <a:solidFill>
                  <a:srgbClr val="FF0000"/>
                </a:solidFill>
                <a:latin typeface="Arial"/>
              </a:rPr>
              <a:t>decreased $39-million </a:t>
            </a:r>
            <a:r>
              <a:rPr lang="en-US" altLang="en-US" sz="1800" b="1" kern="0" dirty="0">
                <a:solidFill>
                  <a:srgbClr val="FF0000"/>
                </a:solidFill>
                <a:latin typeface="Arial"/>
              </a:rPr>
              <a:t>to </a:t>
            </a:r>
            <a:r>
              <a:rPr lang="en-US" altLang="en-US" sz="1800" b="1" kern="0" dirty="0" smtClean="0">
                <a:solidFill>
                  <a:srgbClr val="FF0000"/>
                </a:solidFill>
                <a:latin typeface="Arial"/>
              </a:rPr>
              <a:t>$24-million</a:t>
            </a:r>
            <a:endParaRPr lang="en-US" altLang="en-US" sz="1800" b="1" kern="0" dirty="0">
              <a:solidFill>
                <a:srgbClr val="FF0000"/>
              </a:solidFill>
              <a:latin typeface="Arial"/>
            </a:endParaRPr>
          </a:p>
          <a:p>
            <a:endParaRPr lang="en-US" dirty="0"/>
          </a:p>
        </p:txBody>
      </p:sp>
      <p:sp>
        <p:nvSpPr>
          <p:cNvPr id="5" name="Slide Number Placeholder 4"/>
          <p:cNvSpPr>
            <a:spLocks noGrp="1"/>
          </p:cNvSpPr>
          <p:nvPr>
            <p:ph type="sldNum" sz="quarter" idx="11"/>
          </p:nvPr>
        </p:nvSpPr>
        <p:spPr/>
        <p:txBody>
          <a:bodyPr/>
          <a:lstStyle/>
          <a:p>
            <a:fld id="{9A257827-C34C-4251-B995-96C9C233CCC8}" type="slidenum">
              <a:rPr lang="en-US" smtClean="0"/>
              <a:pPr/>
              <a:t>19</a:t>
            </a:fld>
            <a:endParaRPr lang="en-US"/>
          </a:p>
        </p:txBody>
      </p:sp>
      <p:sp>
        <p:nvSpPr>
          <p:cNvPr id="7" name="TextBox 5"/>
          <p:cNvSpPr txBox="1">
            <a:spLocks noChangeArrowheads="1"/>
          </p:cNvSpPr>
          <p:nvPr/>
        </p:nvSpPr>
        <p:spPr bwMode="auto">
          <a:xfrm>
            <a:off x="474028" y="5537811"/>
            <a:ext cx="82513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200" i="0" u="none" strike="noStrike" kern="0" cap="none" spc="0" normalizeH="0" baseline="0" noProof="0" dirty="0" smtClean="0">
                <a:ln>
                  <a:noFill/>
                </a:ln>
                <a:solidFill>
                  <a:srgbClr val="000000"/>
                </a:solidFill>
                <a:effectLst/>
                <a:uLnTx/>
                <a:uFillTx/>
                <a:ea typeface="+mn-ea"/>
              </a:rPr>
              <a:t>*</a:t>
            </a:r>
            <a:r>
              <a:rPr lang="en-US" altLang="en-US" sz="1200" kern="0" dirty="0">
                <a:solidFill>
                  <a:srgbClr val="000000"/>
                </a:solidFill>
              </a:rPr>
              <a:t> </a:t>
            </a:r>
            <a:r>
              <a:rPr lang="en-US" altLang="en-US" sz="1200" kern="0" dirty="0" smtClean="0">
                <a:solidFill>
                  <a:srgbClr val="000000"/>
                </a:solidFill>
              </a:rPr>
              <a:t>The </a:t>
            </a:r>
            <a:r>
              <a:rPr lang="en-US" altLang="en-US" sz="1200" kern="0" dirty="0">
                <a:solidFill>
                  <a:srgbClr val="000000"/>
                </a:solidFill>
              </a:rPr>
              <a:t>Dam Safety and Seepage/Stability Correction Program </a:t>
            </a:r>
            <a:r>
              <a:rPr lang="en-US" altLang="en-US" sz="1200" kern="0" dirty="0" smtClean="0">
                <a:solidFill>
                  <a:srgbClr val="000000"/>
                </a:solidFill>
              </a:rPr>
              <a:t>includes an additional </a:t>
            </a:r>
            <a:r>
              <a:rPr lang="en-US" altLang="en-US" sz="1200" kern="0" dirty="0">
                <a:solidFill>
                  <a:srgbClr val="000000"/>
                </a:solidFill>
              </a:rPr>
              <a:t>$66.405 million to accelerate the rehabilitation of the Herbert Hoover Dike in FY 2019 provided the State of Florida has contributed $100 million or more by September 30, 2019, of its total commitment to provide $200 million for such work.</a:t>
            </a:r>
            <a:endParaRPr kumimoji="0" lang="en-US" altLang="en-US" sz="1200" i="0" u="none" strike="noStrike" kern="0" cap="none" spc="0" normalizeH="0" baseline="0" noProof="0" dirty="0" smtClean="0">
              <a:ln>
                <a:noFill/>
              </a:ln>
              <a:solidFill>
                <a:srgbClr val="000000"/>
              </a:solidFill>
              <a:effectLst/>
              <a:uLnTx/>
              <a:uFillTx/>
              <a:ea typeface="+mn-ea"/>
            </a:endParaRPr>
          </a:p>
        </p:txBody>
      </p:sp>
    </p:spTree>
    <p:extLst>
      <p:ext uri="{BB962C8B-B14F-4D97-AF65-F5344CB8AC3E}">
        <p14:creationId xmlns:p14="http://schemas.microsoft.com/office/powerpoint/2010/main" val="297172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031163" y="3200400"/>
            <a:ext cx="0" cy="19050"/>
          </a:xfrm>
          <a:prstGeom prst="rect">
            <a:avLst/>
          </a:prstGeom>
          <a:solidFill>
            <a:srgbClr val="FAF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15" name="Rectangle 27"/>
          <p:cNvSpPr>
            <a:spLocks noChangeArrowheads="1"/>
          </p:cNvSpPr>
          <p:nvPr/>
        </p:nvSpPr>
        <p:spPr bwMode="auto">
          <a:xfrm>
            <a:off x="8043863" y="3046413"/>
            <a:ext cx="0" cy="19050"/>
          </a:xfrm>
          <a:prstGeom prst="rect">
            <a:avLst/>
          </a:prstGeom>
          <a:solidFill>
            <a:srgbClr val="FAF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16" name="Content Placeholder 71"/>
          <p:cNvSpPr>
            <a:spLocks noGrp="1"/>
          </p:cNvSpPr>
          <p:nvPr>
            <p:ph idx="4294967295"/>
          </p:nvPr>
        </p:nvSpPr>
        <p:spPr>
          <a:xfrm>
            <a:off x="457200" y="1295400"/>
            <a:ext cx="8442325" cy="4189413"/>
          </a:xfrm>
        </p:spPr>
        <p:txBody>
          <a:bodyPr/>
          <a:lstStyle/>
          <a:p>
            <a:pPr>
              <a:lnSpc>
                <a:spcPts val="2600"/>
              </a:lnSpc>
              <a:spcBef>
                <a:spcPts val="1200"/>
              </a:spcBef>
              <a:buFont typeface="Arial" panose="020B0604020202020204" pitchFamily="34" charset="0"/>
              <a:buChar char="•"/>
            </a:pPr>
            <a:r>
              <a:rPr lang="en-US" altLang="en-US" sz="1800" dirty="0" smtClean="0"/>
              <a:t>Provide a brief overview of the Jacksonville District Area of Responsibility </a:t>
            </a:r>
          </a:p>
          <a:p>
            <a:pPr>
              <a:lnSpc>
                <a:spcPts val="2600"/>
              </a:lnSpc>
              <a:spcBef>
                <a:spcPts val="1200"/>
              </a:spcBef>
              <a:buFont typeface="Arial" panose="020B0604020202020204" pitchFamily="34" charset="0"/>
              <a:buChar char="•"/>
            </a:pPr>
            <a:r>
              <a:rPr lang="en-US" altLang="en-US" sz="1800" dirty="0" smtClean="0"/>
              <a:t>Jacksonville District Program Areas</a:t>
            </a:r>
          </a:p>
          <a:p>
            <a:pPr>
              <a:lnSpc>
                <a:spcPts val="2600"/>
              </a:lnSpc>
              <a:spcBef>
                <a:spcPts val="1200"/>
              </a:spcBef>
              <a:buFont typeface="Arial" panose="020B0604020202020204" pitchFamily="34" charset="0"/>
              <a:buChar char="•"/>
            </a:pPr>
            <a:r>
              <a:rPr lang="en-US" altLang="en-US" sz="1800" dirty="0" smtClean="0"/>
              <a:t>Upcoming Contracting Opportunities</a:t>
            </a:r>
          </a:p>
          <a:p>
            <a:pPr>
              <a:lnSpc>
                <a:spcPts val="2600"/>
              </a:lnSpc>
              <a:spcBef>
                <a:spcPts val="1200"/>
              </a:spcBef>
              <a:buFont typeface="Arial" panose="020B0604020202020204" pitchFamily="34" charset="0"/>
              <a:buChar char="•"/>
            </a:pPr>
            <a:r>
              <a:rPr lang="en-US" altLang="en-US" sz="1800" dirty="0" smtClean="0"/>
              <a:t>Questions and Answers</a:t>
            </a:r>
          </a:p>
          <a:p>
            <a:pPr>
              <a:lnSpc>
                <a:spcPts val="2600"/>
              </a:lnSpc>
              <a:spcBef>
                <a:spcPts val="1200"/>
              </a:spcBef>
            </a:pPr>
            <a:endParaRPr lang="en-US" altLang="en-US" sz="1800" dirty="0" smtClean="0"/>
          </a:p>
          <a:p>
            <a:pPr>
              <a:lnSpc>
                <a:spcPts val="2600"/>
              </a:lnSpc>
              <a:spcBef>
                <a:spcPts val="1200"/>
              </a:spcBef>
            </a:pPr>
            <a:endParaRPr lang="en-US" altLang="en-US" sz="1800" dirty="0" smtClean="0"/>
          </a:p>
          <a:p>
            <a:pPr>
              <a:lnSpc>
                <a:spcPts val="2600"/>
              </a:lnSpc>
              <a:spcBef>
                <a:spcPts val="600"/>
              </a:spcBef>
            </a:pPr>
            <a:endParaRPr lang="en-US" altLang="en-US" sz="1800" dirty="0" smtClean="0"/>
          </a:p>
        </p:txBody>
      </p:sp>
      <p:sp>
        <p:nvSpPr>
          <p:cNvPr id="13317" name="Title 12"/>
          <p:cNvSpPr>
            <a:spLocks noGrp="1"/>
          </p:cNvSpPr>
          <p:nvPr>
            <p:ph type="title" idx="4294967295"/>
          </p:nvPr>
        </p:nvSpPr>
        <p:spPr>
          <a:xfrm>
            <a:off x="339969" y="217488"/>
            <a:ext cx="9210675" cy="819150"/>
          </a:xfrm>
        </p:spPr>
        <p:txBody>
          <a:bodyPr/>
          <a:lstStyle/>
          <a:p>
            <a:pPr>
              <a:lnSpc>
                <a:spcPct val="85000"/>
              </a:lnSpc>
            </a:pPr>
            <a:r>
              <a:rPr lang="en-US" altLang="en-US" sz="3200" b="1" dirty="0" smtClean="0"/>
              <a:t>Briefing purpose/Agenda</a:t>
            </a:r>
          </a:p>
        </p:txBody>
      </p:sp>
    </p:spTree>
    <p:extLst>
      <p:ext uri="{BB962C8B-B14F-4D97-AF65-F5344CB8AC3E}">
        <p14:creationId xmlns:p14="http://schemas.microsoft.com/office/powerpoint/2010/main" val="215662940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t>DOING BUSINESS WITH THE CORPS OF ENGINEERS</a:t>
            </a:r>
            <a:endParaRPr lang="en-US" dirty="0"/>
          </a:p>
        </p:txBody>
      </p:sp>
      <p:sp>
        <p:nvSpPr>
          <p:cNvPr id="8" name="Content Placeholder 7"/>
          <p:cNvSpPr>
            <a:spLocks noGrp="1"/>
          </p:cNvSpPr>
          <p:nvPr>
            <p:ph idx="1"/>
          </p:nvPr>
        </p:nvSpPr>
        <p:spPr>
          <a:xfrm>
            <a:off x="304800" y="1064909"/>
            <a:ext cx="8382000" cy="4718049"/>
          </a:xfrm>
        </p:spPr>
        <p:txBody>
          <a:bodyPr/>
          <a:lstStyle/>
          <a:p>
            <a:pPr marL="457200" indent="-457200">
              <a:buFont typeface="+mj-lt"/>
              <a:buAutoNum type="arabicPeriod"/>
            </a:pPr>
            <a:r>
              <a:rPr lang="en-US" altLang="en-US" sz="2300" dirty="0" smtClean="0"/>
              <a:t>Know </a:t>
            </a:r>
            <a:r>
              <a:rPr lang="en-US" altLang="en-US" sz="2300" dirty="0"/>
              <a:t>the mission and area of responsibility of USACE District. </a:t>
            </a:r>
          </a:p>
          <a:p>
            <a:pPr marL="457200" indent="-457200">
              <a:buFont typeface="+mj-lt"/>
              <a:buAutoNum type="arabicPeriod"/>
            </a:pPr>
            <a:r>
              <a:rPr lang="en-US" altLang="en-US" sz="2300" dirty="0" smtClean="0"/>
              <a:t>Websites/social </a:t>
            </a:r>
            <a:r>
              <a:rPr lang="en-US" altLang="en-US" sz="2300" dirty="0"/>
              <a:t>media– get smart on FBO, FPDS-NG, District websites, USASpending.gov </a:t>
            </a:r>
          </a:p>
          <a:p>
            <a:pPr marL="457200" indent="-457200">
              <a:buFont typeface="+mj-lt"/>
              <a:buAutoNum type="arabicPeriod"/>
            </a:pPr>
            <a:r>
              <a:rPr lang="en-US" altLang="en-US" sz="2300" dirty="0" smtClean="0"/>
              <a:t>Take </a:t>
            </a:r>
            <a:r>
              <a:rPr lang="en-US" altLang="en-US" sz="2300" dirty="0"/>
              <a:t>advantage of industry days, site visits and pre-proposals (free marketing).</a:t>
            </a:r>
          </a:p>
          <a:p>
            <a:pPr marL="457200" indent="-457200">
              <a:buFont typeface="+mj-lt"/>
              <a:buAutoNum type="arabicPeriod"/>
            </a:pPr>
            <a:r>
              <a:rPr lang="en-US" altLang="en-US" sz="2300" dirty="0" smtClean="0"/>
              <a:t>Relationships </a:t>
            </a:r>
            <a:r>
              <a:rPr lang="en-US" altLang="en-US" sz="2300" dirty="0"/>
              <a:t>– focus on relationships with the right people. </a:t>
            </a:r>
          </a:p>
          <a:p>
            <a:pPr marL="457200" indent="-457200">
              <a:buFont typeface="+mj-lt"/>
              <a:buAutoNum type="arabicPeriod"/>
            </a:pPr>
            <a:r>
              <a:rPr lang="en-US" altLang="en-US" sz="2300" dirty="0" smtClean="0"/>
              <a:t>Familiarize </a:t>
            </a:r>
            <a:r>
              <a:rPr lang="en-US" altLang="en-US" sz="2300" dirty="0"/>
              <a:t>yourself with DoD contracting regulations and procedures.</a:t>
            </a:r>
          </a:p>
          <a:p>
            <a:pPr marL="457200" indent="-457200">
              <a:buFont typeface="+mj-lt"/>
              <a:buAutoNum type="arabicPeriod"/>
            </a:pPr>
            <a:r>
              <a:rPr lang="en-US" altLang="en-US" sz="2300" dirty="0" smtClean="0"/>
              <a:t>Consider </a:t>
            </a:r>
            <a:r>
              <a:rPr lang="en-US" altLang="en-US" sz="2300" dirty="0"/>
              <a:t>Subcontracting opportunities.</a:t>
            </a:r>
          </a:p>
          <a:p>
            <a:pPr marL="457200" indent="-457200">
              <a:buFont typeface="+mj-lt"/>
              <a:buAutoNum type="arabicPeriod"/>
            </a:pPr>
            <a:r>
              <a:rPr lang="en-US" altLang="en-US" sz="2300" dirty="0" smtClean="0"/>
              <a:t>Follow </a:t>
            </a:r>
            <a:r>
              <a:rPr lang="en-US" altLang="en-US" sz="2300" dirty="0"/>
              <a:t>the money. </a:t>
            </a:r>
          </a:p>
          <a:p>
            <a:pPr marL="457200" indent="-457200">
              <a:buFont typeface="+mj-lt"/>
              <a:buAutoNum type="arabicPeriod"/>
            </a:pPr>
            <a:r>
              <a:rPr lang="en-US" altLang="en-US" sz="2300" dirty="0" smtClean="0"/>
              <a:t>READ</a:t>
            </a:r>
            <a:r>
              <a:rPr lang="en-US" altLang="en-US" sz="2300" dirty="0"/>
              <a:t>!  READ!  READ!   </a:t>
            </a:r>
          </a:p>
          <a:p>
            <a:endParaRPr lang="en-US" dirty="0"/>
          </a:p>
        </p:txBody>
      </p:sp>
      <p:sp>
        <p:nvSpPr>
          <p:cNvPr id="5" name="Slide Number Placeholder 4"/>
          <p:cNvSpPr>
            <a:spLocks noGrp="1"/>
          </p:cNvSpPr>
          <p:nvPr>
            <p:ph type="sldNum" sz="quarter" idx="11"/>
          </p:nvPr>
        </p:nvSpPr>
        <p:spPr/>
        <p:txBody>
          <a:bodyPr/>
          <a:lstStyle/>
          <a:p>
            <a:fld id="{3B773CDB-7973-454B-9699-5CCFA043586B}" type="slidenum">
              <a:rPr lang="en-US" smtClean="0"/>
              <a:pPr/>
              <a:t>20</a:t>
            </a:fld>
            <a:endParaRPr lang="en-US"/>
          </a:p>
        </p:txBody>
      </p:sp>
    </p:spTree>
    <p:extLst>
      <p:ext uri="{BB962C8B-B14F-4D97-AF65-F5344CB8AC3E}">
        <p14:creationId xmlns:p14="http://schemas.microsoft.com/office/powerpoint/2010/main" val="2985480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Jacksonville District </a:t>
            </a:r>
            <a:r>
              <a:rPr lang="en-US" dirty="0" smtClean="0"/>
              <a:t>FY2019 </a:t>
            </a:r>
            <a:r>
              <a:rPr lang="en-US" dirty="0"/>
              <a:t>&amp; Beyond Contracting Opportunities </a:t>
            </a:r>
          </a:p>
        </p:txBody>
      </p:sp>
      <p:sp>
        <p:nvSpPr>
          <p:cNvPr id="5" name="Slide Number Placeholder 4"/>
          <p:cNvSpPr>
            <a:spLocks noGrp="1"/>
          </p:cNvSpPr>
          <p:nvPr>
            <p:ph type="sldNum" sz="quarter" idx="11"/>
          </p:nvPr>
        </p:nvSpPr>
        <p:spPr/>
        <p:txBody>
          <a:bodyPr/>
          <a:lstStyle/>
          <a:p>
            <a:fld id="{3B773CDB-7973-454B-9699-5CCFA043586B}" type="slidenum">
              <a:rPr lang="en-US" smtClean="0"/>
              <a:pPr/>
              <a:t>21</a:t>
            </a:fld>
            <a:endParaRPr lang="en-US"/>
          </a:p>
        </p:txBody>
      </p:sp>
      <p:graphicFrame>
        <p:nvGraphicFramePr>
          <p:cNvPr id="9" name="Content Placeholder 3"/>
          <p:cNvGraphicFramePr>
            <a:graphicFrameLocks/>
          </p:cNvGraphicFramePr>
          <p:nvPr>
            <p:extLst/>
          </p:nvPr>
        </p:nvGraphicFramePr>
        <p:xfrm>
          <a:off x="391299" y="1077697"/>
          <a:ext cx="8382000" cy="4264372"/>
        </p:xfrm>
        <a:graphic>
          <a:graphicData uri="http://schemas.openxmlformats.org/drawingml/2006/table">
            <a:tbl>
              <a:tblPr firstRow="1" bandRow="1">
                <a:tableStyleId>{BC89EF96-8CEA-46FF-86C4-4CE0E7609802}</a:tableStyleId>
              </a:tblPr>
              <a:tblGrid>
                <a:gridCol w="597250"/>
                <a:gridCol w="1886267"/>
                <a:gridCol w="1009983"/>
                <a:gridCol w="883735"/>
                <a:gridCol w="1009983"/>
                <a:gridCol w="1061278"/>
                <a:gridCol w="867825"/>
                <a:gridCol w="1065679"/>
              </a:tblGrid>
              <a:tr h="66010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u="none" strike="noStrike" dirty="0" smtClean="0">
                          <a:solidFill>
                            <a:schemeClr val="bg2">
                              <a:lumMod val="75000"/>
                            </a:schemeClr>
                          </a:solidFill>
                        </a:rPr>
                        <a:t>Fiscal Year</a:t>
                      </a:r>
                      <a:endParaRPr lang="en-US" sz="1100" b="1" i="0" u="none" strike="noStrike" dirty="0">
                        <a:solidFill>
                          <a:schemeClr val="bg2">
                            <a:lumMod val="75000"/>
                          </a:schemeClr>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Title</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Location</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Projected Advertise Date</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Type Work</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Estimated Award </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Set-Aside Category</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Procurement Method</a:t>
                      </a:r>
                      <a:endParaRPr lang="en-US" sz="1100" b="1" i="0" u="none" strike="noStrike" dirty="0">
                        <a:solidFill>
                          <a:srgbClr val="CC0000"/>
                        </a:solidFill>
                        <a:latin typeface="Arial"/>
                      </a:endParaRPr>
                    </a:p>
                  </a:txBody>
                  <a:tcPr marL="7145" marR="7145" marT="7145" marB="0" anchor="ctr"/>
                </a:tc>
              </a:tr>
              <a:tr h="6464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u="none" strike="noStrike" dirty="0" err="1" smtClean="0">
                          <a:effectLst/>
                        </a:rPr>
                        <a:t>Jax</a:t>
                      </a:r>
                      <a:r>
                        <a:rPr lang="en-US" sz="1050" u="none" strike="noStrike" dirty="0" smtClean="0">
                          <a:effectLst/>
                        </a:rPr>
                        <a:t> Harbor Deepening  Contract C</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a:effectLst/>
                        </a:rPr>
                        <a:t>Duval </a:t>
                      </a:r>
                      <a:r>
                        <a:rPr lang="en-US" sz="1050" u="none" strike="noStrike" dirty="0" err="1">
                          <a:effectLst/>
                        </a:rPr>
                        <a:t>County,FL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May  2020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a:effectLst/>
                        </a:rPr>
                        <a:t>DREDGING      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a:effectLst/>
                        </a:rPr>
                        <a:t>$180,000,000 -$225,000,000</a:t>
                      </a:r>
                      <a:endParaRPr lang="en-US" sz="1050" b="0" i="0" u="none" strike="noStrike">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u="none" strike="noStrike" dirty="0" smtClean="0">
                          <a:effectLst/>
                        </a:rPr>
                        <a:t>            RFP</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2021</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u="none" strike="noStrike" dirty="0" err="1" smtClean="0">
                          <a:effectLst/>
                        </a:rPr>
                        <a:t>Jax</a:t>
                      </a:r>
                      <a:r>
                        <a:rPr lang="en-US" sz="1050" u="none" strike="noStrike" dirty="0" smtClean="0">
                          <a:effectLst/>
                        </a:rPr>
                        <a:t> Harbor Deepening  Contract D</a:t>
                      </a:r>
                      <a:endParaRPr lang="en-US" sz="1050" b="0" i="0" u="none" strike="noStrike" dirty="0" smtClean="0">
                        <a:solidFill>
                          <a:srgbClr val="000000"/>
                        </a:solidFill>
                        <a:effectLst/>
                        <a:latin typeface="Arial" panose="020B0604020202020204" pitchFamily="34" charset="0"/>
                      </a:endParaRPr>
                    </a:p>
                    <a:p>
                      <a:pPr algn="l"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a:effectLst/>
                        </a:rPr>
                        <a:t>Duval County,FL</a:t>
                      </a:r>
                      <a:endParaRPr lang="en-US" sz="1050" b="0" i="0" u="none" strike="noStrike">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dk1"/>
                          </a:solidFill>
                          <a:effectLst/>
                          <a:latin typeface="Arial"/>
                        </a:rPr>
                        <a:t>May</a:t>
                      </a:r>
                      <a:r>
                        <a:rPr lang="en-US" sz="1050" b="0" i="0" u="none" strike="noStrike" baseline="0" dirty="0" smtClean="0">
                          <a:solidFill>
                            <a:schemeClr val="dk1"/>
                          </a:solidFill>
                          <a:effectLst/>
                          <a:latin typeface="Arial"/>
                        </a:rPr>
                        <a:t> 2021</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a:effectLst/>
                        </a:rPr>
                        <a:t>DREDGING      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$100,000,000 - $150,000,000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a:effectLst/>
                        </a:rPr>
                        <a:t>RFP</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Dredging Kings Bay Entrance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Nassau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July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dirty="0" smtClean="0">
                          <a:effectLst/>
                        </a:rPr>
                        <a:t>DREDGING      237990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$15,000,000</a:t>
                      </a:r>
                      <a:r>
                        <a:rPr lang="en-US" sz="1050" b="0" i="0" u="none" strike="noStrike" baseline="0" dirty="0" smtClean="0">
                          <a:solidFill>
                            <a:srgbClr val="000000"/>
                          </a:solidFill>
                          <a:effectLst/>
                          <a:latin typeface="Arial" panose="020B0604020202020204" pitchFamily="34" charset="0"/>
                        </a:rPr>
                        <a:t> - $25,000,000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a:solidFill>
                          <a:schemeClr val="tx1"/>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Dredging Kings Bay Inner Channel</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Camden County, FL</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Nov 2019</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dirty="0" smtClean="0">
                          <a:effectLst/>
                        </a:rPr>
                        <a:t>DREDGING      237990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$10,000,000</a:t>
                      </a:r>
                      <a:r>
                        <a:rPr lang="en-US" sz="1050" b="0" i="0" u="none" strike="noStrike" baseline="0" dirty="0" smtClean="0">
                          <a:solidFill>
                            <a:srgbClr val="000000"/>
                          </a:solidFill>
                          <a:effectLst/>
                          <a:latin typeface="Arial" panose="020B0604020202020204" pitchFamily="34" charset="0"/>
                        </a:rPr>
                        <a:t> - $15,000,000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1" marR="7621" marT="7620"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Dredging USMC Support Facility</a:t>
                      </a:r>
                      <a:r>
                        <a:rPr lang="en-US" sz="1050" b="0" i="0" u="none" strike="noStrike" baseline="0" dirty="0" smtClean="0">
                          <a:solidFill>
                            <a:srgbClr val="000000"/>
                          </a:solidFill>
                          <a:effectLst/>
                          <a:latin typeface="Arial" panose="020B0604020202020204" pitchFamily="34" charset="0"/>
                        </a:rPr>
                        <a:t> Blount Island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Duval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Feb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dirty="0" smtClean="0">
                          <a:effectLst/>
                        </a:rPr>
                        <a:t>DREDGING      237990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$1,000,000 - $5,000,000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8" marR="9528" marT="9525"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Dredging Canaveral Harbor</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Brevard County, FL</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Dec 2018</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dirty="0" smtClean="0">
                          <a:effectLst/>
                        </a:rPr>
                        <a:t>DREDGING      237990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$5,000,000 - $10,000,000</a:t>
                      </a:r>
                    </a:p>
                    <a:p>
                      <a:pPr algn="ctr" fontAlgn="ct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1" marR="7621" marT="7620" marB="0" anchor="ctr"/>
                </a:tc>
              </a:tr>
            </a:tbl>
          </a:graphicData>
        </a:graphic>
      </p:graphicFrame>
      <p:sp>
        <p:nvSpPr>
          <p:cNvPr id="10" name="TextBox 2"/>
          <p:cNvSpPr txBox="1">
            <a:spLocks noChangeArrowheads="1"/>
          </p:cNvSpPr>
          <p:nvPr/>
        </p:nvSpPr>
        <p:spPr bwMode="auto">
          <a:xfrm>
            <a:off x="-256574" y="5764191"/>
            <a:ext cx="6618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View all of Jacksonville District Contracting Opportunities at:</a:t>
            </a:r>
            <a:endPar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endParaRP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rPr>
              <a:t>www.saj.usace.army.mil/Business-With-Us/Small-Business/</a:t>
            </a:r>
          </a:p>
        </p:txBody>
      </p:sp>
    </p:spTree>
    <p:extLst>
      <p:ext uri="{BB962C8B-B14F-4D97-AF65-F5344CB8AC3E}">
        <p14:creationId xmlns:p14="http://schemas.microsoft.com/office/powerpoint/2010/main" val="3964893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Jacksonville District </a:t>
            </a:r>
            <a:r>
              <a:rPr lang="en-US" dirty="0" smtClean="0"/>
              <a:t>FY2019 </a:t>
            </a:r>
            <a:r>
              <a:rPr lang="en-US" dirty="0"/>
              <a:t>&amp; Beyond Contracting Opportunities </a:t>
            </a:r>
          </a:p>
        </p:txBody>
      </p:sp>
      <p:sp>
        <p:nvSpPr>
          <p:cNvPr id="5" name="Slide Number Placeholder 4"/>
          <p:cNvSpPr>
            <a:spLocks noGrp="1"/>
          </p:cNvSpPr>
          <p:nvPr>
            <p:ph type="sldNum" sz="quarter" idx="11"/>
          </p:nvPr>
        </p:nvSpPr>
        <p:spPr/>
        <p:txBody>
          <a:bodyPr/>
          <a:lstStyle/>
          <a:p>
            <a:fld id="{3B773CDB-7973-454B-9699-5CCFA043586B}" type="slidenum">
              <a:rPr lang="en-US" smtClean="0"/>
              <a:pPr/>
              <a:t>22</a:t>
            </a:fld>
            <a:endParaRPr lang="en-US"/>
          </a:p>
        </p:txBody>
      </p:sp>
      <p:graphicFrame>
        <p:nvGraphicFramePr>
          <p:cNvPr id="8" name="Content Placeholder 3"/>
          <p:cNvGraphicFramePr>
            <a:graphicFrameLocks/>
          </p:cNvGraphicFramePr>
          <p:nvPr>
            <p:extLst/>
          </p:nvPr>
        </p:nvGraphicFramePr>
        <p:xfrm>
          <a:off x="304801" y="1065334"/>
          <a:ext cx="8505568" cy="4264377"/>
        </p:xfrm>
        <a:graphic>
          <a:graphicData uri="http://schemas.openxmlformats.org/drawingml/2006/table">
            <a:tbl>
              <a:tblPr firstRow="1" bandRow="1">
                <a:tableStyleId>{BC89EF96-8CEA-46FF-86C4-4CE0E7609802}</a:tableStyleId>
              </a:tblPr>
              <a:tblGrid>
                <a:gridCol w="606055"/>
                <a:gridCol w="1914074"/>
                <a:gridCol w="1024872"/>
                <a:gridCol w="896764"/>
                <a:gridCol w="1024872"/>
                <a:gridCol w="1076924"/>
                <a:gridCol w="1074283"/>
                <a:gridCol w="887724"/>
              </a:tblGrid>
              <a:tr h="66010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bg2">
                              <a:lumMod val="75000"/>
                            </a:schemeClr>
                          </a:solidFill>
                          <a:latin typeface="Arial"/>
                        </a:rPr>
                        <a:t>Fiscal Year</a:t>
                      </a:r>
                      <a:endParaRPr lang="en-US" sz="1100" b="1" i="0" u="none" strike="noStrike" dirty="0">
                        <a:solidFill>
                          <a:schemeClr val="bg2">
                            <a:lumMod val="75000"/>
                          </a:schemeClr>
                        </a:solidFill>
                        <a:latin typeface="Arial"/>
                      </a:endParaRPr>
                    </a:p>
                  </a:txBody>
                  <a:tcPr marL="7146" marR="7146" marT="7144"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Title</a:t>
                      </a:r>
                      <a:endParaRPr lang="en-US" sz="1100" b="1" i="0" u="none" strike="noStrike" dirty="0">
                        <a:solidFill>
                          <a:srgbClr val="CC0000"/>
                        </a:solidFill>
                        <a:latin typeface="Arial"/>
                      </a:endParaRPr>
                    </a:p>
                  </a:txBody>
                  <a:tcPr marL="7146" marR="7146" marT="7144"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Location</a:t>
                      </a:r>
                      <a:endParaRPr lang="en-US" sz="1100" b="1" i="0" u="none" strike="noStrike" dirty="0">
                        <a:solidFill>
                          <a:srgbClr val="CC0000"/>
                        </a:solidFill>
                        <a:latin typeface="Arial"/>
                      </a:endParaRPr>
                    </a:p>
                  </a:txBody>
                  <a:tcPr marL="7146" marR="7146" marT="7144"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Projected Advertise Date</a:t>
                      </a:r>
                      <a:endParaRPr lang="en-US" sz="1100" b="1" i="0" u="none" strike="noStrike" dirty="0">
                        <a:solidFill>
                          <a:srgbClr val="CC0000"/>
                        </a:solidFill>
                        <a:latin typeface="Arial"/>
                      </a:endParaRPr>
                    </a:p>
                  </a:txBody>
                  <a:tcPr marL="7146" marR="7146" marT="7144"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Type Work</a:t>
                      </a:r>
                      <a:endParaRPr lang="en-US" sz="1100" b="1" i="0" u="none" strike="noStrike">
                        <a:solidFill>
                          <a:srgbClr val="CC0000"/>
                        </a:solidFill>
                        <a:latin typeface="Arial"/>
                      </a:endParaRPr>
                    </a:p>
                  </a:txBody>
                  <a:tcPr marL="7146" marR="7146" marT="7144"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Estimated Award </a:t>
                      </a:r>
                      <a:endParaRPr lang="en-US" sz="1100" b="1" i="0" u="none" strike="noStrike">
                        <a:solidFill>
                          <a:srgbClr val="CC0000"/>
                        </a:solidFill>
                        <a:latin typeface="Arial"/>
                      </a:endParaRPr>
                    </a:p>
                  </a:txBody>
                  <a:tcPr marL="7146" marR="7146" marT="7144"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Set-Aside Category</a:t>
                      </a:r>
                      <a:endParaRPr lang="en-US" sz="1100" b="1" i="0" u="none" strike="noStrike">
                        <a:solidFill>
                          <a:srgbClr val="CC0000"/>
                        </a:solidFill>
                        <a:latin typeface="Arial"/>
                      </a:endParaRPr>
                    </a:p>
                  </a:txBody>
                  <a:tcPr marL="7146" marR="7146" marT="7144"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Procurement Method</a:t>
                      </a:r>
                      <a:endParaRPr lang="en-US" sz="1100" b="1" i="0" u="none" strike="noStrike" dirty="0">
                        <a:solidFill>
                          <a:srgbClr val="CC0000"/>
                        </a:solidFill>
                        <a:latin typeface="Arial"/>
                      </a:endParaRPr>
                    </a:p>
                  </a:txBody>
                  <a:tcPr marL="7146" marR="7146" marT="7144" marB="0" anchor="ctr"/>
                </a:tc>
              </a:tr>
              <a:tr h="591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u="none" strike="noStrike" dirty="0" smtClean="0">
                          <a:solidFill>
                            <a:schemeClr val="tx1"/>
                          </a:solidFill>
                          <a:effectLst/>
                        </a:rPr>
                        <a:t>2019</a:t>
                      </a:r>
                      <a:endParaRPr lang="en-US" sz="1050" b="0" i="0" u="none" strike="noStrike" dirty="0">
                        <a:solidFill>
                          <a:schemeClr val="tx1"/>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Brevard County, Mid &amp; South Reaches</a:t>
                      </a:r>
                      <a:r>
                        <a:rPr lang="en-US" sz="1050" b="0" i="0" u="none" strike="noStrike" baseline="0" dirty="0" smtClean="0">
                          <a:solidFill>
                            <a:srgbClr val="000000"/>
                          </a:solidFill>
                          <a:effectLst/>
                          <a:latin typeface="Arial" panose="020B0604020202020204" pitchFamily="34" charset="0"/>
                        </a:rPr>
                        <a:t> CSRM (FCCE SUPP) </a:t>
                      </a:r>
                    </a:p>
                    <a:p>
                      <a:pPr algn="l" fontAlgn="ctr"/>
                      <a:r>
                        <a:rPr lang="en-US" sz="1050" b="0" i="0" u="none" strike="noStrike" baseline="0" dirty="0" smtClean="0">
                          <a:solidFill>
                            <a:srgbClr val="000000"/>
                          </a:solidFill>
                          <a:effectLst/>
                          <a:latin typeface="Arial" panose="020B0604020202020204" pitchFamily="34" charset="0"/>
                        </a:rPr>
                        <a:t>Hopper &amp; Truck Haul</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Brevard County, FL</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May 2019</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a:effectLst/>
                        </a:rPr>
                        <a:t>DREDGING      237990</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$25,000,000 - $50,000,000</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UNR</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dk1"/>
                          </a:solidFill>
                          <a:effectLst/>
                          <a:latin typeface="Arial"/>
                        </a:rPr>
                        <a:t>RFP</a:t>
                      </a:r>
                      <a:endParaRPr lang="en-US" sz="1050" b="0" i="0" u="none" strike="noStrike" dirty="0">
                        <a:solidFill>
                          <a:srgbClr val="000000"/>
                        </a:solidFill>
                        <a:effectLst/>
                        <a:latin typeface="Arial" panose="020B0604020202020204" pitchFamily="34" charset="0"/>
                      </a:endParaRPr>
                    </a:p>
                  </a:txBody>
                  <a:tcPr marL="7621" marR="7621" marT="7620" marB="0" anchor="ctr"/>
                </a:tc>
              </a:tr>
              <a:tr h="64644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u="none" strike="noStrike" dirty="0" smtClean="0">
                          <a:effectLst/>
                        </a:rPr>
                        <a:t>St Lucie South Segment CSRM (SUPP) </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baseline="0" dirty="0" smtClean="0">
                          <a:effectLst/>
                        </a:rPr>
                        <a:t>St. Lucie County</a:t>
                      </a:r>
                      <a:r>
                        <a:rPr lang="en-US" sz="1050" u="none" strike="noStrike" dirty="0" smtClean="0">
                          <a:effectLst/>
                        </a:rPr>
                        <a:t>, </a:t>
                      </a:r>
                      <a:r>
                        <a:rPr lang="en-US" sz="1050" u="none" strike="noStrike" dirty="0">
                          <a:effectLst/>
                        </a:rPr>
                        <a:t>FL</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May 2019</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a:effectLst/>
                        </a:rPr>
                        <a:t>DREDGING      237990</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$10,000,000 –</a:t>
                      </a:r>
                    </a:p>
                    <a:p>
                      <a:pPr algn="ctr" fontAlgn="ctr"/>
                      <a:r>
                        <a:rPr lang="en-US" sz="1050" b="0" i="0" u="none" strike="noStrike" dirty="0" smtClean="0">
                          <a:solidFill>
                            <a:srgbClr val="000000"/>
                          </a:solidFill>
                          <a:effectLst/>
                          <a:latin typeface="Arial" panose="020B0604020202020204" pitchFamily="34" charset="0"/>
                        </a:rPr>
                        <a:t>$25,000,00</a:t>
                      </a:r>
                    </a:p>
                    <a:p>
                      <a:pPr algn="ctr" fontAlgn="ct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UNR</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IFB</a:t>
                      </a:r>
                      <a:endParaRPr lang="en-US" sz="1050" b="0" i="0" u="none" strike="noStrike" dirty="0">
                        <a:solidFill>
                          <a:srgbClr val="000000"/>
                        </a:solidFill>
                        <a:effectLst/>
                        <a:latin typeface="Arial" panose="020B0604020202020204" pitchFamily="34" charset="0"/>
                      </a:endParaRPr>
                    </a:p>
                  </a:txBody>
                  <a:tcPr marL="7621" marR="7621" marT="7620" marB="0" anchor="ctr"/>
                </a:tc>
              </a:tr>
              <a:tr h="591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u="none" strike="noStrike" dirty="0" smtClean="0">
                          <a:solidFill>
                            <a:schemeClr val="tx1"/>
                          </a:solidFill>
                          <a:effectLst/>
                        </a:rPr>
                        <a:t>2019</a:t>
                      </a: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baseline="0" dirty="0" smtClean="0">
                          <a:solidFill>
                            <a:srgbClr val="000000"/>
                          </a:solidFill>
                          <a:effectLst/>
                          <a:latin typeface="Arial" panose="020B0604020202020204" pitchFamily="34" charset="0"/>
                        </a:rPr>
                        <a:t>O&amp;M Dredging Palm Beach Harbor </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Palm Beach County, FL</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dirty="0" smtClean="0"/>
                        <a:t>Nov 2018</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DREDGING      237990</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panose="020B0604020202020204" pitchFamily="34" charset="0"/>
                        </a:rPr>
                        <a:t>$1,000,000 –</a:t>
                      </a:r>
                    </a:p>
                    <a:p>
                      <a:pPr algn="ctr" fontAlgn="ctr"/>
                      <a:r>
                        <a:rPr lang="en-US" sz="1050" b="0" i="0" u="none" strike="noStrike" dirty="0" smtClean="0">
                          <a:solidFill>
                            <a:schemeClr val="tx1"/>
                          </a:solidFill>
                          <a:effectLst/>
                          <a:latin typeface="Arial" panose="020B0604020202020204" pitchFamily="34" charset="0"/>
                        </a:rPr>
                        <a:t>$5,000,000</a:t>
                      </a: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UNR</a:t>
                      </a: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1" marR="7621" marT="7620" marB="0" anchor="ctr"/>
                </a:tc>
              </a:tr>
              <a:tr h="591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smtClean="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Palm</a:t>
                      </a:r>
                      <a:r>
                        <a:rPr lang="en-US" sz="1050" b="0" i="0" u="none" strike="noStrike" baseline="0" dirty="0" smtClean="0">
                          <a:solidFill>
                            <a:srgbClr val="000000"/>
                          </a:solidFill>
                          <a:effectLst/>
                          <a:latin typeface="Arial" panose="020B0604020202020204" pitchFamily="34" charset="0"/>
                        </a:rPr>
                        <a:t> Beach County CSRM (FCCE SUPP)</a:t>
                      </a:r>
                    </a:p>
                    <a:p>
                      <a:pPr algn="ctr" fontAlgn="ctr"/>
                      <a:r>
                        <a:rPr lang="en-US" sz="1050" b="0" i="0" u="none" strike="noStrike" baseline="0" dirty="0" smtClean="0">
                          <a:solidFill>
                            <a:srgbClr val="000000"/>
                          </a:solidFill>
                          <a:effectLst/>
                          <a:latin typeface="Arial" panose="020B0604020202020204" pitchFamily="34" charset="0"/>
                        </a:rPr>
                        <a:t>Delray Beach</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Palm</a:t>
                      </a:r>
                      <a:r>
                        <a:rPr lang="en-US" sz="1050" u="none" strike="noStrike" baseline="0" dirty="0" smtClean="0">
                          <a:effectLst/>
                        </a:rPr>
                        <a:t> Beach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 Oct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baseline="0" dirty="0" smtClean="0">
                          <a:effectLst/>
                        </a:rPr>
                        <a:t>DREDGING</a:t>
                      </a:r>
                    </a:p>
                    <a:p>
                      <a:pPr algn="ctr" fontAlgn="ctr"/>
                      <a:r>
                        <a:rPr lang="en-US" sz="1050" u="none" strike="noStrike" baseline="0" dirty="0" smtClean="0">
                          <a:effectLst/>
                        </a:rPr>
                        <a:t>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$5,000,000 –</a:t>
                      </a:r>
                    </a:p>
                    <a:p>
                      <a:pPr algn="ctr" fontAlgn="ctr"/>
                      <a:r>
                        <a:rPr lang="en-US" sz="1050" b="0" i="0" u="none" strike="noStrike" dirty="0" smtClean="0">
                          <a:solidFill>
                            <a:srgbClr val="000000"/>
                          </a:solidFill>
                          <a:effectLst/>
                          <a:latin typeface="Arial" panose="020B0604020202020204" pitchFamily="34" charset="0"/>
                        </a:rPr>
                        <a:t>$10,000,00</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smtClean="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Palm</a:t>
                      </a:r>
                      <a:r>
                        <a:rPr lang="en-US" sz="1050" b="0" i="0" u="none" strike="noStrike" baseline="0" dirty="0" smtClean="0">
                          <a:solidFill>
                            <a:srgbClr val="000000"/>
                          </a:solidFill>
                          <a:effectLst/>
                          <a:latin typeface="Arial" panose="020B0604020202020204" pitchFamily="34" charset="0"/>
                        </a:rPr>
                        <a:t> Beach County CSRM (FCCE SUPP)</a:t>
                      </a:r>
                    </a:p>
                    <a:p>
                      <a:pPr algn="ctr" fontAlgn="ctr"/>
                      <a:r>
                        <a:rPr lang="en-US" sz="1050" b="0" i="0" u="none" strike="noStrike" baseline="0" dirty="0" smtClean="0">
                          <a:solidFill>
                            <a:srgbClr val="000000"/>
                          </a:solidFill>
                          <a:effectLst/>
                          <a:latin typeface="Arial" panose="020B0604020202020204" pitchFamily="34" charset="0"/>
                        </a:rPr>
                        <a:t>Jupiter Carlin</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Palm</a:t>
                      </a:r>
                      <a:r>
                        <a:rPr lang="en-US" sz="1050" u="none" strike="noStrike" baseline="0" dirty="0" smtClean="0">
                          <a:effectLst/>
                        </a:rPr>
                        <a:t> Beach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 Oct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baseline="0" dirty="0" smtClean="0">
                          <a:effectLst/>
                        </a:rPr>
                        <a:t>DREDGING</a:t>
                      </a:r>
                    </a:p>
                    <a:p>
                      <a:pPr algn="ctr" fontAlgn="ctr"/>
                      <a:r>
                        <a:rPr lang="en-US" sz="1050" u="none" strike="noStrike" baseline="0" dirty="0" smtClean="0">
                          <a:effectLst/>
                        </a:rPr>
                        <a:t>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$10,000,000 –</a:t>
                      </a:r>
                    </a:p>
                    <a:p>
                      <a:pPr algn="ctr" fontAlgn="ctr"/>
                      <a:r>
                        <a:rPr lang="en-US" sz="1050" b="0" i="0" u="none" strike="noStrike" dirty="0" smtClean="0">
                          <a:solidFill>
                            <a:srgbClr val="000000"/>
                          </a:solidFill>
                          <a:effectLst/>
                          <a:latin typeface="Arial" panose="020B0604020202020204" pitchFamily="34" charset="0"/>
                        </a:rPr>
                        <a:t>$25,000,00</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panose="020B0604020202020204" pitchFamily="34" charset="0"/>
                        </a:rPr>
                        <a:t>2020</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Palm</a:t>
                      </a:r>
                      <a:r>
                        <a:rPr lang="en-US" sz="1050" b="0" i="0" u="none" strike="noStrike" baseline="0" dirty="0" smtClean="0">
                          <a:solidFill>
                            <a:srgbClr val="000000"/>
                          </a:solidFill>
                          <a:effectLst/>
                          <a:latin typeface="Arial" panose="020B0604020202020204" pitchFamily="34" charset="0"/>
                        </a:rPr>
                        <a:t> Beach County CSRM (FCCE SUPP)</a:t>
                      </a:r>
                    </a:p>
                    <a:p>
                      <a:pPr algn="ctr" fontAlgn="ctr"/>
                      <a:r>
                        <a:rPr lang="en-US" sz="1050" b="0" i="0" u="none" strike="noStrike" baseline="0" dirty="0" smtClean="0">
                          <a:solidFill>
                            <a:srgbClr val="000000"/>
                          </a:solidFill>
                          <a:effectLst/>
                          <a:latin typeface="Arial" panose="020B0604020202020204" pitchFamily="34" charset="0"/>
                        </a:rPr>
                        <a:t>Boca Raton</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Palm</a:t>
                      </a:r>
                      <a:r>
                        <a:rPr lang="en-US" sz="1050" u="none" strike="noStrike" baseline="0" dirty="0" smtClean="0">
                          <a:effectLst/>
                        </a:rPr>
                        <a:t> Beach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Jul 2020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baseline="0" dirty="0" smtClean="0">
                          <a:effectLst/>
                        </a:rPr>
                        <a:t>DREDGING</a:t>
                      </a:r>
                    </a:p>
                    <a:p>
                      <a:pPr algn="ctr" fontAlgn="ctr"/>
                      <a:r>
                        <a:rPr lang="en-US" sz="1050" u="none" strike="noStrike" baseline="0" dirty="0" smtClean="0">
                          <a:effectLst/>
                        </a:rPr>
                        <a:t>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$10,000,000 - $25,000,000</a:t>
                      </a:r>
                      <a:endParaRPr lang="en-US" sz="1050" b="1" i="0" u="none" strike="noStrike" dirty="0" smtClean="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bl>
          </a:graphicData>
        </a:graphic>
      </p:graphicFrame>
      <p:sp>
        <p:nvSpPr>
          <p:cNvPr id="10" name="TextBox 2"/>
          <p:cNvSpPr txBox="1">
            <a:spLocks noChangeArrowheads="1"/>
          </p:cNvSpPr>
          <p:nvPr/>
        </p:nvSpPr>
        <p:spPr bwMode="auto">
          <a:xfrm>
            <a:off x="-304147" y="5724231"/>
            <a:ext cx="6618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View all of Jacksonville District Contracting Opportunities at:</a:t>
            </a:r>
            <a:endPar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endParaRP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rPr>
              <a:t>www.saj.usace.army.mil/Business-With-Us/Small-Business/</a:t>
            </a:r>
          </a:p>
        </p:txBody>
      </p:sp>
    </p:spTree>
    <p:extLst>
      <p:ext uri="{BB962C8B-B14F-4D97-AF65-F5344CB8AC3E}">
        <p14:creationId xmlns:p14="http://schemas.microsoft.com/office/powerpoint/2010/main" val="1992752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Jacksonville District </a:t>
            </a:r>
            <a:r>
              <a:rPr lang="en-US" dirty="0" smtClean="0"/>
              <a:t>FY2019 </a:t>
            </a:r>
            <a:r>
              <a:rPr lang="en-US" dirty="0"/>
              <a:t>&amp; Beyond Contracting Opportunities </a:t>
            </a:r>
          </a:p>
        </p:txBody>
      </p:sp>
      <p:sp>
        <p:nvSpPr>
          <p:cNvPr id="5" name="Slide Number Placeholder 4"/>
          <p:cNvSpPr>
            <a:spLocks noGrp="1"/>
          </p:cNvSpPr>
          <p:nvPr>
            <p:ph type="sldNum" sz="quarter" idx="11"/>
          </p:nvPr>
        </p:nvSpPr>
        <p:spPr/>
        <p:txBody>
          <a:bodyPr/>
          <a:lstStyle/>
          <a:p>
            <a:fld id="{3B773CDB-7973-454B-9699-5CCFA043586B}" type="slidenum">
              <a:rPr lang="en-US" smtClean="0"/>
              <a:pPr/>
              <a:t>23</a:t>
            </a:fld>
            <a:endParaRPr lang="en-US"/>
          </a:p>
        </p:txBody>
      </p:sp>
      <p:graphicFrame>
        <p:nvGraphicFramePr>
          <p:cNvPr id="9" name="Content Placeholder 3"/>
          <p:cNvGraphicFramePr>
            <a:graphicFrameLocks/>
          </p:cNvGraphicFramePr>
          <p:nvPr>
            <p:extLst/>
          </p:nvPr>
        </p:nvGraphicFramePr>
        <p:xfrm>
          <a:off x="304800" y="1127125"/>
          <a:ext cx="8592064" cy="4021140"/>
        </p:xfrm>
        <a:graphic>
          <a:graphicData uri="http://schemas.openxmlformats.org/drawingml/2006/table">
            <a:tbl>
              <a:tblPr firstRow="1" bandRow="1">
                <a:tableStyleId>{BC89EF96-8CEA-46FF-86C4-4CE0E7609802}</a:tableStyleId>
              </a:tblPr>
              <a:tblGrid>
                <a:gridCol w="612217"/>
                <a:gridCol w="1933538"/>
                <a:gridCol w="1035296"/>
                <a:gridCol w="905883"/>
                <a:gridCol w="1035296"/>
                <a:gridCol w="1087875"/>
                <a:gridCol w="1085208"/>
                <a:gridCol w="896751"/>
              </a:tblGrid>
              <a:tr h="70822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bg2">
                              <a:lumMod val="75000"/>
                            </a:schemeClr>
                          </a:solidFill>
                          <a:latin typeface="Arial"/>
                        </a:rPr>
                        <a:t>Fiscal Year</a:t>
                      </a:r>
                      <a:endParaRPr lang="en-US" sz="1100" b="1" i="0" u="none" strike="noStrike" dirty="0">
                        <a:solidFill>
                          <a:schemeClr val="bg2">
                            <a:lumMod val="75000"/>
                          </a:schemeClr>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Title</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Location</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Projected Advertise Date</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Type Work</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Estimated Award </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Set-Aside Category</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Procurement Method</a:t>
                      </a:r>
                      <a:endParaRPr lang="en-US" sz="1100" b="1" i="0" u="none" strike="noStrike" dirty="0">
                        <a:solidFill>
                          <a:srgbClr val="CC0000"/>
                        </a:solidFill>
                        <a:latin typeface="Arial"/>
                      </a:endParaRPr>
                    </a:p>
                  </a:txBody>
                  <a:tcPr marL="7145" marR="7145" marT="7145" marB="0" anchor="ctr"/>
                </a:tc>
              </a:tr>
              <a:tr h="63469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panose="020B0604020202020204" pitchFamily="34" charset="0"/>
                        </a:rPr>
                        <a:t>2020</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Palm</a:t>
                      </a:r>
                      <a:r>
                        <a:rPr lang="en-US" sz="1050" b="0" i="0" u="none" strike="noStrike" baseline="0" dirty="0" smtClean="0">
                          <a:solidFill>
                            <a:srgbClr val="000000"/>
                          </a:solidFill>
                          <a:effectLst/>
                          <a:latin typeface="Arial" panose="020B0604020202020204" pitchFamily="34" charset="0"/>
                        </a:rPr>
                        <a:t> Beach County CSRM (FCCE SUPP)</a:t>
                      </a:r>
                    </a:p>
                    <a:p>
                      <a:pPr algn="ctr" fontAlgn="ctr"/>
                      <a:r>
                        <a:rPr lang="en-US" sz="1050" b="0" i="0" u="none" strike="noStrike" baseline="0" dirty="0" smtClean="0">
                          <a:solidFill>
                            <a:srgbClr val="000000"/>
                          </a:solidFill>
                          <a:effectLst/>
                          <a:latin typeface="Arial" panose="020B0604020202020204" pitchFamily="34" charset="0"/>
                        </a:rPr>
                        <a:t>Ocean Ridge</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Palm</a:t>
                      </a:r>
                      <a:r>
                        <a:rPr lang="en-US" sz="1050" u="none" strike="noStrike" baseline="0" dirty="0" smtClean="0">
                          <a:effectLst/>
                        </a:rPr>
                        <a:t> Beach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 Jul 2020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baseline="0" dirty="0" smtClean="0">
                          <a:effectLst/>
                        </a:rPr>
                        <a:t>DREDGING</a:t>
                      </a:r>
                    </a:p>
                    <a:p>
                      <a:pPr algn="ctr" fontAlgn="ctr"/>
                      <a:r>
                        <a:rPr lang="en-US" sz="1050" u="none" strike="noStrike" baseline="0" dirty="0" smtClean="0">
                          <a:effectLst/>
                        </a:rPr>
                        <a:t>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$5,000,000 - $10,000,000</a:t>
                      </a:r>
                      <a:endParaRPr lang="en-US" sz="1050" b="1"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69358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smtClean="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Flagler County CSRM (SUPP)</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Flagler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Feb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 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$10,000,000 - $25,000,000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63469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St Johns County CSRM (SUPP) </a:t>
                      </a:r>
                      <a:r>
                        <a:rPr lang="en-US" sz="1050" b="0" i="0" u="none" strike="noStrike" dirty="0" err="1" smtClean="0">
                          <a:solidFill>
                            <a:srgbClr val="000000"/>
                          </a:solidFill>
                          <a:effectLst/>
                          <a:latin typeface="Arial" panose="020B0604020202020204" pitchFamily="34" charset="0"/>
                        </a:rPr>
                        <a:t>Vilano</a:t>
                      </a:r>
                      <a:r>
                        <a:rPr lang="en-US" sz="1050" b="0" i="0" u="none" strike="noStrike" dirty="0" smtClean="0">
                          <a:solidFill>
                            <a:srgbClr val="000000"/>
                          </a:solidFill>
                          <a:effectLst/>
                          <a:latin typeface="Arial" panose="020B0604020202020204" pitchFamily="34" charset="0"/>
                        </a:rPr>
                        <a:t> Segment</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St. Johns</a:t>
                      </a:r>
                      <a:r>
                        <a:rPr lang="en-US" sz="1050" b="0" i="0" u="none" strike="noStrike" baseline="0" dirty="0" smtClean="0">
                          <a:solidFill>
                            <a:srgbClr val="000000"/>
                          </a:solidFill>
                          <a:effectLst/>
                          <a:latin typeface="Arial" panose="020B0604020202020204" pitchFamily="34" charset="0"/>
                        </a:rPr>
                        <a:t>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baseline="0" dirty="0" smtClean="0">
                          <a:solidFill>
                            <a:srgbClr val="000000"/>
                          </a:solidFill>
                          <a:effectLst/>
                          <a:latin typeface="Arial" panose="020B0604020202020204" pitchFamily="34" charset="0"/>
                        </a:rPr>
                        <a:t>Jan 2020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$25,000,000- $50,000,000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667275">
                <a:tc>
                  <a:txBody>
                    <a:bodyPr/>
                    <a:lstStyle/>
                    <a:p>
                      <a:pPr algn="ctr" fontAlgn="ctr"/>
                      <a:r>
                        <a:rPr lang="en-US" sz="1050" b="0" i="0" u="none" strike="noStrike" dirty="0" smtClean="0">
                          <a:solidFill>
                            <a:schemeClr val="tx1"/>
                          </a:solidFill>
                          <a:effectLst/>
                          <a:latin typeface="+mn-lt"/>
                        </a:rPr>
                        <a:t>2020</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p>
                      <a:pPr algn="l" fontAlgn="ctr"/>
                      <a:r>
                        <a:rPr lang="en-US" sz="1050" b="0" i="0" u="none" strike="noStrike" dirty="0" smtClean="0">
                          <a:solidFill>
                            <a:srgbClr val="000000"/>
                          </a:solidFill>
                          <a:effectLst/>
                          <a:latin typeface="Arial" panose="020B0604020202020204" pitchFamily="34" charset="0"/>
                        </a:rPr>
                        <a:t>Port Everglades Nav. Improvements Deepening &amp; Widening</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Broward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Dec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u="none" strike="noStrike" baseline="0" dirty="0" smtClean="0">
                          <a:effectLst/>
                        </a:rPr>
                        <a:t>DREDGING</a:t>
                      </a:r>
                    </a:p>
                    <a:p>
                      <a:pPr algn="ctr" fontAlgn="ctr"/>
                      <a:r>
                        <a:rPr lang="en-US" sz="1050" u="none" strike="noStrike" baseline="0" dirty="0" smtClean="0">
                          <a:effectLst/>
                        </a:rPr>
                        <a:t>237990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endParaRPr lang="en-US" sz="1050" b="0" i="0" u="none" strike="noStrike" dirty="0" smtClean="0">
                        <a:solidFill>
                          <a:srgbClr val="000000"/>
                        </a:solidFill>
                        <a:effectLst/>
                        <a:latin typeface="Arial" panose="020B0604020202020204" pitchFamily="34" charset="0"/>
                      </a:endParaRPr>
                    </a:p>
                    <a:p>
                      <a:pPr algn="ctr" fontAlgn="ctr"/>
                      <a:r>
                        <a:rPr lang="en-US" sz="1050" b="0" i="0" u="none" strike="noStrike" dirty="0" smtClean="0">
                          <a:solidFill>
                            <a:srgbClr val="000000"/>
                          </a:solidFill>
                          <a:effectLst/>
                          <a:latin typeface="Arial" panose="020B0604020202020204" pitchFamily="34" charset="0"/>
                        </a:rPr>
                        <a:t>$300,000,000</a:t>
                      </a:r>
                      <a:r>
                        <a:rPr lang="en-US" sz="1050" b="0" i="0" u="none" strike="noStrike" baseline="0" dirty="0" smtClean="0">
                          <a:solidFill>
                            <a:srgbClr val="000000"/>
                          </a:solidFill>
                          <a:effectLst/>
                          <a:latin typeface="Arial" panose="020B0604020202020204" pitchFamily="34" charset="0"/>
                        </a:rPr>
                        <a:t> - $400,000,000</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UNR</a:t>
                      </a: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RFP</a:t>
                      </a:r>
                      <a:endParaRPr lang="en-US" sz="1050" b="0" i="0" u="none" strike="noStrike" dirty="0">
                        <a:solidFill>
                          <a:srgbClr val="000000"/>
                        </a:solidFill>
                        <a:effectLst/>
                        <a:latin typeface="Arial" panose="020B0604020202020204" pitchFamily="34" charset="0"/>
                      </a:endParaRPr>
                    </a:p>
                  </a:txBody>
                  <a:tcPr marL="7620" marR="7620" marT="7621" marB="0" anchor="ctr"/>
                </a:tc>
              </a:tr>
              <a:tr h="682659">
                <a:tc>
                  <a:txBody>
                    <a:bodyPr/>
                    <a:lstStyle/>
                    <a:p>
                      <a:pPr algn="ctr" fontAlgn="ctr"/>
                      <a:r>
                        <a:rPr lang="en-US" sz="1050" b="0" i="0" u="none" strike="noStrike" dirty="0" smtClean="0">
                          <a:solidFill>
                            <a:schemeClr val="tx1"/>
                          </a:solidFill>
                          <a:effectLst/>
                          <a:latin typeface="+mn-lt"/>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p>
                      <a:pPr algn="l" fontAlgn="ctr"/>
                      <a:r>
                        <a:rPr lang="en-US" sz="1050" b="0" i="0" u="none" strike="noStrike" dirty="0" smtClean="0">
                          <a:solidFill>
                            <a:srgbClr val="000000"/>
                          </a:solidFill>
                          <a:effectLst/>
                          <a:latin typeface="Arial" panose="020B0604020202020204" pitchFamily="34" charset="0"/>
                        </a:rPr>
                        <a:t>O&amp;M Dredging Port Everglades Harbor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Broward County, FL</a:t>
                      </a:r>
                    </a:p>
                  </a:txBody>
                  <a:tcPr marL="7620" marR="7620" marT="76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Jul 2019</a:t>
                      </a:r>
                    </a:p>
                  </a:txBody>
                  <a:tcPr marL="7620" marR="7620" marT="7621" marB="0" anchor="ctr"/>
                </a:tc>
                <a:tc>
                  <a:txBody>
                    <a:bodyPr/>
                    <a:lstStyle/>
                    <a:p>
                      <a:pPr algn="ctr" fontAlgn="ctr"/>
                      <a:r>
                        <a:rPr lang="en-US" sz="1050" u="none" strike="noStrike" baseline="0" dirty="0" smtClean="0">
                          <a:effectLst/>
                        </a:rPr>
                        <a:t>DREDGING</a:t>
                      </a:r>
                    </a:p>
                    <a:p>
                      <a:pPr algn="ctr" fontAlgn="ctr"/>
                      <a:r>
                        <a:rPr lang="en-US" sz="1050" u="none" strike="noStrike" baseline="0" dirty="0" smtClean="0">
                          <a:effectLst/>
                        </a:rPr>
                        <a:t>237990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$5,000,000 - $10,000,000</a:t>
                      </a:r>
                    </a:p>
                    <a:p>
                      <a:pPr algn="ctr" fontAlgn="ct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UNR</a:t>
                      </a: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bl>
          </a:graphicData>
        </a:graphic>
      </p:graphicFrame>
      <p:sp>
        <p:nvSpPr>
          <p:cNvPr id="10" name="TextBox 2"/>
          <p:cNvSpPr txBox="1">
            <a:spLocks noChangeArrowheads="1"/>
          </p:cNvSpPr>
          <p:nvPr/>
        </p:nvSpPr>
        <p:spPr bwMode="auto">
          <a:xfrm>
            <a:off x="-213737" y="5519147"/>
            <a:ext cx="6618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View all of Jacksonville District Contracting Opportunities at:</a:t>
            </a:r>
            <a:endPar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endParaRP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rPr>
              <a:t>www.saj.usace.army.mil/Business-With-Us/Small-Business/</a:t>
            </a:r>
          </a:p>
        </p:txBody>
      </p:sp>
    </p:spTree>
    <p:extLst>
      <p:ext uri="{BB962C8B-B14F-4D97-AF65-F5344CB8AC3E}">
        <p14:creationId xmlns:p14="http://schemas.microsoft.com/office/powerpoint/2010/main" val="2597422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Jacksonville District </a:t>
            </a:r>
            <a:r>
              <a:rPr lang="en-US" dirty="0" smtClean="0"/>
              <a:t>FY2019 </a:t>
            </a:r>
            <a:r>
              <a:rPr lang="en-US" dirty="0"/>
              <a:t>&amp; Beyond Contracting Opportunities </a:t>
            </a:r>
          </a:p>
        </p:txBody>
      </p:sp>
      <p:sp>
        <p:nvSpPr>
          <p:cNvPr id="5" name="Slide Number Placeholder 4"/>
          <p:cNvSpPr>
            <a:spLocks noGrp="1"/>
          </p:cNvSpPr>
          <p:nvPr>
            <p:ph type="sldNum" sz="quarter" idx="11"/>
          </p:nvPr>
        </p:nvSpPr>
        <p:spPr/>
        <p:txBody>
          <a:bodyPr/>
          <a:lstStyle/>
          <a:p>
            <a:fld id="{3B773CDB-7973-454B-9699-5CCFA043586B}" type="slidenum">
              <a:rPr lang="en-US" smtClean="0"/>
              <a:pPr/>
              <a:t>24</a:t>
            </a:fld>
            <a:endParaRPr lang="en-US"/>
          </a:p>
        </p:txBody>
      </p:sp>
      <p:graphicFrame>
        <p:nvGraphicFramePr>
          <p:cNvPr id="9" name="Content Placeholder 3"/>
          <p:cNvGraphicFramePr>
            <a:graphicFrameLocks/>
          </p:cNvGraphicFramePr>
          <p:nvPr>
            <p:extLst/>
          </p:nvPr>
        </p:nvGraphicFramePr>
        <p:xfrm>
          <a:off x="391299" y="1081088"/>
          <a:ext cx="8382000" cy="4149703"/>
        </p:xfrm>
        <a:graphic>
          <a:graphicData uri="http://schemas.openxmlformats.org/drawingml/2006/table">
            <a:tbl>
              <a:tblPr firstRow="1" bandRow="1">
                <a:tableStyleId>{BC89EF96-8CEA-46FF-86C4-4CE0E7609802}</a:tableStyleId>
              </a:tblPr>
              <a:tblGrid>
                <a:gridCol w="597250"/>
                <a:gridCol w="1886267"/>
                <a:gridCol w="1009983"/>
                <a:gridCol w="883735"/>
                <a:gridCol w="1009983"/>
                <a:gridCol w="1061278"/>
                <a:gridCol w="867825"/>
                <a:gridCol w="1065679"/>
              </a:tblGrid>
              <a:tr h="66010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bg2">
                              <a:lumMod val="75000"/>
                            </a:schemeClr>
                          </a:solidFill>
                          <a:latin typeface="Arial"/>
                        </a:rPr>
                        <a:t>Fiscal Year</a:t>
                      </a:r>
                      <a:endParaRPr lang="en-US" sz="1100" b="1" i="0" u="none" strike="noStrike" dirty="0">
                        <a:solidFill>
                          <a:schemeClr val="bg2">
                            <a:lumMod val="75000"/>
                          </a:schemeClr>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Title</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Location</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Projected Advertise Date</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Type Work</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Estimated Award </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Set-Aside Category</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Procurement Method</a:t>
                      </a:r>
                      <a:endParaRPr lang="en-US" sz="1100" b="1" i="0" u="none" strike="noStrike" dirty="0">
                        <a:solidFill>
                          <a:srgbClr val="CC0000"/>
                        </a:solidFill>
                        <a:latin typeface="Arial"/>
                      </a:endParaRPr>
                    </a:p>
                  </a:txBody>
                  <a:tcPr marL="7145" marR="7145" marT="7145" marB="0" anchor="ctr"/>
                </a:tc>
              </a:tr>
              <a:tr h="6464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Dredging</a:t>
                      </a:r>
                      <a:r>
                        <a:rPr lang="en-US" sz="1050" b="0" i="0" u="none" strike="noStrike" baseline="0" dirty="0" smtClean="0">
                          <a:solidFill>
                            <a:srgbClr val="000000"/>
                          </a:solidFill>
                          <a:effectLst/>
                          <a:latin typeface="Arial" panose="020B0604020202020204" pitchFamily="34" charset="0"/>
                        </a:rPr>
                        <a:t> St Augustine/Matanzas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St Johns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baseline="0" dirty="0" smtClean="0">
                          <a:solidFill>
                            <a:srgbClr val="000000"/>
                          </a:solidFill>
                          <a:effectLst/>
                          <a:latin typeface="Arial" panose="020B0604020202020204" pitchFamily="34" charset="0"/>
                        </a:rPr>
                        <a:t>Jan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$1,000,000 - $5,000,00</a:t>
                      </a: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57281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Dredging IWW Jupiter/</a:t>
                      </a:r>
                      <a:r>
                        <a:rPr lang="en-US" sz="1050" b="0" i="0" u="none" strike="noStrike" dirty="0" err="1" smtClean="0">
                          <a:solidFill>
                            <a:srgbClr val="000000"/>
                          </a:solidFill>
                          <a:effectLst/>
                          <a:latin typeface="Arial" panose="020B0604020202020204" pitchFamily="34" charset="0"/>
                        </a:rPr>
                        <a:t>Crosswards</a:t>
                      </a:r>
                      <a:r>
                        <a:rPr lang="en-US" sz="1050" b="0" i="0" u="none" strike="noStrike" dirty="0" smtClean="0">
                          <a:solidFill>
                            <a:srgbClr val="000000"/>
                          </a:solidFill>
                          <a:effectLst/>
                          <a:latin typeface="Arial" panose="020B0604020202020204" pitchFamily="34" charset="0"/>
                        </a:rPr>
                        <a:t>/OWW R3</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Martin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May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 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$1,000,000 - $5,000,00</a:t>
                      </a: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49564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Dredging Anclote River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Pinellas/Pasco Counties,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Jan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$1,000,000 - $5,000,00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latin typeface="Arial"/>
                        </a:rPr>
                        <a:t>2019</a:t>
                      </a:r>
                      <a:endParaRPr lang="en-US" sz="1050" b="0" i="0" u="none" strike="noStrike" dirty="0">
                        <a:solidFill>
                          <a:schemeClr val="tx1"/>
                        </a:solidFill>
                        <a:latin typeface="+mn-lt"/>
                      </a:endParaRPr>
                    </a:p>
                  </a:txBody>
                  <a:tcPr marL="7146" marR="7146" marT="7144"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Dredging Gulf</a:t>
                      </a:r>
                      <a:r>
                        <a:rPr lang="en-US" sz="1050" b="0" i="0" u="none" strike="noStrike" baseline="0" dirty="0" smtClean="0">
                          <a:solidFill>
                            <a:srgbClr val="000000"/>
                          </a:solidFill>
                          <a:effectLst/>
                          <a:latin typeface="Arial" panose="020B0604020202020204" pitchFamily="34" charset="0"/>
                        </a:rPr>
                        <a:t> Intracoastal Waterway (GIWW) (SUPP)</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Venice Inlet &amp; GIWW Sarasota County, FL</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Nov 2018</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$1,000,000 - $5,000,00</a:t>
                      </a:r>
                    </a:p>
                    <a:p>
                      <a:pPr algn="ctr" fontAlgn="ct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1" marR="7621" marT="7620"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Dredging Ft Myers Inlet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Lee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Jan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 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$1,000,000 - $5,000,00</a:t>
                      </a: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smtClean="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Lee County CSRM (SUPP)</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err="1" smtClean="0">
                          <a:solidFill>
                            <a:srgbClr val="000000"/>
                          </a:solidFill>
                          <a:effectLst/>
                          <a:latin typeface="Arial" panose="020B0604020202020204" pitchFamily="34" charset="0"/>
                        </a:rPr>
                        <a:t>Gasparilla</a:t>
                      </a:r>
                      <a:r>
                        <a:rPr lang="en-US" sz="1050" b="0" i="0" u="none" strike="noStrike" dirty="0" smtClean="0">
                          <a:solidFill>
                            <a:srgbClr val="000000"/>
                          </a:solidFill>
                          <a:effectLst/>
                          <a:latin typeface="Arial" panose="020B0604020202020204" pitchFamily="34" charset="0"/>
                        </a:rPr>
                        <a:t> Island,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Nov 2018</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$5,000,000 - $10,000,00</a:t>
                      </a:r>
                    </a:p>
                    <a:p>
                      <a:pPr algn="l" fontAlgn="ctr"/>
                      <a:endParaRPr lang="en-US" sz="1050" b="1"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p>
                  </a:txBody>
                  <a:tcPr marL="7620" marR="7620" marT="7621" marB="0" anchor="ctr"/>
                </a:tc>
              </a:tr>
            </a:tbl>
          </a:graphicData>
        </a:graphic>
      </p:graphicFrame>
      <p:sp>
        <p:nvSpPr>
          <p:cNvPr id="10" name="TextBox 2"/>
          <p:cNvSpPr txBox="1">
            <a:spLocks noChangeArrowheads="1"/>
          </p:cNvSpPr>
          <p:nvPr/>
        </p:nvSpPr>
        <p:spPr bwMode="auto">
          <a:xfrm>
            <a:off x="-234886" y="5648465"/>
            <a:ext cx="6618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View all of Jacksonville District Contracting Opportunities at:</a:t>
            </a:r>
            <a:endPar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endParaRP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rPr>
              <a:t>www.saj.usace.army.mil/Business-With-Us/Small-Business/</a:t>
            </a:r>
          </a:p>
        </p:txBody>
      </p:sp>
    </p:spTree>
    <p:extLst>
      <p:ext uri="{BB962C8B-B14F-4D97-AF65-F5344CB8AC3E}">
        <p14:creationId xmlns:p14="http://schemas.microsoft.com/office/powerpoint/2010/main" val="3457170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Jacksonville District </a:t>
            </a:r>
            <a:r>
              <a:rPr lang="en-US" dirty="0" smtClean="0"/>
              <a:t>FY2019 </a:t>
            </a:r>
            <a:r>
              <a:rPr lang="en-US" dirty="0"/>
              <a:t>&amp; Beyond Contracting Opportunities </a:t>
            </a:r>
          </a:p>
        </p:txBody>
      </p:sp>
      <p:sp>
        <p:nvSpPr>
          <p:cNvPr id="5" name="Slide Number Placeholder 4"/>
          <p:cNvSpPr>
            <a:spLocks noGrp="1"/>
          </p:cNvSpPr>
          <p:nvPr>
            <p:ph type="sldNum" sz="quarter" idx="11"/>
          </p:nvPr>
        </p:nvSpPr>
        <p:spPr/>
        <p:txBody>
          <a:bodyPr/>
          <a:lstStyle/>
          <a:p>
            <a:fld id="{3B773CDB-7973-454B-9699-5CCFA043586B}" type="slidenum">
              <a:rPr lang="en-US" smtClean="0"/>
              <a:pPr/>
              <a:t>25</a:t>
            </a:fld>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2277209584"/>
              </p:ext>
            </p:extLst>
          </p:nvPr>
        </p:nvGraphicFramePr>
        <p:xfrm>
          <a:off x="391299" y="1081088"/>
          <a:ext cx="8382000" cy="4149703"/>
        </p:xfrm>
        <a:graphic>
          <a:graphicData uri="http://schemas.openxmlformats.org/drawingml/2006/table">
            <a:tbl>
              <a:tblPr firstRow="1" bandRow="1">
                <a:tableStyleId>{BC89EF96-8CEA-46FF-86C4-4CE0E7609802}</a:tableStyleId>
              </a:tblPr>
              <a:tblGrid>
                <a:gridCol w="597250"/>
                <a:gridCol w="1886267"/>
                <a:gridCol w="1009983"/>
                <a:gridCol w="883735"/>
                <a:gridCol w="1009983"/>
                <a:gridCol w="1061278"/>
                <a:gridCol w="867825"/>
                <a:gridCol w="1065679"/>
              </a:tblGrid>
              <a:tr h="66010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bg2">
                              <a:lumMod val="75000"/>
                            </a:schemeClr>
                          </a:solidFill>
                          <a:latin typeface="Arial"/>
                        </a:rPr>
                        <a:t>Fiscal Year</a:t>
                      </a:r>
                      <a:endParaRPr lang="en-US" sz="1100" b="1" i="0" u="none" strike="noStrike" dirty="0">
                        <a:solidFill>
                          <a:schemeClr val="bg2">
                            <a:lumMod val="75000"/>
                          </a:schemeClr>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Title</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Location</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Projected Advertise Date</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Type Work</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Estimated Award </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Set-Aside Category</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Procurement Method</a:t>
                      </a:r>
                      <a:endParaRPr lang="en-US" sz="1100" b="1" i="0" u="none" strike="noStrike" dirty="0">
                        <a:solidFill>
                          <a:srgbClr val="CC0000"/>
                        </a:solidFill>
                        <a:latin typeface="Arial"/>
                      </a:endParaRPr>
                    </a:p>
                  </a:txBody>
                  <a:tcPr marL="7145" marR="7145" marT="7145" marB="0" anchor="ctr"/>
                </a:tc>
              </a:tr>
              <a:tr h="6464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a:t>
                      </a:r>
                      <a:r>
                        <a:rPr lang="en-US" sz="1050" b="0" i="0" u="none" strike="noStrike" baseline="0" dirty="0" smtClean="0">
                          <a:solidFill>
                            <a:srgbClr val="000000"/>
                          </a:solidFill>
                          <a:effectLst/>
                          <a:latin typeface="Arial" panose="020B0604020202020204" pitchFamily="34" charset="0"/>
                        </a:rPr>
                        <a:t> Dredging Miami Harbor</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Dade County, FL</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Aug 2019</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smtClean="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$5,000,000 - $10,000,000</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1" marR="7621" marT="7620" marB="0" anchor="ctr"/>
                </a:tc>
              </a:tr>
              <a:tr h="57281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Palm Beach Harbor Jetty Repairs (SUPP)</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Palm Beach County, FL</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May 2019</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a:effectLst/>
                        </a:rPr>
                        <a:t>CIVIL CONST  237990</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 –</a:t>
                      </a:r>
                    </a:p>
                    <a:p>
                      <a:pPr algn="ctr" fontAlgn="ctr"/>
                      <a:r>
                        <a:rPr lang="en-US" sz="1050" b="0" i="0" u="none" strike="noStrike" dirty="0" smtClean="0">
                          <a:solidFill>
                            <a:srgbClr val="000000"/>
                          </a:solidFill>
                          <a:effectLst/>
                          <a:latin typeface="Arial" panose="020B0604020202020204" pitchFamily="34" charset="0"/>
                        </a:rPr>
                        <a:t>$5,000,000</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TBD Based on Market Research</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IFB</a:t>
                      </a:r>
                      <a:endParaRPr lang="en-US" sz="1050" b="0" i="0" u="none" strike="noStrike" dirty="0">
                        <a:solidFill>
                          <a:srgbClr val="000000"/>
                        </a:solidFill>
                        <a:effectLst/>
                        <a:latin typeface="Arial" panose="020B0604020202020204" pitchFamily="34" charset="0"/>
                      </a:endParaRPr>
                    </a:p>
                  </a:txBody>
                  <a:tcPr marL="7621" marR="7621" marT="7620" marB="0" anchor="ctr"/>
                </a:tc>
              </a:tr>
              <a:tr h="49564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panose="020B0604020202020204" pitchFamily="34" charset="0"/>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USMC Blount Island Concrete Sill Removal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Duval County,</a:t>
                      </a:r>
                      <a:r>
                        <a:rPr lang="en-US" sz="1050" b="0" i="0" u="none" strike="noStrike" baseline="0" dirty="0" smtClean="0">
                          <a:solidFill>
                            <a:srgbClr val="000000"/>
                          </a:solidFill>
                          <a:effectLst/>
                          <a:latin typeface="Arial" panose="020B0604020202020204" pitchFamily="34" charset="0"/>
                        </a:rPr>
                        <a:t>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Apr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$10,000,000 - $25,000,00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 Based on Market Research</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u="none" strike="noStrike" dirty="0" smtClean="0">
                          <a:solidFill>
                            <a:schemeClr val="tx1"/>
                          </a:solidFill>
                          <a:effectLst/>
                        </a:rPr>
                        <a:t>2019</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rtl="0" fontAlgn="b"/>
                      <a:r>
                        <a:rPr lang="en-US" sz="1050" b="0" i="0" u="none" strike="noStrike" dirty="0" smtClean="0">
                          <a:solidFill>
                            <a:srgbClr val="000000"/>
                          </a:solidFill>
                          <a:effectLst/>
                          <a:latin typeface="Arial" panose="020B0604020202020204" pitchFamily="34" charset="0"/>
                        </a:rPr>
                        <a:t>IWW/OWW Construction of DMMA 023</a:t>
                      </a:r>
                      <a:r>
                        <a:rPr lang="en-US" sz="1050" b="0" i="0" u="none" strike="noStrike" baseline="0" dirty="0" smtClean="0">
                          <a:solidFill>
                            <a:srgbClr val="000000"/>
                          </a:solidFill>
                          <a:effectLst/>
                          <a:latin typeface="Arial" panose="020B0604020202020204" pitchFamily="34" charset="0"/>
                        </a:rPr>
                        <a:t>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Martin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dirty="0" smtClean="0"/>
                        <a:t>May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CIVIL</a:t>
                      </a:r>
                      <a:r>
                        <a:rPr lang="en-US" sz="1050" u="none" strike="noStrike" baseline="0" dirty="0" smtClean="0">
                          <a:effectLst/>
                        </a:rPr>
                        <a:t> CONST</a:t>
                      </a:r>
                    </a:p>
                    <a:p>
                      <a:pPr algn="ctr" fontAlgn="ctr"/>
                      <a:r>
                        <a:rPr lang="en-US" sz="1050" u="none" strike="noStrike" baseline="0" dirty="0" smtClean="0">
                          <a:effectLst/>
                        </a:rPr>
                        <a:t>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$5,000,000 - $10,000,000</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dirty="0" smtClean="0">
                          <a:effectLst/>
                        </a:rPr>
                        <a:t>TBD Based on market research</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u="none" strike="noStrike" dirty="0" smtClean="0">
                          <a:effectLst/>
                        </a:rPr>
                        <a:t>RFP </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Big </a:t>
                      </a:r>
                      <a:r>
                        <a:rPr lang="en-US" sz="1050" b="0" i="0" u="none" strike="noStrike" dirty="0" err="1" smtClean="0">
                          <a:solidFill>
                            <a:srgbClr val="000000"/>
                          </a:solidFill>
                          <a:effectLst/>
                          <a:latin typeface="Arial" panose="020B0604020202020204" pitchFamily="34" charset="0"/>
                        </a:rPr>
                        <a:t>Fishwear</a:t>
                      </a:r>
                      <a:r>
                        <a:rPr lang="en-US" sz="1050" b="0" i="0" u="none" strike="noStrike" dirty="0" smtClean="0">
                          <a:solidFill>
                            <a:srgbClr val="000000"/>
                          </a:solidFill>
                          <a:effectLst/>
                          <a:latin typeface="Arial" panose="020B0604020202020204" pitchFamily="34" charset="0"/>
                        </a:rPr>
                        <a:t> Creek Aquatic Eco System Restoration Project</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Duval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Mar 2020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a:t>
                      </a:r>
                      <a:r>
                        <a:rPr lang="en-US" sz="1050" b="0" i="0" u="none" strike="noStrike" baseline="0" dirty="0" smtClean="0">
                          <a:solidFill>
                            <a:srgbClr val="000000"/>
                          </a:solidFill>
                          <a:effectLst/>
                          <a:latin typeface="Arial" panose="020B0604020202020204" pitchFamily="34" charset="0"/>
                        </a:rPr>
                        <a:t> –</a:t>
                      </a:r>
                    </a:p>
                    <a:p>
                      <a:pPr algn="ctr" fontAlgn="ctr"/>
                      <a:r>
                        <a:rPr lang="en-US" sz="1050" b="0" i="0" u="none" strike="noStrike" baseline="0" dirty="0" smtClean="0">
                          <a:solidFill>
                            <a:srgbClr val="000000"/>
                          </a:solidFill>
                          <a:effectLst/>
                          <a:latin typeface="Arial" panose="020B0604020202020204" pitchFamily="34" charset="0"/>
                        </a:rPr>
                        <a:t>$5,000,000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00" b="1" i="0" u="none" strike="noStrike" dirty="0" smtClean="0">
                          <a:solidFill>
                            <a:srgbClr val="000000"/>
                          </a:solidFill>
                          <a:effectLst/>
                          <a:latin typeface="Arial" panose="020B0604020202020204" pitchFamily="34" charset="0"/>
                        </a:rPr>
                        <a:t>RFI</a:t>
                      </a:r>
                      <a:r>
                        <a:rPr lang="en-US" sz="1000" b="1" i="0" u="none" strike="noStrike" baseline="0" dirty="0" smtClean="0">
                          <a:solidFill>
                            <a:srgbClr val="000000"/>
                          </a:solidFill>
                          <a:effectLst/>
                          <a:latin typeface="Arial" panose="020B0604020202020204" pitchFamily="34" charset="0"/>
                        </a:rPr>
                        <a:t> </a:t>
                      </a:r>
                    </a:p>
                    <a:p>
                      <a:pPr algn="ctr" fontAlgn="ctr"/>
                      <a:r>
                        <a:rPr lang="en-US" sz="1000" b="1" i="0" u="none" strike="noStrike" baseline="0" dirty="0" smtClean="0">
                          <a:solidFill>
                            <a:srgbClr val="000000"/>
                          </a:solidFill>
                          <a:effectLst/>
                          <a:latin typeface="Arial" panose="020B0604020202020204" pitchFamily="34" charset="0"/>
                        </a:rPr>
                        <a:t>W912EP19Z0901</a:t>
                      </a:r>
                      <a:endParaRPr lang="en-US" sz="1000" b="1"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smtClean="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Dredging IWW Broward Reach 1 (SUPP)</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Broward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Jan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a:t>
                      </a:r>
                      <a:r>
                        <a:rPr lang="en-US" sz="1050" b="0" i="0" u="none" strike="noStrike" baseline="0" dirty="0" smtClean="0">
                          <a:solidFill>
                            <a:srgbClr val="000000"/>
                          </a:solidFill>
                          <a:effectLst/>
                          <a:latin typeface="Arial" panose="020B0604020202020204" pitchFamily="34" charset="0"/>
                        </a:rPr>
                        <a:t> –</a:t>
                      </a:r>
                    </a:p>
                    <a:p>
                      <a:pPr algn="ctr" fontAlgn="ctr"/>
                      <a:r>
                        <a:rPr lang="en-US" sz="1050" b="0" i="0" u="none" strike="noStrike" baseline="0" dirty="0" smtClean="0">
                          <a:solidFill>
                            <a:srgbClr val="000000"/>
                          </a:solidFill>
                          <a:effectLst/>
                          <a:latin typeface="Arial" panose="020B0604020202020204" pitchFamily="34" charset="0"/>
                        </a:rPr>
                        <a:t>$5,000,000</a:t>
                      </a:r>
                      <a:endParaRPr lang="en-US" sz="1050" b="0" i="0" u="none" strike="noStrike" dirty="0" smtClean="0">
                        <a:solidFill>
                          <a:srgbClr val="000000"/>
                        </a:solidFill>
                        <a:effectLst/>
                        <a:latin typeface="Arial" panose="020B0604020202020204" pitchFamily="34" charset="0"/>
                      </a:endParaRPr>
                    </a:p>
                    <a:p>
                      <a:pPr algn="l" fontAlgn="ctr"/>
                      <a:endParaRPr lang="en-US" sz="1050" b="1"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p>
                  </a:txBody>
                  <a:tcPr marL="7620" marR="7620" marT="7621" marB="0" anchor="ctr"/>
                </a:tc>
              </a:tr>
            </a:tbl>
          </a:graphicData>
        </a:graphic>
      </p:graphicFrame>
      <p:sp>
        <p:nvSpPr>
          <p:cNvPr id="10" name="TextBox 2"/>
          <p:cNvSpPr txBox="1">
            <a:spLocks noChangeArrowheads="1"/>
          </p:cNvSpPr>
          <p:nvPr/>
        </p:nvSpPr>
        <p:spPr bwMode="auto">
          <a:xfrm>
            <a:off x="-234886" y="5611295"/>
            <a:ext cx="6618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View all of Jacksonville District Contracting Opportunities at:</a:t>
            </a:r>
            <a:endPar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endParaRP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rPr>
              <a:t>www.saj.usace.army.mil/Business-With-Us/Small-Business/</a:t>
            </a:r>
          </a:p>
        </p:txBody>
      </p:sp>
    </p:spTree>
    <p:extLst>
      <p:ext uri="{BB962C8B-B14F-4D97-AF65-F5344CB8AC3E}">
        <p14:creationId xmlns:p14="http://schemas.microsoft.com/office/powerpoint/2010/main" val="21346237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Jacksonville District </a:t>
            </a:r>
            <a:r>
              <a:rPr lang="en-US" dirty="0" smtClean="0"/>
              <a:t>FY2019 </a:t>
            </a:r>
            <a:r>
              <a:rPr lang="en-US" dirty="0"/>
              <a:t>&amp; Beyond Contracting Opportunities </a:t>
            </a:r>
          </a:p>
        </p:txBody>
      </p:sp>
      <p:sp>
        <p:nvSpPr>
          <p:cNvPr id="5" name="Slide Number Placeholder 4"/>
          <p:cNvSpPr>
            <a:spLocks noGrp="1"/>
          </p:cNvSpPr>
          <p:nvPr>
            <p:ph type="sldNum" sz="quarter" idx="11"/>
          </p:nvPr>
        </p:nvSpPr>
        <p:spPr/>
        <p:txBody>
          <a:bodyPr/>
          <a:lstStyle/>
          <a:p>
            <a:fld id="{3B773CDB-7973-454B-9699-5CCFA043586B}" type="slidenum">
              <a:rPr lang="en-US" smtClean="0"/>
              <a:pPr/>
              <a:t>26</a:t>
            </a:fld>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321243251"/>
              </p:ext>
            </p:extLst>
          </p:nvPr>
        </p:nvGraphicFramePr>
        <p:xfrm>
          <a:off x="304800" y="1438247"/>
          <a:ext cx="8382000" cy="4053780"/>
        </p:xfrm>
        <a:graphic>
          <a:graphicData uri="http://schemas.openxmlformats.org/drawingml/2006/table">
            <a:tbl>
              <a:tblPr firstRow="1" bandRow="1">
                <a:tableStyleId>{BC89EF96-8CEA-46FF-86C4-4CE0E7609802}</a:tableStyleId>
              </a:tblPr>
              <a:tblGrid>
                <a:gridCol w="597250"/>
                <a:gridCol w="1886267"/>
                <a:gridCol w="1009983"/>
                <a:gridCol w="883735"/>
                <a:gridCol w="1009983"/>
                <a:gridCol w="1061278"/>
                <a:gridCol w="867825"/>
                <a:gridCol w="1065679"/>
              </a:tblGrid>
              <a:tr h="66010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bg2">
                              <a:lumMod val="75000"/>
                            </a:schemeClr>
                          </a:solidFill>
                          <a:latin typeface="Arial"/>
                        </a:rPr>
                        <a:t>Fiscal Year</a:t>
                      </a:r>
                      <a:endParaRPr lang="en-US" sz="1100" b="1" i="0" u="none" strike="noStrike" dirty="0">
                        <a:solidFill>
                          <a:schemeClr val="bg2">
                            <a:lumMod val="75000"/>
                          </a:schemeClr>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Title</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Location</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Projected Advertise Date</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Type Work</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Estimated Award </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Set-Aside Category</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Procurement Method</a:t>
                      </a:r>
                      <a:endParaRPr lang="en-US" sz="1100" b="1" i="0" u="none" strike="noStrike" dirty="0">
                        <a:solidFill>
                          <a:srgbClr val="CC0000"/>
                        </a:solidFill>
                        <a:latin typeface="Arial"/>
                      </a:endParaRPr>
                    </a:p>
                  </a:txBody>
                  <a:tcPr marL="7145" marR="7145" marT="7145" marB="0" anchor="ctr"/>
                </a:tc>
              </a:tr>
              <a:tr h="6464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Manatee County CSRM (SUPP)</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Anna Maria Island,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baseline="0" dirty="0" smtClean="0">
                          <a:solidFill>
                            <a:srgbClr val="000000"/>
                          </a:solidFill>
                          <a:effectLst/>
                          <a:latin typeface="Arial" panose="020B0604020202020204" pitchFamily="34" charset="0"/>
                        </a:rPr>
                        <a:t>Jan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$10,000,000</a:t>
                      </a:r>
                      <a:r>
                        <a:rPr lang="en-US" sz="1050" b="0" i="0" u="none" strike="noStrike" baseline="0" dirty="0" smtClean="0">
                          <a:solidFill>
                            <a:srgbClr val="000000"/>
                          </a:solidFill>
                          <a:effectLst/>
                          <a:latin typeface="Arial" panose="020B0604020202020204" pitchFamily="34" charset="0"/>
                        </a:rPr>
                        <a:t> - $25,000,000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57281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Dredging Manatee Harbor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Manatee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Jul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 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$1,000,000 - $5,000,000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49564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Dredging Naples to Gordon Pass (Big Marco)</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Naples, Collier County,</a:t>
                      </a:r>
                      <a:r>
                        <a:rPr lang="en-US" sz="1050" b="0" i="0" u="none" strike="noStrike" baseline="0" dirty="0" smtClean="0">
                          <a:solidFill>
                            <a:srgbClr val="000000"/>
                          </a:solidFill>
                          <a:effectLst/>
                          <a:latin typeface="Arial" panose="020B0604020202020204" pitchFamily="34" charset="0"/>
                        </a:rPr>
                        <a:t>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Jan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$1,000,000 - $5,000,000</a:t>
                      </a: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495642">
                <a:tc>
                  <a:txBody>
                    <a:bodyPr/>
                    <a:lstStyle/>
                    <a:p>
                      <a:pPr algn="ctr" fontAlgn="ctr"/>
                      <a:r>
                        <a:rPr lang="en-US" sz="1050" b="0" i="0" u="none" strike="noStrike" dirty="0" smtClean="0">
                          <a:solidFill>
                            <a:schemeClr val="tx1"/>
                          </a:solidFill>
                          <a:effectLst/>
                          <a:latin typeface="Arial" panose="020B0604020202020204" pitchFamily="34" charset="0"/>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p>
                      <a:pPr algn="l" fontAlgn="ctr"/>
                      <a:r>
                        <a:rPr lang="en-US" sz="1050" b="0" i="0" u="none" strike="noStrike" dirty="0" smtClean="0">
                          <a:solidFill>
                            <a:srgbClr val="000000"/>
                          </a:solidFill>
                          <a:effectLst/>
                          <a:latin typeface="Arial" panose="020B0604020202020204" pitchFamily="34" charset="0"/>
                        </a:rPr>
                        <a:t>Manatee Harbor DMMA Offloading</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Manatee County</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Feb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CIVIL CONST</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$1,000,000 - $5,000,000</a:t>
                      </a: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SB</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latin typeface="Arial"/>
                        </a:rPr>
                        <a:t>2019</a:t>
                      </a:r>
                      <a:endParaRPr lang="en-US" sz="1050" b="0" i="0" u="none" strike="noStrike" dirty="0">
                        <a:solidFill>
                          <a:schemeClr val="tx1"/>
                        </a:solidFill>
                        <a:latin typeface="+mn-lt"/>
                      </a:endParaRPr>
                    </a:p>
                  </a:txBody>
                  <a:tcPr marL="7146" marR="7146" marT="7144"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Lido Key Beach CSRM (SUPP)</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Lido Key, Sarasota County, FL</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May 2019</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$10,000,000</a:t>
                      </a:r>
                      <a:r>
                        <a:rPr lang="en-US" sz="1050" b="0" i="0" u="none" strike="noStrike" baseline="0" dirty="0" smtClean="0">
                          <a:solidFill>
                            <a:srgbClr val="000000"/>
                          </a:solidFill>
                          <a:effectLst/>
                          <a:latin typeface="Arial" panose="020B0604020202020204" pitchFamily="34" charset="0"/>
                        </a:rPr>
                        <a:t> - $25,000,000</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1" marR="7621" marT="7620"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1" marR="7621" marT="7620"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Dredging Suwannee River  (SUPP)</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Dixie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Jul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 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$1,000,000 - $5,000,000</a:t>
                      </a: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bl>
          </a:graphicData>
        </a:graphic>
      </p:graphicFrame>
      <p:sp>
        <p:nvSpPr>
          <p:cNvPr id="10" name="TextBox 2"/>
          <p:cNvSpPr txBox="1">
            <a:spLocks noChangeArrowheads="1"/>
          </p:cNvSpPr>
          <p:nvPr/>
        </p:nvSpPr>
        <p:spPr bwMode="auto">
          <a:xfrm>
            <a:off x="-227452" y="5849187"/>
            <a:ext cx="6618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View all of Jacksonville District Contracting Opportunities at:</a:t>
            </a:r>
            <a:endPar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endParaRP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rPr>
              <a:t>www.saj.usace.army.mil/Business-With-Us/Small-Business/</a:t>
            </a:r>
          </a:p>
        </p:txBody>
      </p:sp>
    </p:spTree>
    <p:extLst>
      <p:ext uri="{BB962C8B-B14F-4D97-AF65-F5344CB8AC3E}">
        <p14:creationId xmlns:p14="http://schemas.microsoft.com/office/powerpoint/2010/main" val="3454197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Jacksonville District </a:t>
            </a:r>
            <a:r>
              <a:rPr lang="en-US" dirty="0" smtClean="0"/>
              <a:t>FY2019 </a:t>
            </a:r>
            <a:r>
              <a:rPr lang="en-US" dirty="0"/>
              <a:t>&amp; Beyond Contracting Opportunities </a:t>
            </a:r>
          </a:p>
        </p:txBody>
      </p:sp>
      <p:sp>
        <p:nvSpPr>
          <p:cNvPr id="5" name="Slide Number Placeholder 4"/>
          <p:cNvSpPr>
            <a:spLocks noGrp="1"/>
          </p:cNvSpPr>
          <p:nvPr>
            <p:ph type="sldNum" sz="quarter" idx="11"/>
          </p:nvPr>
        </p:nvSpPr>
        <p:spPr/>
        <p:txBody>
          <a:bodyPr/>
          <a:lstStyle/>
          <a:p>
            <a:fld id="{3B773CDB-7973-454B-9699-5CCFA043586B}" type="slidenum">
              <a:rPr lang="en-US" smtClean="0"/>
              <a:pPr/>
              <a:t>27</a:t>
            </a:fld>
            <a:endParaRPr lang="en-US"/>
          </a:p>
        </p:txBody>
      </p:sp>
      <p:graphicFrame>
        <p:nvGraphicFramePr>
          <p:cNvPr id="9" name="Content Placeholder 3"/>
          <p:cNvGraphicFramePr>
            <a:graphicFrameLocks/>
          </p:cNvGraphicFramePr>
          <p:nvPr>
            <p:extLst/>
          </p:nvPr>
        </p:nvGraphicFramePr>
        <p:xfrm>
          <a:off x="401444" y="1211766"/>
          <a:ext cx="8409026" cy="4230029"/>
        </p:xfrm>
        <a:graphic>
          <a:graphicData uri="http://schemas.openxmlformats.org/drawingml/2006/table">
            <a:tbl>
              <a:tblPr firstRow="1" bandRow="1">
                <a:tableStyleId>{BC89EF96-8CEA-46FF-86C4-4CE0E7609802}</a:tableStyleId>
              </a:tblPr>
              <a:tblGrid>
                <a:gridCol w="599175"/>
                <a:gridCol w="1892349"/>
                <a:gridCol w="1013240"/>
                <a:gridCol w="886585"/>
                <a:gridCol w="1013240"/>
                <a:gridCol w="1064699"/>
                <a:gridCol w="870623"/>
                <a:gridCol w="1069115"/>
              </a:tblGrid>
              <a:tr h="94123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bg2">
                              <a:lumMod val="75000"/>
                            </a:schemeClr>
                          </a:solidFill>
                          <a:latin typeface="Arial"/>
                        </a:rPr>
                        <a:t>Fiscal Year</a:t>
                      </a:r>
                      <a:endParaRPr lang="en-US" sz="1100" b="1" i="0" u="none" strike="noStrike" dirty="0">
                        <a:solidFill>
                          <a:schemeClr val="bg2">
                            <a:lumMod val="75000"/>
                          </a:schemeClr>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Title</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Location</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Projected Advertise Date</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Type Work</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Estimated Award </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Set-Aside Category</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Procurement Method</a:t>
                      </a:r>
                      <a:endParaRPr lang="en-US" sz="1100" b="1" i="0" u="none" strike="noStrike" dirty="0">
                        <a:solidFill>
                          <a:srgbClr val="CC0000"/>
                        </a:solidFill>
                        <a:latin typeface="Arial"/>
                      </a:endParaRPr>
                    </a:p>
                  </a:txBody>
                  <a:tcPr marL="7145" marR="7145" marT="7145" marB="0" anchor="ctr"/>
                </a:tc>
              </a:tr>
              <a:tr h="92176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Dredging Arecibo Harbor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Arecibo, PR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baseline="0" dirty="0" smtClean="0">
                          <a:solidFill>
                            <a:srgbClr val="000000"/>
                          </a:solidFill>
                          <a:effectLst/>
                          <a:latin typeface="Arial" panose="020B0604020202020204" pitchFamily="34" charset="0"/>
                        </a:rPr>
                        <a:t>Jul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$5,000,000-</a:t>
                      </a:r>
                      <a:r>
                        <a:rPr lang="en-US" sz="1050" b="0" i="0" u="none" strike="noStrike" baseline="0" dirty="0" smtClean="0">
                          <a:solidFill>
                            <a:srgbClr val="000000"/>
                          </a:solidFill>
                          <a:effectLst/>
                          <a:latin typeface="Arial" panose="020B0604020202020204" pitchFamily="34" charset="0"/>
                        </a:rPr>
                        <a:t> $10,000,000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81678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Dredging Mayaguez Harbor (SUPP)</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Mayaguez, PR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Jul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 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$5,000,000-</a:t>
                      </a:r>
                      <a:r>
                        <a:rPr lang="en-US" sz="1050" b="0" i="0" u="none" strike="noStrike" baseline="0" dirty="0" smtClean="0">
                          <a:solidFill>
                            <a:srgbClr val="000000"/>
                          </a:solidFill>
                          <a:effectLst/>
                          <a:latin typeface="Arial" panose="020B0604020202020204" pitchFamily="34" charset="0"/>
                        </a:rPr>
                        <a:t> $10,000,000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70673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Maintenance Dredging MATOC</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South Atlantic</a:t>
                      </a:r>
                      <a:r>
                        <a:rPr lang="en-US" sz="1050" b="0" i="0" u="none" strike="noStrike" baseline="0" dirty="0" smtClean="0">
                          <a:solidFill>
                            <a:srgbClr val="000000"/>
                          </a:solidFill>
                          <a:effectLst/>
                          <a:latin typeface="Arial" panose="020B0604020202020204" pitchFamily="34" charset="0"/>
                        </a:rPr>
                        <a:t> Division</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Aug 2018</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NTE $450,000,000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a:t>
                      </a:r>
                    </a:p>
                    <a:p>
                      <a:pPr algn="ctr" fontAlgn="ctr"/>
                      <a:r>
                        <a:rPr lang="en-US" sz="900" b="0" i="0" u="none" strike="noStrike" dirty="0" smtClean="0">
                          <a:solidFill>
                            <a:srgbClr val="000000"/>
                          </a:solidFill>
                          <a:effectLst/>
                          <a:latin typeface="Arial" panose="020B0604020202020204" pitchFamily="34" charset="0"/>
                        </a:rPr>
                        <a:t>W912EP18R0029</a:t>
                      </a:r>
                    </a:p>
                    <a:p>
                      <a:pPr algn="ctr" fontAlgn="ctr"/>
                      <a:r>
                        <a:rPr lang="en-US" sz="900" b="0" i="0" u="none" strike="noStrike" dirty="0" smtClean="0">
                          <a:solidFill>
                            <a:srgbClr val="000000"/>
                          </a:solidFill>
                          <a:effectLst/>
                          <a:latin typeface="Arial" panose="020B0604020202020204" pitchFamily="34" charset="0"/>
                        </a:rPr>
                        <a:t>Under </a:t>
                      </a:r>
                      <a:r>
                        <a:rPr lang="en-US" sz="900" b="0" i="0" u="none" strike="noStrike" dirty="0" err="1" smtClean="0">
                          <a:solidFill>
                            <a:srgbClr val="000000"/>
                          </a:solidFill>
                          <a:effectLst/>
                          <a:latin typeface="Arial" panose="020B0604020202020204" pitchFamily="34" charset="0"/>
                        </a:rPr>
                        <a:t>Eval</a:t>
                      </a:r>
                      <a:endParaRPr lang="en-US" sz="900" b="0" i="0" u="none" strike="noStrike" dirty="0">
                        <a:solidFill>
                          <a:srgbClr val="000000"/>
                        </a:solidFill>
                        <a:effectLst/>
                        <a:latin typeface="Arial" panose="020B0604020202020204" pitchFamily="34" charset="0"/>
                      </a:endParaRPr>
                    </a:p>
                  </a:txBody>
                  <a:tcPr marL="7620" marR="7620" marT="7621" marB="0" anchor="ctr"/>
                </a:tc>
              </a:tr>
              <a:tr h="84351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O&amp;M Maintenance Dredging MATOC</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South Atlantic</a:t>
                      </a:r>
                      <a:r>
                        <a:rPr lang="en-US" sz="1050" b="0" i="0" u="none" strike="noStrike" baseline="0" dirty="0" smtClean="0">
                          <a:solidFill>
                            <a:srgbClr val="000000"/>
                          </a:solidFill>
                          <a:effectLst/>
                          <a:latin typeface="Arial" panose="020B0604020202020204" pitchFamily="34" charset="0"/>
                        </a:rPr>
                        <a:t> Division</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Aug 2018</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NTE $45,000,000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a:t>
                      </a:r>
                    </a:p>
                    <a:p>
                      <a:pPr algn="ctr" fontAlgn="ctr"/>
                      <a:r>
                        <a:rPr lang="en-US" sz="900" b="0" i="0" u="none" strike="noStrike" dirty="0" smtClean="0">
                          <a:solidFill>
                            <a:srgbClr val="000000"/>
                          </a:solidFill>
                          <a:effectLst/>
                          <a:latin typeface="Arial" panose="020B0604020202020204" pitchFamily="34" charset="0"/>
                        </a:rPr>
                        <a:t>W912EP18R0029</a:t>
                      </a:r>
                    </a:p>
                    <a:p>
                      <a:pPr algn="ctr" fontAlgn="ctr"/>
                      <a:r>
                        <a:rPr lang="en-US" sz="900" b="0" i="0" u="none" strike="noStrike" dirty="0" smtClean="0">
                          <a:solidFill>
                            <a:srgbClr val="000000"/>
                          </a:solidFill>
                          <a:effectLst/>
                          <a:latin typeface="Arial" panose="020B0604020202020204" pitchFamily="34" charset="0"/>
                        </a:rPr>
                        <a:t>Under </a:t>
                      </a:r>
                      <a:r>
                        <a:rPr lang="en-US" sz="900" b="0" i="0" u="none" strike="noStrike" dirty="0" err="1" smtClean="0">
                          <a:solidFill>
                            <a:srgbClr val="000000"/>
                          </a:solidFill>
                          <a:effectLst/>
                          <a:latin typeface="Arial" panose="020B0604020202020204" pitchFamily="34" charset="0"/>
                        </a:rPr>
                        <a:t>Eval</a:t>
                      </a:r>
                      <a:endParaRPr lang="en-US" sz="900" b="0" i="0" u="none" strike="noStrike" dirty="0">
                        <a:solidFill>
                          <a:srgbClr val="000000"/>
                        </a:solidFill>
                        <a:effectLst/>
                        <a:latin typeface="Arial" panose="020B0604020202020204" pitchFamily="34" charset="0"/>
                      </a:endParaRPr>
                    </a:p>
                  </a:txBody>
                  <a:tcPr marL="7620" marR="7620" marT="7621" marB="0" anchor="ctr"/>
                </a:tc>
              </a:tr>
            </a:tbl>
          </a:graphicData>
        </a:graphic>
      </p:graphicFrame>
      <p:sp>
        <p:nvSpPr>
          <p:cNvPr id="10" name="TextBox 2"/>
          <p:cNvSpPr txBox="1">
            <a:spLocks noChangeArrowheads="1"/>
          </p:cNvSpPr>
          <p:nvPr/>
        </p:nvSpPr>
        <p:spPr bwMode="auto">
          <a:xfrm>
            <a:off x="-234886" y="5648465"/>
            <a:ext cx="6618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View all of Jacksonville District Contracting Opportunities at:</a:t>
            </a:r>
            <a:endPar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endParaRP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rPr>
              <a:t>www.saj.usace.army.mil/Business-With-Us/Small-Business/</a:t>
            </a:r>
          </a:p>
        </p:txBody>
      </p:sp>
    </p:spTree>
    <p:extLst>
      <p:ext uri="{BB962C8B-B14F-4D97-AF65-F5344CB8AC3E}">
        <p14:creationId xmlns:p14="http://schemas.microsoft.com/office/powerpoint/2010/main" val="750563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Jacksonville District </a:t>
            </a:r>
            <a:r>
              <a:rPr lang="en-US" dirty="0" smtClean="0"/>
              <a:t>FY2019 </a:t>
            </a:r>
            <a:r>
              <a:rPr lang="en-US" dirty="0"/>
              <a:t>&amp; Beyond Contracting Opportunities </a:t>
            </a:r>
          </a:p>
        </p:txBody>
      </p:sp>
      <p:sp>
        <p:nvSpPr>
          <p:cNvPr id="5" name="Slide Number Placeholder 4"/>
          <p:cNvSpPr>
            <a:spLocks noGrp="1"/>
          </p:cNvSpPr>
          <p:nvPr>
            <p:ph type="sldNum" sz="quarter" idx="11"/>
          </p:nvPr>
        </p:nvSpPr>
        <p:spPr/>
        <p:txBody>
          <a:bodyPr/>
          <a:lstStyle/>
          <a:p>
            <a:fld id="{3B773CDB-7973-454B-9699-5CCFA043586B}" type="slidenum">
              <a:rPr lang="en-US" smtClean="0"/>
              <a:pPr/>
              <a:t>28</a:t>
            </a:fld>
            <a:endParaRPr lang="en-US"/>
          </a:p>
        </p:txBody>
      </p:sp>
      <p:graphicFrame>
        <p:nvGraphicFramePr>
          <p:cNvPr id="9" name="Content Placeholder 3"/>
          <p:cNvGraphicFramePr>
            <a:graphicFrameLocks/>
          </p:cNvGraphicFramePr>
          <p:nvPr>
            <p:extLst/>
          </p:nvPr>
        </p:nvGraphicFramePr>
        <p:xfrm>
          <a:off x="406167" y="1248187"/>
          <a:ext cx="8382000" cy="4224585"/>
        </p:xfrm>
        <a:graphic>
          <a:graphicData uri="http://schemas.openxmlformats.org/drawingml/2006/table">
            <a:tbl>
              <a:tblPr firstRow="1" bandRow="1">
                <a:tableStyleId>{BC89EF96-8CEA-46FF-86C4-4CE0E7609802}</a:tableStyleId>
              </a:tblPr>
              <a:tblGrid>
                <a:gridCol w="597250"/>
                <a:gridCol w="1886267"/>
                <a:gridCol w="1009983"/>
                <a:gridCol w="883735"/>
                <a:gridCol w="1009983"/>
                <a:gridCol w="1061278"/>
                <a:gridCol w="867825"/>
                <a:gridCol w="1065679"/>
              </a:tblGrid>
              <a:tr h="66010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bg2">
                              <a:lumMod val="75000"/>
                            </a:schemeClr>
                          </a:solidFill>
                          <a:latin typeface="Arial"/>
                        </a:rPr>
                        <a:t>Fiscal Year</a:t>
                      </a:r>
                      <a:endParaRPr lang="en-US" sz="1100" b="1" i="0" u="none" strike="noStrike" dirty="0">
                        <a:solidFill>
                          <a:schemeClr val="bg2">
                            <a:lumMod val="75000"/>
                          </a:schemeClr>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Title</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Location</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Projected Advertise Date</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Type Work</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Estimated Award </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Set-Aside Category</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Procurement Method</a:t>
                      </a:r>
                      <a:endParaRPr lang="en-US" sz="1100" b="1" i="0" u="none" strike="noStrike" dirty="0">
                        <a:solidFill>
                          <a:srgbClr val="CC0000"/>
                        </a:solidFill>
                        <a:latin typeface="Arial"/>
                      </a:endParaRPr>
                    </a:p>
                  </a:txBody>
                  <a:tcPr marL="7145" marR="7145" marT="7145" marB="0" anchor="ctr"/>
                </a:tc>
              </a:tr>
              <a:tr h="6464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Water Control Structure Culvert Replacement HHD (HP-5)</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Palm Beach,</a:t>
                      </a:r>
                      <a:r>
                        <a:rPr lang="en-US" sz="1050" b="0" i="0" u="none" strike="noStrike" baseline="0" dirty="0" smtClean="0">
                          <a:solidFill>
                            <a:srgbClr val="000000"/>
                          </a:solidFill>
                          <a:effectLst/>
                          <a:latin typeface="Arial" panose="020B0604020202020204" pitchFamily="34" charset="0"/>
                        </a:rPr>
                        <a:t> Glades, Hendry Counties,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baseline="0" dirty="0" smtClean="0">
                          <a:solidFill>
                            <a:srgbClr val="000000"/>
                          </a:solidFill>
                          <a:effectLst/>
                          <a:latin typeface="Arial" panose="020B0604020202020204" pitchFamily="34" charset="0"/>
                        </a:rPr>
                        <a:t>Nov 2018</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$10,000,000 - $25,000,000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a:t>
                      </a:r>
                      <a:endParaRPr lang="en-US" sz="1050" b="0" i="0" u="none" strike="noStrike" dirty="0">
                        <a:solidFill>
                          <a:srgbClr val="000000"/>
                        </a:solidFill>
                        <a:effectLst/>
                        <a:latin typeface="Arial" panose="020B0604020202020204" pitchFamily="34" charset="0"/>
                      </a:endParaRPr>
                    </a:p>
                  </a:txBody>
                  <a:tcPr marL="7620" marR="7620" marT="7621" marB="0" anchor="ctr"/>
                </a:tc>
              </a:tr>
              <a:tr h="57281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Herbert</a:t>
                      </a:r>
                      <a:r>
                        <a:rPr lang="en-US" sz="1050" b="0" i="0" u="none" strike="noStrike" baseline="0" dirty="0" smtClean="0">
                          <a:solidFill>
                            <a:srgbClr val="000000"/>
                          </a:solidFill>
                          <a:effectLst/>
                          <a:latin typeface="Arial" panose="020B0604020202020204" pitchFamily="34" charset="0"/>
                        </a:rPr>
                        <a:t> Hoover Dike Dam(HHD)  26 Miles Cut Off Wall MATOC</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Palm Beach,</a:t>
                      </a:r>
                      <a:r>
                        <a:rPr lang="en-US" sz="1050" b="0" i="0" u="none" strike="noStrike" baseline="0" dirty="0" smtClean="0">
                          <a:solidFill>
                            <a:srgbClr val="000000"/>
                          </a:solidFill>
                          <a:effectLst/>
                          <a:latin typeface="Arial" panose="020B0604020202020204" pitchFamily="34" charset="0"/>
                        </a:rPr>
                        <a:t> Glades, Hendry Counties, FL</a:t>
                      </a:r>
                      <a:endParaRPr lang="en-US" sz="1050" b="0" i="0" u="none" strike="noStrike" dirty="0" smtClean="0">
                        <a:solidFill>
                          <a:srgbClr val="000000"/>
                        </a:solidFill>
                        <a:effectLst/>
                        <a:latin typeface="Arial" panose="020B0604020202020204" pitchFamily="34" charset="0"/>
                      </a:endParaRP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NTE $380,000,000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 – Under Evaluation</a:t>
                      </a:r>
                    </a:p>
                    <a:p>
                      <a:pPr algn="ctr" fontAlgn="ctr"/>
                      <a:r>
                        <a:rPr lang="en-US" sz="1000" b="0" i="0" u="none" strike="noStrike" dirty="0" smtClean="0">
                          <a:solidFill>
                            <a:srgbClr val="000000"/>
                          </a:solidFill>
                          <a:effectLst/>
                          <a:latin typeface="Arial" panose="020B0604020202020204" pitchFamily="34" charset="0"/>
                        </a:rPr>
                        <a:t>W912EP18R0009</a:t>
                      </a:r>
                      <a:endParaRPr lang="en-US" sz="1000" b="0" i="0" u="none" strike="noStrike" dirty="0">
                        <a:solidFill>
                          <a:srgbClr val="000000"/>
                        </a:solidFill>
                        <a:effectLst/>
                        <a:latin typeface="Arial" panose="020B0604020202020204" pitchFamily="34" charset="0"/>
                      </a:endParaRPr>
                    </a:p>
                  </a:txBody>
                  <a:tcPr marL="7620" marR="7620" marT="7621" marB="0" anchor="ctr"/>
                </a:tc>
              </a:tr>
              <a:tr h="49564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HHD Cut</a:t>
                      </a:r>
                      <a:r>
                        <a:rPr lang="en-US" sz="1050" b="0" i="0" u="none" strike="noStrike" baseline="0" dirty="0" smtClean="0">
                          <a:solidFill>
                            <a:srgbClr val="000000"/>
                          </a:solidFill>
                          <a:effectLst/>
                          <a:latin typeface="Arial" panose="020B0604020202020204" pitchFamily="34" charset="0"/>
                        </a:rPr>
                        <a:t> Off Wall Task Order #1</a:t>
                      </a:r>
                    </a:p>
                    <a:p>
                      <a:pPr algn="l"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Lake Harbor,</a:t>
                      </a:r>
                      <a:r>
                        <a:rPr lang="en-US" sz="1050" b="0" i="0" u="none" strike="noStrike" baseline="0" dirty="0" smtClean="0">
                          <a:solidFill>
                            <a:srgbClr val="000000"/>
                          </a:solidFill>
                          <a:effectLst/>
                          <a:latin typeface="Arial" panose="020B0604020202020204" pitchFamily="34" charset="0"/>
                        </a:rPr>
                        <a:t>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Dec 2018</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$100,000,000 - $125,000,000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 HHD Cut Off Wall MATOC</a:t>
                      </a:r>
                      <a:endParaRPr lang="en-US" sz="90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HHD Cut</a:t>
                      </a:r>
                      <a:r>
                        <a:rPr lang="en-US" sz="1050" b="0" i="0" u="none" strike="noStrike" baseline="0" dirty="0" smtClean="0">
                          <a:solidFill>
                            <a:srgbClr val="000000"/>
                          </a:solidFill>
                          <a:effectLst/>
                          <a:latin typeface="Arial" panose="020B0604020202020204" pitchFamily="34" charset="0"/>
                        </a:rPr>
                        <a:t> Off Wall Task Order #2 </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Clewiston,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Jan</a:t>
                      </a:r>
                      <a:r>
                        <a:rPr lang="en-US" sz="1050" b="0" i="0" u="none" strike="noStrike" baseline="0" dirty="0" smtClean="0">
                          <a:solidFill>
                            <a:srgbClr val="000000"/>
                          </a:solidFill>
                          <a:effectLst/>
                          <a:latin typeface="Arial" panose="020B0604020202020204" pitchFamily="34" charset="0"/>
                        </a:rPr>
                        <a:t> </a:t>
                      </a:r>
                      <a:r>
                        <a:rPr lang="en-US" sz="1050" b="0" i="0" u="none" strike="noStrike" dirty="0" smtClean="0">
                          <a:solidFill>
                            <a:srgbClr val="000000"/>
                          </a:solidFill>
                          <a:effectLst/>
                          <a:latin typeface="Arial" panose="020B0604020202020204" pitchFamily="34" charset="0"/>
                        </a:rPr>
                        <a:t>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$100,000,000 - $125,000,000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 HHD Cut Off Wall MATOC</a:t>
                      </a:r>
                      <a:endParaRPr lang="en-US" sz="90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HHD Cut</a:t>
                      </a:r>
                      <a:r>
                        <a:rPr lang="en-US" sz="1050" b="0" i="0" u="none" strike="noStrike" baseline="0" dirty="0" smtClean="0">
                          <a:solidFill>
                            <a:srgbClr val="000000"/>
                          </a:solidFill>
                          <a:effectLst/>
                          <a:latin typeface="Arial" panose="020B0604020202020204" pitchFamily="34" charset="0"/>
                        </a:rPr>
                        <a:t> Off Wall Task Order #3</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Moore-Haven,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Apr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$75,000,000-</a:t>
                      </a:r>
                      <a:r>
                        <a:rPr lang="en-US" sz="1050" b="0" i="0" u="none" strike="noStrike" baseline="0" dirty="0" smtClean="0">
                          <a:solidFill>
                            <a:srgbClr val="000000"/>
                          </a:solidFill>
                          <a:effectLst/>
                          <a:latin typeface="Arial" panose="020B0604020202020204" pitchFamily="34" charset="0"/>
                        </a:rPr>
                        <a:t> $100,000,000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 HHD Cut Off Wall MATOC</a:t>
                      </a:r>
                      <a:endParaRPr lang="en-US" sz="90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smtClean="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HHD Cut</a:t>
                      </a:r>
                      <a:r>
                        <a:rPr lang="en-US" sz="1050" b="0" i="0" u="none" strike="noStrike" baseline="0" dirty="0" smtClean="0">
                          <a:solidFill>
                            <a:srgbClr val="000000"/>
                          </a:solidFill>
                          <a:effectLst/>
                          <a:latin typeface="Arial" panose="020B0604020202020204" pitchFamily="34" charset="0"/>
                        </a:rPr>
                        <a:t> Off Wall Task Order #4</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Moore-Haven,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Sep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$50,000,000</a:t>
                      </a:r>
                      <a:r>
                        <a:rPr lang="en-US" sz="1050" b="0" i="0" u="none" strike="noStrike" baseline="0" dirty="0" smtClean="0">
                          <a:solidFill>
                            <a:srgbClr val="000000"/>
                          </a:solidFill>
                          <a:effectLst/>
                          <a:latin typeface="Arial" panose="020B0604020202020204" pitchFamily="34" charset="0"/>
                        </a:rPr>
                        <a:t> - $75,000,000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 HHD Cut Off Wall MATOC</a:t>
                      </a:r>
                      <a:endParaRPr lang="en-US" sz="900" b="0" i="0" u="none" strike="noStrike" dirty="0">
                        <a:solidFill>
                          <a:srgbClr val="000000"/>
                        </a:solidFill>
                        <a:effectLst/>
                        <a:latin typeface="Arial" panose="020B0604020202020204" pitchFamily="34" charset="0"/>
                      </a:endParaRPr>
                    </a:p>
                  </a:txBody>
                  <a:tcPr marL="7620" marR="7620" marT="7621" marB="0" anchor="ctr"/>
                </a:tc>
              </a:tr>
            </a:tbl>
          </a:graphicData>
        </a:graphic>
      </p:graphicFrame>
      <p:sp>
        <p:nvSpPr>
          <p:cNvPr id="10" name="TextBox 2"/>
          <p:cNvSpPr txBox="1">
            <a:spLocks noChangeArrowheads="1"/>
          </p:cNvSpPr>
          <p:nvPr/>
        </p:nvSpPr>
        <p:spPr bwMode="auto">
          <a:xfrm>
            <a:off x="-234886" y="5648465"/>
            <a:ext cx="6618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View all of Jacksonville District Contracting Opportunities at:</a:t>
            </a:r>
            <a:endPar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endParaRP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rPr>
              <a:t>www.saj.usace.army.mil/Business-With-Us/Small-Business/</a:t>
            </a:r>
          </a:p>
        </p:txBody>
      </p:sp>
    </p:spTree>
    <p:extLst>
      <p:ext uri="{BB962C8B-B14F-4D97-AF65-F5344CB8AC3E}">
        <p14:creationId xmlns:p14="http://schemas.microsoft.com/office/powerpoint/2010/main" val="3145853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Jacksonville District </a:t>
            </a:r>
            <a:r>
              <a:rPr lang="en-US" dirty="0" smtClean="0"/>
              <a:t>FY2019 </a:t>
            </a:r>
            <a:r>
              <a:rPr lang="en-US" dirty="0"/>
              <a:t>&amp; Beyond Contracting Opportunities </a:t>
            </a:r>
          </a:p>
        </p:txBody>
      </p:sp>
      <p:sp>
        <p:nvSpPr>
          <p:cNvPr id="5" name="Slide Number Placeholder 4"/>
          <p:cNvSpPr>
            <a:spLocks noGrp="1"/>
          </p:cNvSpPr>
          <p:nvPr>
            <p:ph type="sldNum" sz="quarter" idx="11"/>
          </p:nvPr>
        </p:nvSpPr>
        <p:spPr/>
        <p:txBody>
          <a:bodyPr/>
          <a:lstStyle/>
          <a:p>
            <a:fld id="{3B773CDB-7973-454B-9699-5CCFA043586B}" type="slidenum">
              <a:rPr lang="en-US" smtClean="0"/>
              <a:pPr/>
              <a:t>29</a:t>
            </a:fld>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2578207783"/>
              </p:ext>
            </p:extLst>
          </p:nvPr>
        </p:nvGraphicFramePr>
        <p:xfrm>
          <a:off x="304800" y="1162121"/>
          <a:ext cx="8468500" cy="3735311"/>
        </p:xfrm>
        <a:graphic>
          <a:graphicData uri="http://schemas.openxmlformats.org/drawingml/2006/table">
            <a:tbl>
              <a:tblPr firstRow="1" bandRow="1">
                <a:tableStyleId>{BC89EF96-8CEA-46FF-86C4-4CE0E7609802}</a:tableStyleId>
              </a:tblPr>
              <a:tblGrid>
                <a:gridCol w="603413"/>
                <a:gridCol w="1905733"/>
                <a:gridCol w="1020406"/>
                <a:gridCol w="892855"/>
                <a:gridCol w="1020406"/>
                <a:gridCol w="1072230"/>
                <a:gridCol w="876781"/>
                <a:gridCol w="1076676"/>
              </a:tblGrid>
              <a:tr h="77209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bg2">
                              <a:lumMod val="75000"/>
                            </a:schemeClr>
                          </a:solidFill>
                          <a:latin typeface="Arial"/>
                        </a:rPr>
                        <a:t>Fiscal Year</a:t>
                      </a:r>
                      <a:endParaRPr lang="en-US" sz="1100" b="1" i="0" u="none" strike="noStrike" dirty="0">
                        <a:solidFill>
                          <a:schemeClr val="bg2">
                            <a:lumMod val="75000"/>
                          </a:schemeClr>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Title</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Location</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Projected Advertise Date</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Type Work</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Estimated Award </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Set-Aside Category</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Procurement Method</a:t>
                      </a:r>
                      <a:endParaRPr lang="en-US" sz="1100" b="1" i="0" u="none" strike="noStrike" dirty="0">
                        <a:solidFill>
                          <a:srgbClr val="CC0000"/>
                        </a:solidFill>
                        <a:latin typeface="Arial"/>
                      </a:endParaRPr>
                    </a:p>
                  </a:txBody>
                  <a:tcPr marL="7145" marR="7145" marT="7145" marB="0" anchor="ctr"/>
                </a:tc>
              </a:tr>
              <a:tr h="75611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smtClean="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HHD Cut</a:t>
                      </a:r>
                      <a:r>
                        <a:rPr lang="en-US" sz="1050" b="0" i="0" u="none" strike="noStrike" baseline="0" dirty="0" smtClean="0">
                          <a:solidFill>
                            <a:srgbClr val="000000"/>
                          </a:solidFill>
                          <a:effectLst/>
                          <a:latin typeface="Arial" panose="020B0604020202020204" pitchFamily="34" charset="0"/>
                        </a:rPr>
                        <a:t> Off Wall Task Order #5</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Lakeport,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Jan 2020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$50,000,000</a:t>
                      </a:r>
                      <a:r>
                        <a:rPr lang="en-US" sz="1050" b="0" i="0" u="none" strike="noStrike" baseline="0" dirty="0" smtClean="0">
                          <a:solidFill>
                            <a:srgbClr val="000000"/>
                          </a:solidFill>
                          <a:effectLst/>
                          <a:latin typeface="Arial" panose="020B0604020202020204" pitchFamily="34" charset="0"/>
                        </a:rPr>
                        <a:t> - $75,000,000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 HHD Cut Off Wall MATOC</a:t>
                      </a:r>
                      <a:endParaRPr lang="en-US" sz="900" b="0" i="0" u="none" strike="noStrike" dirty="0">
                        <a:solidFill>
                          <a:srgbClr val="000000"/>
                        </a:solidFill>
                        <a:effectLst/>
                        <a:latin typeface="Arial" panose="020B0604020202020204" pitchFamily="34" charset="0"/>
                      </a:endParaRPr>
                    </a:p>
                  </a:txBody>
                  <a:tcPr marL="7620" marR="7620" marT="7621" marB="0" anchor="ctr"/>
                </a:tc>
              </a:tr>
              <a:tr h="75758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smtClean="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CAP Section 14 Emergency </a:t>
                      </a:r>
                      <a:r>
                        <a:rPr lang="en-US" sz="1050" b="0" i="0" u="none" strike="noStrike" dirty="0" err="1" smtClean="0">
                          <a:solidFill>
                            <a:srgbClr val="000000"/>
                          </a:solidFill>
                          <a:effectLst/>
                          <a:latin typeface="Arial" panose="020B0604020202020204" pitchFamily="34" charset="0"/>
                        </a:rPr>
                        <a:t>Streambank</a:t>
                      </a:r>
                      <a:r>
                        <a:rPr lang="en-US" sz="1050" b="0" i="0" u="none" strike="noStrike" baseline="0" dirty="0" smtClean="0">
                          <a:solidFill>
                            <a:srgbClr val="000000"/>
                          </a:solidFill>
                          <a:effectLst/>
                          <a:latin typeface="Arial" panose="020B0604020202020204" pitchFamily="34" charset="0"/>
                        </a:rPr>
                        <a:t> &amp; Shoreline Protection, </a:t>
                      </a:r>
                      <a:r>
                        <a:rPr lang="en-US" sz="1050" b="0" i="0" u="none" strike="noStrike" dirty="0" err="1" smtClean="0">
                          <a:solidFill>
                            <a:srgbClr val="000000"/>
                          </a:solidFill>
                          <a:effectLst/>
                          <a:latin typeface="Arial" panose="020B0604020202020204" pitchFamily="34" charset="0"/>
                        </a:rPr>
                        <a:t>Salud</a:t>
                      </a:r>
                      <a:r>
                        <a:rPr lang="en-US" sz="1050" b="0" i="0" u="none" strike="noStrike" dirty="0" smtClean="0">
                          <a:solidFill>
                            <a:srgbClr val="000000"/>
                          </a:solidFill>
                          <a:effectLst/>
                          <a:latin typeface="Arial" panose="020B0604020202020204" pitchFamily="34" charset="0"/>
                        </a:rPr>
                        <a:t> Creek San German</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San German, Puerto Rico</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Jul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a:t>
                      </a:r>
                      <a:r>
                        <a:rPr lang="en-US" sz="1050" b="0" i="0" u="none" strike="noStrike" baseline="0" dirty="0" smtClean="0">
                          <a:solidFill>
                            <a:srgbClr val="000000"/>
                          </a:solidFill>
                          <a:effectLst/>
                          <a:latin typeface="Arial" panose="020B0604020202020204" pitchFamily="34" charset="0"/>
                        </a:rPr>
                        <a:t> - $2,000,000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a:t>
                      </a:r>
                    </a:p>
                  </a:txBody>
                  <a:tcPr marL="7620" marR="7620" marT="7621" marB="0" anchor="ctr"/>
                </a:tc>
              </a:tr>
              <a:tr h="75758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CAP</a:t>
                      </a:r>
                      <a:r>
                        <a:rPr lang="en-US" sz="1050" b="0" i="0" u="none" strike="noStrike" baseline="0" dirty="0" smtClean="0">
                          <a:solidFill>
                            <a:srgbClr val="000000"/>
                          </a:solidFill>
                          <a:effectLst/>
                          <a:latin typeface="Arial" panose="020B0604020202020204" pitchFamily="34" charset="0"/>
                        </a:rPr>
                        <a:t> Section 14, Emergency </a:t>
                      </a:r>
                      <a:r>
                        <a:rPr lang="en-US" sz="1050" b="0" i="0" u="none" strike="noStrike" baseline="0" dirty="0" err="1" smtClean="0">
                          <a:solidFill>
                            <a:srgbClr val="000000"/>
                          </a:solidFill>
                          <a:effectLst/>
                          <a:latin typeface="Arial" panose="020B0604020202020204" pitchFamily="34" charset="0"/>
                        </a:rPr>
                        <a:t>Streambank</a:t>
                      </a:r>
                      <a:r>
                        <a:rPr lang="en-US" sz="1050" b="0" i="0" u="none" strike="noStrike" baseline="0" dirty="0" smtClean="0">
                          <a:solidFill>
                            <a:srgbClr val="000000"/>
                          </a:solidFill>
                          <a:effectLst/>
                          <a:latin typeface="Arial" panose="020B0604020202020204" pitchFamily="34" charset="0"/>
                        </a:rPr>
                        <a:t> &amp; Shoreline Protection, Mount Sinai Medical Center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Dade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Jul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$5,000,000-</a:t>
                      </a:r>
                      <a:r>
                        <a:rPr lang="en-US" sz="1050" b="0" i="0" u="none" strike="noStrike" baseline="0" dirty="0" smtClean="0">
                          <a:solidFill>
                            <a:srgbClr val="000000"/>
                          </a:solidFill>
                          <a:effectLst/>
                          <a:latin typeface="Arial" panose="020B0604020202020204" pitchFamily="34" charset="0"/>
                        </a:rPr>
                        <a:t> $10,000,000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a:t>
                      </a:r>
                      <a:endParaRPr lang="en-US" sz="1050" b="0" i="0" u="none" strike="noStrike" dirty="0">
                        <a:solidFill>
                          <a:srgbClr val="000000"/>
                        </a:solidFill>
                        <a:effectLst/>
                        <a:latin typeface="Arial" panose="020B0604020202020204" pitchFamily="34" charset="0"/>
                      </a:endParaRPr>
                    </a:p>
                  </a:txBody>
                  <a:tcPr marL="7620" marR="7620" marT="7621" marB="0" anchor="ctr"/>
                </a:tc>
              </a:tr>
              <a:tr h="69192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CAP Section 14 Emergency </a:t>
                      </a:r>
                      <a:r>
                        <a:rPr lang="en-US" sz="1050" b="0" i="0" u="none" strike="noStrike" dirty="0" err="1" smtClean="0">
                          <a:solidFill>
                            <a:srgbClr val="000000"/>
                          </a:solidFill>
                          <a:effectLst/>
                          <a:latin typeface="Arial" panose="020B0604020202020204" pitchFamily="34" charset="0"/>
                        </a:rPr>
                        <a:t>Streambank</a:t>
                      </a:r>
                      <a:r>
                        <a:rPr lang="en-US" sz="1050" b="0" i="0" u="none" strike="noStrike" baseline="0" dirty="0" smtClean="0">
                          <a:solidFill>
                            <a:srgbClr val="000000"/>
                          </a:solidFill>
                          <a:effectLst/>
                          <a:latin typeface="Arial" panose="020B0604020202020204" pitchFamily="34" charset="0"/>
                        </a:rPr>
                        <a:t> &amp; Shoreline Protection, </a:t>
                      </a:r>
                      <a:r>
                        <a:rPr lang="en-US" sz="1050" b="0" i="0" u="none" strike="noStrike" baseline="0" dirty="0" err="1" smtClean="0">
                          <a:solidFill>
                            <a:srgbClr val="000000"/>
                          </a:solidFill>
                          <a:effectLst/>
                          <a:latin typeface="Arial" panose="020B0604020202020204" pitchFamily="34" charset="0"/>
                        </a:rPr>
                        <a:t>Loiza</a:t>
                      </a:r>
                      <a:r>
                        <a:rPr lang="en-US" sz="1050" b="0" i="0" u="none" strike="noStrike" baseline="0" dirty="0" smtClean="0">
                          <a:solidFill>
                            <a:srgbClr val="000000"/>
                          </a:solidFill>
                          <a:effectLst/>
                          <a:latin typeface="Arial" panose="020B0604020202020204" pitchFamily="34" charset="0"/>
                        </a:rPr>
                        <a:t>, PR</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err="1" smtClean="0">
                          <a:solidFill>
                            <a:srgbClr val="000000"/>
                          </a:solidFill>
                          <a:effectLst/>
                          <a:latin typeface="Arial" panose="020B0604020202020204" pitchFamily="34" charset="0"/>
                        </a:rPr>
                        <a:t>Loiza</a:t>
                      </a:r>
                      <a:r>
                        <a:rPr lang="en-US" sz="1050" b="0" i="0" u="none" strike="noStrike" dirty="0" smtClean="0">
                          <a:solidFill>
                            <a:srgbClr val="000000"/>
                          </a:solidFill>
                          <a:effectLst/>
                          <a:latin typeface="Arial" panose="020B0604020202020204" pitchFamily="34" charset="0"/>
                        </a:rPr>
                        <a:t>, </a:t>
                      </a:r>
                    </a:p>
                    <a:p>
                      <a:pPr algn="ctr" fontAlgn="ctr"/>
                      <a:r>
                        <a:rPr lang="en-US" sz="1050" b="0" i="0" u="none" strike="noStrike" dirty="0" smtClean="0">
                          <a:solidFill>
                            <a:srgbClr val="000000"/>
                          </a:solidFill>
                          <a:effectLst/>
                          <a:latin typeface="Arial" panose="020B0604020202020204" pitchFamily="34" charset="0"/>
                        </a:rPr>
                        <a:t>Puerto</a:t>
                      </a:r>
                      <a:r>
                        <a:rPr lang="en-US" sz="1050" b="0" i="0" u="none" strike="noStrike" baseline="0" dirty="0" smtClean="0">
                          <a:solidFill>
                            <a:srgbClr val="000000"/>
                          </a:solidFill>
                          <a:effectLst/>
                          <a:latin typeface="Arial" panose="020B0604020202020204" pitchFamily="34" charset="0"/>
                        </a:rPr>
                        <a:t> Rico</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Jul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a:t>
                      </a:r>
                      <a:r>
                        <a:rPr lang="en-US" sz="1050" b="0" i="0" u="none" strike="noStrike" baseline="0" dirty="0" smtClean="0">
                          <a:solidFill>
                            <a:srgbClr val="000000"/>
                          </a:solidFill>
                          <a:effectLst/>
                          <a:latin typeface="Arial" panose="020B0604020202020204" pitchFamily="34" charset="0"/>
                        </a:rPr>
                        <a:t> - $5,000,000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a:t>
                      </a:r>
                    </a:p>
                  </a:txBody>
                  <a:tcPr marL="7620" marR="7620" marT="7621" marB="0" anchor="ctr"/>
                </a:tc>
              </a:tr>
            </a:tbl>
          </a:graphicData>
        </a:graphic>
      </p:graphicFrame>
      <p:sp>
        <p:nvSpPr>
          <p:cNvPr id="10" name="TextBox 2"/>
          <p:cNvSpPr txBox="1">
            <a:spLocks noChangeArrowheads="1"/>
          </p:cNvSpPr>
          <p:nvPr/>
        </p:nvSpPr>
        <p:spPr bwMode="auto">
          <a:xfrm>
            <a:off x="-234886" y="5648465"/>
            <a:ext cx="6618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View all of Jacksonville District Contracting Opportunities at:</a:t>
            </a:r>
            <a:endPar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endParaRP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rPr>
              <a:t>www.saj.usace.army.mil/Business-With-Us/Small-Business/</a:t>
            </a:r>
          </a:p>
        </p:txBody>
      </p:sp>
    </p:spTree>
    <p:extLst>
      <p:ext uri="{BB962C8B-B14F-4D97-AF65-F5344CB8AC3E}">
        <p14:creationId xmlns:p14="http://schemas.microsoft.com/office/powerpoint/2010/main" val="108997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5841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
          <p:cNvSpPr txBox="1">
            <a:spLocks noChangeArrowheads="1"/>
          </p:cNvSpPr>
          <p:nvPr/>
        </p:nvSpPr>
        <p:spPr bwMode="auto">
          <a:xfrm>
            <a:off x="0" y="72657"/>
            <a:ext cx="92138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90000"/>
              </a:lnSpc>
              <a:spcBef>
                <a:spcPct val="0"/>
              </a:spcBef>
              <a:buFontTx/>
              <a:buNone/>
              <a:defRPr/>
            </a:pPr>
            <a:r>
              <a:rPr lang="en-US" altLang="en-US" sz="3000" b="1" dirty="0" smtClean="0">
                <a:latin typeface="+mn-lt"/>
              </a:rPr>
              <a:t>JACKSONVILLE DISTRICT: PROUD HISTORY</a:t>
            </a:r>
          </a:p>
        </p:txBody>
      </p:sp>
      <p:pic>
        <p:nvPicPr>
          <p:cNvPr id="8" name="Picture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4788" y="3276600"/>
            <a:ext cx="1974850" cy="1289050"/>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4"/>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918325" y="752475"/>
            <a:ext cx="1982788" cy="1287463"/>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7"/>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4683125" y="3286125"/>
            <a:ext cx="2003425" cy="12969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29"/>
          <p:cNvSpPr>
            <a:spLocks noChangeArrowheads="1"/>
          </p:cNvSpPr>
          <p:nvPr/>
        </p:nvSpPr>
        <p:spPr bwMode="auto">
          <a:xfrm>
            <a:off x="2359025" y="1992313"/>
            <a:ext cx="852488"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spcAft>
                <a:spcPct val="10000"/>
              </a:spcAft>
              <a:buFont typeface="Wingdings" panose="05000000000000000000" pitchFamily="2" charset="2"/>
              <a:buNone/>
            </a:pPr>
            <a:r>
              <a:rPr lang="en-US" altLang="en-US" sz="1500" b="1"/>
              <a:t>1928</a:t>
            </a:r>
            <a:endParaRPr lang="en-US" altLang="en-US" sz="1500"/>
          </a:p>
        </p:txBody>
      </p:sp>
      <p:sp>
        <p:nvSpPr>
          <p:cNvPr id="12" name="Rectangle 29"/>
          <p:cNvSpPr>
            <a:spLocks noChangeArrowheads="1"/>
          </p:cNvSpPr>
          <p:nvPr/>
        </p:nvSpPr>
        <p:spPr bwMode="auto">
          <a:xfrm>
            <a:off x="2924175" y="2020888"/>
            <a:ext cx="12017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spcAft>
                <a:spcPct val="10000"/>
              </a:spcAft>
              <a:buFont typeface="Wingdings" panose="05000000000000000000" pitchFamily="2" charset="2"/>
              <a:buNone/>
            </a:pPr>
            <a:r>
              <a:rPr lang="en-US" altLang="en-US" sz="1200"/>
              <a:t>Tampa Harbor </a:t>
            </a:r>
            <a:br>
              <a:rPr lang="en-US" altLang="en-US" sz="1200"/>
            </a:br>
            <a:r>
              <a:rPr lang="en-US" altLang="en-US" sz="1200"/>
              <a:t>dredged</a:t>
            </a:r>
          </a:p>
        </p:txBody>
      </p:sp>
      <p:sp>
        <p:nvSpPr>
          <p:cNvPr id="13" name="Rectangle 33"/>
          <p:cNvSpPr>
            <a:spLocks noChangeArrowheads="1"/>
          </p:cNvSpPr>
          <p:nvPr/>
        </p:nvSpPr>
        <p:spPr bwMode="auto">
          <a:xfrm>
            <a:off x="4551363" y="1998663"/>
            <a:ext cx="650875" cy="32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spcAft>
                <a:spcPct val="10000"/>
              </a:spcAft>
              <a:buFont typeface="Wingdings" panose="05000000000000000000" pitchFamily="2" charset="2"/>
              <a:buNone/>
            </a:pPr>
            <a:r>
              <a:rPr lang="en-US" altLang="en-US" sz="1500" b="1"/>
              <a:t>1950</a:t>
            </a:r>
            <a:endParaRPr lang="en-US" altLang="en-US" sz="1500"/>
          </a:p>
        </p:txBody>
      </p:sp>
      <p:sp>
        <p:nvSpPr>
          <p:cNvPr id="14" name="Rectangle 29"/>
          <p:cNvSpPr>
            <a:spLocks noChangeArrowheads="1"/>
          </p:cNvSpPr>
          <p:nvPr/>
        </p:nvSpPr>
        <p:spPr bwMode="auto">
          <a:xfrm>
            <a:off x="5108575" y="2022475"/>
            <a:ext cx="1652588"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spcAft>
                <a:spcPct val="10000"/>
              </a:spcAft>
              <a:buFont typeface="Wingdings" panose="05000000000000000000" pitchFamily="2" charset="2"/>
              <a:buNone/>
            </a:pPr>
            <a:r>
              <a:rPr lang="en-US" altLang="en-US" sz="1200"/>
              <a:t>Jacksonville assumes responsibilities of Panama District including Puerto Rico &amp; U.S. Virgin Islands</a:t>
            </a:r>
          </a:p>
        </p:txBody>
      </p:sp>
      <p:grpSp>
        <p:nvGrpSpPr>
          <p:cNvPr id="15" name="Group 5"/>
          <p:cNvGrpSpPr>
            <a:grpSpLocks/>
          </p:cNvGrpSpPr>
          <p:nvPr/>
        </p:nvGrpSpPr>
        <p:grpSpPr bwMode="auto">
          <a:xfrm>
            <a:off x="138113" y="2000250"/>
            <a:ext cx="1830387" cy="1050925"/>
            <a:chOff x="56698" y="2594025"/>
            <a:chExt cx="1831903" cy="1052305"/>
          </a:xfrm>
        </p:grpSpPr>
        <p:sp>
          <p:nvSpPr>
            <p:cNvPr id="16" name="Rectangle 29"/>
            <p:cNvSpPr>
              <a:spLocks noChangeArrowheads="1"/>
            </p:cNvSpPr>
            <p:nvPr/>
          </p:nvSpPr>
          <p:spPr bwMode="auto">
            <a:xfrm>
              <a:off x="56698" y="2594025"/>
              <a:ext cx="68519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spcAft>
                  <a:spcPct val="10000"/>
                </a:spcAft>
                <a:buFont typeface="Wingdings" panose="05000000000000000000" pitchFamily="2" charset="2"/>
                <a:buNone/>
              </a:pPr>
              <a:r>
                <a:rPr lang="en-US" altLang="en-US" sz="1500" b="1"/>
                <a:t>1884</a:t>
              </a:r>
              <a:endParaRPr lang="en-US" altLang="en-US" sz="1500"/>
            </a:p>
          </p:txBody>
        </p:sp>
        <p:sp>
          <p:nvSpPr>
            <p:cNvPr id="17" name="Rectangle 29"/>
            <p:cNvSpPr>
              <a:spLocks noChangeArrowheads="1"/>
            </p:cNvSpPr>
            <p:nvPr/>
          </p:nvSpPr>
          <p:spPr bwMode="auto">
            <a:xfrm>
              <a:off x="640249" y="2623321"/>
              <a:ext cx="124835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spcAft>
                  <a:spcPct val="10000"/>
                </a:spcAft>
                <a:buFont typeface="Wingdings" panose="05000000000000000000" pitchFamily="2" charset="2"/>
                <a:buNone/>
              </a:pPr>
              <a:r>
                <a:rPr lang="en-US" altLang="en-US" sz="1200"/>
                <a:t>First permanent USACE office in Jacksonville</a:t>
              </a:r>
              <a:br>
                <a:rPr lang="en-US" altLang="en-US" sz="1200"/>
              </a:br>
              <a:r>
                <a:rPr lang="en-US" altLang="en-US" sz="1200"/>
                <a:t>(Captain W.T. Rossell)</a:t>
              </a:r>
            </a:p>
          </p:txBody>
        </p:sp>
        <p:cxnSp>
          <p:nvCxnSpPr>
            <p:cNvPr id="18" name="Straight Connector 17"/>
            <p:cNvCxnSpPr/>
            <p:nvPr/>
          </p:nvCxnSpPr>
          <p:spPr>
            <a:xfrm>
              <a:off x="639793" y="2678273"/>
              <a:ext cx="0" cy="9680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nvCxnSpPr>
        <p:spPr>
          <a:xfrm>
            <a:off x="2947988" y="2062163"/>
            <a:ext cx="0" cy="968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32388" y="2057400"/>
            <a:ext cx="0" cy="968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1"/>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2462213" y="747713"/>
            <a:ext cx="1987550" cy="1293812"/>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 name="Rectangle 46"/>
          <p:cNvSpPr>
            <a:spLocks noChangeArrowheads="1"/>
          </p:cNvSpPr>
          <p:nvPr/>
        </p:nvSpPr>
        <p:spPr bwMode="auto">
          <a:xfrm>
            <a:off x="6810375" y="2006600"/>
            <a:ext cx="65087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spcAft>
                <a:spcPct val="10000"/>
              </a:spcAft>
              <a:buFont typeface="Wingdings" panose="05000000000000000000" pitchFamily="2" charset="2"/>
              <a:buNone/>
            </a:pPr>
            <a:r>
              <a:rPr lang="en-US" altLang="en-US" sz="1500" b="1"/>
              <a:t>1960</a:t>
            </a:r>
            <a:endParaRPr lang="en-US" altLang="en-US" sz="1500"/>
          </a:p>
        </p:txBody>
      </p:sp>
      <p:sp>
        <p:nvSpPr>
          <p:cNvPr id="23" name="Rectangle 29"/>
          <p:cNvSpPr>
            <a:spLocks noChangeArrowheads="1"/>
          </p:cNvSpPr>
          <p:nvPr/>
        </p:nvSpPr>
        <p:spPr bwMode="auto">
          <a:xfrm>
            <a:off x="7372350" y="2011363"/>
            <a:ext cx="165258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spcAft>
                <a:spcPct val="10000"/>
              </a:spcAft>
              <a:buFont typeface="Wingdings" panose="05000000000000000000" pitchFamily="2" charset="2"/>
              <a:buNone/>
            </a:pPr>
            <a:r>
              <a:rPr lang="en-US" altLang="en-US" sz="1200"/>
              <a:t>Herbert Hoover Dike</a:t>
            </a:r>
            <a:br>
              <a:rPr lang="en-US" altLang="en-US" sz="1200"/>
            </a:br>
            <a:r>
              <a:rPr lang="en-US" altLang="en-US" sz="1200"/>
              <a:t>improvements</a:t>
            </a:r>
            <a:br>
              <a:rPr lang="en-US" altLang="en-US" sz="1200"/>
            </a:br>
            <a:r>
              <a:rPr lang="en-US" altLang="en-US" sz="1200"/>
              <a:t>completed</a:t>
            </a:r>
          </a:p>
        </p:txBody>
      </p:sp>
      <p:cxnSp>
        <p:nvCxnSpPr>
          <p:cNvPr id="24" name="Straight Connector 23"/>
          <p:cNvCxnSpPr/>
          <p:nvPr/>
        </p:nvCxnSpPr>
        <p:spPr>
          <a:xfrm>
            <a:off x="7397750" y="2065338"/>
            <a:ext cx="0" cy="968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Group 50"/>
          <p:cNvGrpSpPr>
            <a:grpSpLocks/>
          </p:cNvGrpSpPr>
          <p:nvPr/>
        </p:nvGrpSpPr>
        <p:grpSpPr bwMode="auto">
          <a:xfrm>
            <a:off x="125413" y="4505325"/>
            <a:ext cx="1831975" cy="1230313"/>
            <a:chOff x="56698" y="2594025"/>
            <a:chExt cx="1831903" cy="1229625"/>
          </a:xfrm>
        </p:grpSpPr>
        <p:sp>
          <p:nvSpPr>
            <p:cNvPr id="26" name="Rectangle 29"/>
            <p:cNvSpPr>
              <a:spLocks noChangeArrowheads="1"/>
            </p:cNvSpPr>
            <p:nvPr/>
          </p:nvSpPr>
          <p:spPr bwMode="auto">
            <a:xfrm>
              <a:off x="56698" y="2594025"/>
              <a:ext cx="68519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spcAft>
                  <a:spcPct val="10000"/>
                </a:spcAft>
                <a:buFont typeface="Wingdings" panose="05000000000000000000" pitchFamily="2" charset="2"/>
                <a:buNone/>
              </a:pPr>
              <a:r>
                <a:rPr lang="en-US" altLang="en-US" sz="1500" b="1"/>
                <a:t>1992</a:t>
              </a:r>
              <a:endParaRPr lang="en-US" altLang="en-US" sz="1500"/>
            </a:p>
          </p:txBody>
        </p:sp>
        <p:sp>
          <p:nvSpPr>
            <p:cNvPr id="27" name="Rectangle 29"/>
            <p:cNvSpPr>
              <a:spLocks noChangeArrowheads="1"/>
            </p:cNvSpPr>
            <p:nvPr/>
          </p:nvSpPr>
          <p:spPr bwMode="auto">
            <a:xfrm>
              <a:off x="640249" y="2623321"/>
              <a:ext cx="124835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spcAft>
                  <a:spcPct val="10000"/>
                </a:spcAft>
                <a:buFont typeface="Wingdings" panose="05000000000000000000" pitchFamily="2" charset="2"/>
                <a:buNone/>
              </a:pPr>
              <a:r>
                <a:rPr lang="en-US" altLang="en-US" sz="1200" dirty="0"/>
                <a:t>Hurricane Andrew strikes, </a:t>
              </a:r>
              <a:br>
                <a:rPr lang="en-US" altLang="en-US" sz="1200" dirty="0"/>
              </a:br>
              <a:r>
                <a:rPr lang="en-US" altLang="en-US" sz="1200" dirty="0"/>
                <a:t>Jacksonville leads USACE</a:t>
              </a:r>
              <a:br>
                <a:rPr lang="en-US" altLang="en-US" sz="1200" dirty="0"/>
              </a:br>
              <a:r>
                <a:rPr lang="en-US" altLang="en-US" sz="1200" dirty="0"/>
                <a:t>response</a:t>
              </a:r>
              <a:br>
                <a:rPr lang="en-US" altLang="en-US" sz="1200" dirty="0"/>
              </a:br>
              <a:endParaRPr lang="en-US" altLang="en-US" sz="1200" dirty="0"/>
            </a:p>
          </p:txBody>
        </p:sp>
        <p:cxnSp>
          <p:nvCxnSpPr>
            <p:cNvPr id="28" name="Straight Connector 27"/>
            <p:cNvCxnSpPr/>
            <p:nvPr/>
          </p:nvCxnSpPr>
          <p:spPr>
            <a:xfrm>
              <a:off x="640875" y="2678116"/>
              <a:ext cx="0" cy="9678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55"/>
          <p:cNvGrpSpPr>
            <a:grpSpLocks/>
          </p:cNvGrpSpPr>
          <p:nvPr/>
        </p:nvGrpSpPr>
        <p:grpSpPr bwMode="auto">
          <a:xfrm>
            <a:off x="2409825" y="4513263"/>
            <a:ext cx="1831975" cy="1230312"/>
            <a:chOff x="56698" y="2594025"/>
            <a:chExt cx="1831903" cy="1229625"/>
          </a:xfrm>
        </p:grpSpPr>
        <p:sp>
          <p:nvSpPr>
            <p:cNvPr id="30" name="Rectangle 29"/>
            <p:cNvSpPr>
              <a:spLocks noChangeArrowheads="1"/>
            </p:cNvSpPr>
            <p:nvPr/>
          </p:nvSpPr>
          <p:spPr bwMode="auto">
            <a:xfrm>
              <a:off x="56698" y="2594025"/>
              <a:ext cx="68519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spcAft>
                  <a:spcPct val="10000"/>
                </a:spcAft>
                <a:buFont typeface="Wingdings" panose="05000000000000000000" pitchFamily="2" charset="2"/>
                <a:buNone/>
              </a:pPr>
              <a:r>
                <a:rPr lang="en-US" altLang="en-US" sz="1500" b="1"/>
                <a:t>2000</a:t>
              </a:r>
              <a:endParaRPr lang="en-US" altLang="en-US" sz="1500"/>
            </a:p>
          </p:txBody>
        </p:sp>
        <p:sp>
          <p:nvSpPr>
            <p:cNvPr id="31" name="Rectangle 29"/>
            <p:cNvSpPr>
              <a:spLocks noChangeArrowheads="1"/>
            </p:cNvSpPr>
            <p:nvPr/>
          </p:nvSpPr>
          <p:spPr bwMode="auto">
            <a:xfrm>
              <a:off x="640249" y="2623321"/>
              <a:ext cx="124835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spcAft>
                  <a:spcPct val="10000"/>
                </a:spcAft>
                <a:buFont typeface="Wingdings" panose="05000000000000000000" pitchFamily="2" charset="2"/>
                <a:buNone/>
              </a:pPr>
              <a:r>
                <a:rPr lang="en-US" altLang="en-US" sz="1200"/>
                <a:t>Congress authorizes</a:t>
              </a:r>
              <a:br>
                <a:rPr lang="en-US" altLang="en-US" sz="1200"/>
              </a:br>
              <a:r>
                <a:rPr lang="en-US" altLang="en-US" sz="1200"/>
                <a:t>Comprehensive Everglades Restoration Plan (CERP)</a:t>
              </a:r>
            </a:p>
          </p:txBody>
        </p:sp>
        <p:cxnSp>
          <p:nvCxnSpPr>
            <p:cNvPr id="32" name="Straight Connector 31"/>
            <p:cNvCxnSpPr/>
            <p:nvPr/>
          </p:nvCxnSpPr>
          <p:spPr>
            <a:xfrm>
              <a:off x="640875" y="2678115"/>
              <a:ext cx="0" cy="9678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59"/>
          <p:cNvGrpSpPr>
            <a:grpSpLocks/>
          </p:cNvGrpSpPr>
          <p:nvPr/>
        </p:nvGrpSpPr>
        <p:grpSpPr bwMode="auto">
          <a:xfrm>
            <a:off x="4598988" y="4541838"/>
            <a:ext cx="1831975" cy="1052512"/>
            <a:chOff x="56698" y="2594025"/>
            <a:chExt cx="1831903" cy="1052305"/>
          </a:xfrm>
        </p:grpSpPr>
        <p:sp>
          <p:nvSpPr>
            <p:cNvPr id="34" name="Rectangle 29"/>
            <p:cNvSpPr>
              <a:spLocks noChangeArrowheads="1"/>
            </p:cNvSpPr>
            <p:nvPr/>
          </p:nvSpPr>
          <p:spPr bwMode="auto">
            <a:xfrm>
              <a:off x="56698" y="2594025"/>
              <a:ext cx="68519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spcAft>
                  <a:spcPct val="10000"/>
                </a:spcAft>
                <a:buFont typeface="Wingdings" panose="05000000000000000000" pitchFamily="2" charset="2"/>
                <a:buNone/>
              </a:pPr>
              <a:r>
                <a:rPr lang="en-US" altLang="en-US" sz="1500" b="1"/>
                <a:t>2014</a:t>
              </a:r>
              <a:endParaRPr lang="en-US" altLang="en-US" sz="1500"/>
            </a:p>
          </p:txBody>
        </p:sp>
        <p:sp>
          <p:nvSpPr>
            <p:cNvPr id="35" name="Rectangle 29"/>
            <p:cNvSpPr>
              <a:spLocks noChangeArrowheads="1"/>
            </p:cNvSpPr>
            <p:nvPr/>
          </p:nvSpPr>
          <p:spPr bwMode="auto">
            <a:xfrm>
              <a:off x="640249" y="2623321"/>
              <a:ext cx="12483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spcAft>
                  <a:spcPct val="10000"/>
                </a:spcAft>
                <a:buFont typeface="Wingdings" panose="05000000000000000000" pitchFamily="2" charset="2"/>
                <a:buNone/>
              </a:pPr>
              <a:r>
                <a:rPr lang="en-US" altLang="en-US" sz="1200"/>
                <a:t>Portugues Dam</a:t>
              </a:r>
              <a:br>
                <a:rPr lang="en-US" altLang="en-US" sz="1200"/>
              </a:br>
              <a:r>
                <a:rPr lang="en-US" altLang="en-US" sz="1200"/>
                <a:t>completed</a:t>
              </a:r>
            </a:p>
          </p:txBody>
        </p:sp>
        <p:cxnSp>
          <p:nvCxnSpPr>
            <p:cNvPr id="36" name="Straight Connector 35"/>
            <p:cNvCxnSpPr/>
            <p:nvPr/>
          </p:nvCxnSpPr>
          <p:spPr>
            <a:xfrm>
              <a:off x="640875" y="2678145"/>
              <a:ext cx="0" cy="9681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7" name="Picture 6"/>
          <p:cNvPicPr>
            <a:picLocks noChangeAspect="1"/>
          </p:cNvPicPr>
          <p:nvPr/>
        </p:nvPicPr>
        <p:blipFill>
          <a:blip r:embed="rId8" cstate="email">
            <a:extLst>
              <a:ext uri="{28A0092B-C50C-407E-A947-70E740481C1C}">
                <a14:useLocalDpi xmlns:a14="http://schemas.microsoft.com/office/drawing/2010/main"/>
              </a:ext>
            </a:extLst>
          </a:blip>
          <a:srcRect b="-2"/>
          <a:stretch>
            <a:fillRect/>
          </a:stretch>
        </p:blipFill>
        <p:spPr bwMode="auto">
          <a:xfrm>
            <a:off x="2428875" y="3276600"/>
            <a:ext cx="1963738" cy="12858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 name="Picture 7"/>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4687888" y="754063"/>
            <a:ext cx="1997075" cy="1293812"/>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9" name="Picture 9"/>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255588" y="754063"/>
            <a:ext cx="1978025" cy="12922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 name="Picture 37"/>
          <p:cNvPicPr>
            <a:picLocks/>
          </p:cNvPicPr>
          <p:nvPr/>
        </p:nvPicPr>
        <p:blipFill>
          <a:blip r:embed="rId11" cstate="email">
            <a:extLst>
              <a:ext uri="{28A0092B-C50C-407E-A947-70E740481C1C}">
                <a14:useLocalDpi xmlns:a14="http://schemas.microsoft.com/office/drawing/2010/main"/>
              </a:ext>
            </a:extLst>
          </a:blip>
          <a:srcRect/>
          <a:stretch>
            <a:fillRect/>
          </a:stretch>
        </p:blipFill>
        <p:spPr bwMode="auto">
          <a:xfrm>
            <a:off x="6953250" y="3284538"/>
            <a:ext cx="1990725" cy="12969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41" name="Group 59"/>
          <p:cNvGrpSpPr>
            <a:grpSpLocks/>
          </p:cNvGrpSpPr>
          <p:nvPr/>
        </p:nvGrpSpPr>
        <p:grpSpPr bwMode="auto">
          <a:xfrm>
            <a:off x="6864350" y="4532313"/>
            <a:ext cx="2041525" cy="1052512"/>
            <a:chOff x="56698" y="2594025"/>
            <a:chExt cx="2041445" cy="1052305"/>
          </a:xfrm>
        </p:grpSpPr>
        <p:sp>
          <p:nvSpPr>
            <p:cNvPr id="42" name="Rectangle 29"/>
            <p:cNvSpPr>
              <a:spLocks noChangeArrowheads="1"/>
            </p:cNvSpPr>
            <p:nvPr/>
          </p:nvSpPr>
          <p:spPr bwMode="auto">
            <a:xfrm>
              <a:off x="56698" y="2594025"/>
              <a:ext cx="685196" cy="323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spcAft>
                  <a:spcPct val="10000"/>
                </a:spcAft>
                <a:buFont typeface="Wingdings" panose="05000000000000000000" pitchFamily="2" charset="2"/>
                <a:buNone/>
              </a:pPr>
              <a:r>
                <a:rPr lang="en-US" altLang="en-US" sz="1500" b="1"/>
                <a:t>2016</a:t>
              </a:r>
              <a:endParaRPr lang="en-US" altLang="en-US" sz="1500"/>
            </a:p>
          </p:txBody>
        </p:sp>
        <p:sp>
          <p:nvSpPr>
            <p:cNvPr id="43" name="Rectangle 29"/>
            <p:cNvSpPr>
              <a:spLocks noChangeArrowheads="1"/>
            </p:cNvSpPr>
            <p:nvPr/>
          </p:nvSpPr>
          <p:spPr bwMode="auto">
            <a:xfrm>
              <a:off x="640249" y="2623321"/>
              <a:ext cx="1457894" cy="84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spcAft>
                  <a:spcPct val="10000"/>
                </a:spcAft>
                <a:buFont typeface="Wingdings" panose="05000000000000000000" pitchFamily="2" charset="2"/>
                <a:buNone/>
              </a:pPr>
              <a:r>
                <a:rPr lang="en-US" altLang="en-US" sz="1200" dirty="0"/>
                <a:t>Antilles School</a:t>
              </a:r>
              <a:br>
                <a:rPr lang="en-US" altLang="en-US" sz="1200" dirty="0"/>
              </a:br>
              <a:r>
                <a:rPr lang="en-US" altLang="en-US" sz="1200" dirty="0"/>
                <a:t>Fort Buchanan</a:t>
              </a:r>
            </a:p>
            <a:p>
              <a:pPr eaLnBrk="1" hangingPunct="1">
                <a:spcBef>
                  <a:spcPct val="0"/>
                </a:spcBef>
                <a:spcAft>
                  <a:spcPct val="10000"/>
                </a:spcAft>
                <a:buFont typeface="Wingdings" panose="05000000000000000000" pitchFamily="2" charset="2"/>
                <a:buNone/>
              </a:pPr>
              <a:r>
                <a:rPr lang="en-US" altLang="en-US" sz="1200" dirty="0"/>
                <a:t>(LEED Certified)</a:t>
              </a:r>
              <a:br>
                <a:rPr lang="en-US" altLang="en-US" sz="1200" dirty="0"/>
              </a:br>
              <a:endParaRPr lang="en-US" altLang="en-US" sz="1200" dirty="0"/>
            </a:p>
          </p:txBody>
        </p:sp>
        <p:cxnSp>
          <p:nvCxnSpPr>
            <p:cNvPr id="44" name="Straight Connector 43"/>
            <p:cNvCxnSpPr/>
            <p:nvPr/>
          </p:nvCxnSpPr>
          <p:spPr>
            <a:xfrm>
              <a:off x="640875" y="2678145"/>
              <a:ext cx="0" cy="9681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435" name="Slide Number Placeholder 4"/>
          <p:cNvSpPr>
            <a:spLocks noGrp="1"/>
          </p:cNvSpPr>
          <p:nvPr>
            <p:ph type="sldNum" sz="quarter" idx="11"/>
          </p:nvPr>
        </p:nvSpPr>
        <p:spPr/>
        <p:txBody>
          <a:bodyPr/>
          <a:lstStyle/>
          <a:p>
            <a:fld id="{6A998AF9-C4BF-494B-956B-53093E409D3C}" type="slidenum">
              <a:rPr lang="en-US" smtClean="0"/>
              <a:pPr/>
              <a:t>3</a:t>
            </a:fld>
            <a:endParaRPr lang="en-US" dirty="0"/>
          </a:p>
        </p:txBody>
      </p:sp>
    </p:spTree>
    <p:extLst>
      <p:ext uri="{BB962C8B-B14F-4D97-AF65-F5344CB8AC3E}">
        <p14:creationId xmlns:p14="http://schemas.microsoft.com/office/powerpoint/2010/main" val="35432198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Jacksonville District </a:t>
            </a:r>
            <a:r>
              <a:rPr lang="en-US" dirty="0" smtClean="0"/>
              <a:t>FY2019 </a:t>
            </a:r>
            <a:r>
              <a:rPr lang="en-US" dirty="0"/>
              <a:t>&amp; Beyond Contracting Opportunities </a:t>
            </a:r>
          </a:p>
        </p:txBody>
      </p:sp>
      <p:sp>
        <p:nvSpPr>
          <p:cNvPr id="5" name="Slide Number Placeholder 4"/>
          <p:cNvSpPr>
            <a:spLocks noGrp="1"/>
          </p:cNvSpPr>
          <p:nvPr>
            <p:ph type="sldNum" sz="quarter" idx="11"/>
          </p:nvPr>
        </p:nvSpPr>
        <p:spPr/>
        <p:txBody>
          <a:bodyPr/>
          <a:lstStyle/>
          <a:p>
            <a:fld id="{3B773CDB-7973-454B-9699-5CCFA043586B}" type="slidenum">
              <a:rPr lang="en-US" smtClean="0"/>
              <a:pPr/>
              <a:t>30</a:t>
            </a:fld>
            <a:endParaRPr lang="en-US"/>
          </a:p>
        </p:txBody>
      </p:sp>
      <p:graphicFrame>
        <p:nvGraphicFramePr>
          <p:cNvPr id="9" name="Content Placeholder 3"/>
          <p:cNvGraphicFramePr>
            <a:graphicFrameLocks/>
          </p:cNvGraphicFramePr>
          <p:nvPr>
            <p:extLst/>
          </p:nvPr>
        </p:nvGraphicFramePr>
        <p:xfrm>
          <a:off x="391299" y="1081088"/>
          <a:ext cx="8382000" cy="4310978"/>
        </p:xfrm>
        <a:graphic>
          <a:graphicData uri="http://schemas.openxmlformats.org/drawingml/2006/table">
            <a:tbl>
              <a:tblPr firstRow="1" bandRow="1">
                <a:tableStyleId>{BC89EF96-8CEA-46FF-86C4-4CE0E7609802}</a:tableStyleId>
              </a:tblPr>
              <a:tblGrid>
                <a:gridCol w="597250"/>
                <a:gridCol w="1886267"/>
                <a:gridCol w="1009983"/>
                <a:gridCol w="883735"/>
                <a:gridCol w="1009983"/>
                <a:gridCol w="1061278"/>
                <a:gridCol w="867825"/>
                <a:gridCol w="1065679"/>
              </a:tblGrid>
              <a:tr h="66010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bg2">
                              <a:lumMod val="75000"/>
                            </a:schemeClr>
                          </a:solidFill>
                          <a:latin typeface="Arial"/>
                        </a:rPr>
                        <a:t>Fiscal Year</a:t>
                      </a:r>
                      <a:endParaRPr lang="en-US" sz="1100" b="1" i="0" u="none" strike="noStrike" dirty="0">
                        <a:solidFill>
                          <a:schemeClr val="bg2">
                            <a:lumMod val="75000"/>
                          </a:schemeClr>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Title</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Location</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Projected Advertise Date</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Type Work</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Estimated Award </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Set-Aside Category</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Procurement Method</a:t>
                      </a:r>
                      <a:endParaRPr lang="en-US" sz="1100" b="1" i="0" u="none" strike="noStrike" dirty="0">
                        <a:solidFill>
                          <a:srgbClr val="CC0000"/>
                        </a:solidFill>
                        <a:latin typeface="Arial"/>
                      </a:endParaRPr>
                    </a:p>
                  </a:txBody>
                  <a:tcPr marL="7145" marR="7145" marT="7145" marB="0" anchor="ctr"/>
                </a:tc>
              </a:tr>
              <a:tr h="57281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C-44 Intake Canal Bank Stabilization Project Using Geotextile and Rip-Rap</a:t>
                      </a:r>
                      <a:r>
                        <a:rPr lang="en-US" sz="1050" b="0" i="0" u="none" strike="noStrike" baseline="0" dirty="0" smtClean="0">
                          <a:solidFill>
                            <a:srgbClr val="000000"/>
                          </a:solidFill>
                          <a:effectLst/>
                          <a:latin typeface="Arial" panose="020B0604020202020204" pitchFamily="34" charset="0"/>
                        </a:rPr>
                        <a:t>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Martin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Feb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$15,000,000 - $25,000,000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 Based on</a:t>
                      </a:r>
                      <a:r>
                        <a:rPr lang="en-US" sz="1050" b="0" i="0" u="none" strike="noStrike" baseline="0" dirty="0" smtClean="0">
                          <a:solidFill>
                            <a:srgbClr val="000000"/>
                          </a:solidFill>
                          <a:effectLst/>
                          <a:latin typeface="Arial" panose="020B0604020202020204" pitchFamily="34" charset="0"/>
                        </a:rPr>
                        <a:t> Market Research</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a:t>
                      </a:r>
                      <a:endParaRPr lang="en-US" sz="900" b="0" i="0" u="none" strike="noStrike" dirty="0">
                        <a:solidFill>
                          <a:srgbClr val="000000"/>
                        </a:solidFill>
                        <a:effectLst/>
                        <a:latin typeface="Arial" panose="020B0604020202020204" pitchFamily="34" charset="0"/>
                      </a:endParaRPr>
                    </a:p>
                  </a:txBody>
                  <a:tcPr marL="7620" marR="7620" marT="7621" marB="0" anchor="ctr"/>
                </a:tc>
              </a:tr>
              <a:tr h="495642">
                <a:tc>
                  <a:txBody>
                    <a:bodyPr/>
                    <a:lstStyle/>
                    <a:p>
                      <a:pPr algn="ctr" fontAlgn="ctr"/>
                      <a:r>
                        <a:rPr lang="en-US" sz="1050" b="0" i="0" u="none" strike="noStrike" dirty="0" smtClean="0">
                          <a:solidFill>
                            <a:schemeClr val="tx1"/>
                          </a:solidFill>
                          <a:effectLst/>
                          <a:latin typeface="Arial" panose="020B0604020202020204" pitchFamily="34" charset="0"/>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p>
                      <a:pPr algn="l" fontAlgn="ctr"/>
                      <a:r>
                        <a:rPr lang="en-US" sz="1050" b="0" i="0" u="none" strike="noStrike" dirty="0" smtClean="0">
                          <a:solidFill>
                            <a:srgbClr val="000000"/>
                          </a:solidFill>
                          <a:effectLst/>
                          <a:latin typeface="Arial" panose="020B0604020202020204" pitchFamily="34" charset="0"/>
                        </a:rPr>
                        <a:t>Biscayne Bay Coastal Wetlands CNT 40cfs</a:t>
                      </a:r>
                      <a:r>
                        <a:rPr lang="en-US" sz="1050" b="0" i="0" u="none" strike="noStrike" baseline="0" dirty="0" smtClean="0">
                          <a:solidFill>
                            <a:srgbClr val="000000"/>
                          </a:solidFill>
                          <a:effectLst/>
                          <a:latin typeface="Arial" panose="020B0604020202020204" pitchFamily="34" charset="0"/>
                        </a:rPr>
                        <a:t> Pump Station S-709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Miami-Dade County</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May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$5,000,000 - $10,000,000</a:t>
                      </a: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RFP- Highly</a:t>
                      </a:r>
                      <a:r>
                        <a:rPr lang="en-US" sz="1050" b="0" i="0" u="none" strike="noStrike" baseline="0" dirty="0" smtClean="0">
                          <a:solidFill>
                            <a:srgbClr val="000000"/>
                          </a:solidFill>
                          <a:effectLst/>
                          <a:latin typeface="Arial" panose="020B0604020202020204" pitchFamily="34" charset="0"/>
                        </a:rPr>
                        <a:t> Contingent on Funding</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smtClean="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NRCS 101 Ranch Wetland</a:t>
                      </a:r>
                      <a:r>
                        <a:rPr lang="en-US" sz="1050" b="0" i="0" u="none" strike="noStrike" baseline="0" dirty="0" smtClean="0">
                          <a:solidFill>
                            <a:srgbClr val="000000"/>
                          </a:solidFill>
                          <a:effectLst/>
                          <a:latin typeface="Arial" panose="020B0604020202020204" pitchFamily="34" charset="0"/>
                        </a:rPr>
                        <a:t> Reserve Easement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Okeechobee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Oct 2018</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$500,000</a:t>
                      </a:r>
                      <a:r>
                        <a:rPr lang="en-US" sz="1050" b="0" i="0" u="none" strike="noStrike" baseline="0" dirty="0" smtClean="0">
                          <a:solidFill>
                            <a:srgbClr val="000000"/>
                          </a:solidFill>
                          <a:effectLst/>
                          <a:latin typeface="Arial" panose="020B0604020202020204" pitchFamily="34" charset="0"/>
                        </a:rPr>
                        <a:t> - $1,500,000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8(a) Competitive Florida</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a:t>
                      </a:r>
                    </a:p>
                    <a:p>
                      <a:pPr algn="ctr" fontAlgn="ctr"/>
                      <a:r>
                        <a:rPr lang="en-US" sz="1050" b="0" i="0" u="none" strike="noStrike" dirty="0" smtClean="0">
                          <a:solidFill>
                            <a:srgbClr val="000000"/>
                          </a:solidFill>
                          <a:effectLst/>
                          <a:latin typeface="Arial" panose="020B0604020202020204" pitchFamily="34" charset="0"/>
                        </a:rPr>
                        <a:t>W912EP18R0031 closes Nov 28</a:t>
                      </a: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USCG Station Fort Lauderdale PROVISIONAL Relocation Housing &amp; Operations</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Broward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a:t>
                      </a:r>
                      <a:r>
                        <a:rPr lang="en-US" sz="1050" b="0" i="0" u="none" strike="noStrike" baseline="30000" dirty="0" smtClean="0">
                          <a:solidFill>
                            <a:srgbClr val="000000"/>
                          </a:solidFill>
                          <a:effectLst/>
                          <a:latin typeface="Arial" panose="020B0604020202020204" pitchFamily="34" charset="0"/>
                        </a:rPr>
                        <a:t>st</a:t>
                      </a:r>
                      <a:r>
                        <a:rPr lang="en-US" sz="1050" b="0" i="0" u="none" strike="noStrike" dirty="0" smtClean="0">
                          <a:solidFill>
                            <a:srgbClr val="000000"/>
                          </a:solidFill>
                          <a:effectLst/>
                          <a:latin typeface="Arial" panose="020B0604020202020204" pitchFamily="34" charset="0"/>
                        </a:rPr>
                        <a:t> Quarter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Lessors of Residential Buildings &amp; Dwellings 531110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 Based on Market Research</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a:t>
                      </a:r>
                    </a:p>
                  </a:txBody>
                  <a:tcPr marL="7620" marR="7620" marT="7621" marB="0" anchor="ctr"/>
                </a:tc>
              </a:tr>
              <a:tr h="591565">
                <a:tc>
                  <a:txBody>
                    <a:bodyPr/>
                    <a:lstStyle/>
                    <a:p>
                      <a:pPr algn="ctr" fontAlgn="ctr"/>
                      <a:r>
                        <a:rPr lang="en-US" sz="1050" b="0" i="0" u="none" strike="noStrike" dirty="0" smtClean="0">
                          <a:solidFill>
                            <a:schemeClr val="tx1"/>
                          </a:solidFill>
                          <a:effectLst/>
                          <a:latin typeface="Arial" panose="020B0604020202020204" pitchFamily="34" charset="0"/>
                        </a:rPr>
                        <a:t>2020</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p>
                      <a:pPr algn="l" fontAlgn="ctr"/>
                      <a:r>
                        <a:rPr lang="en-US" sz="1050" b="0" i="0" u="none" strike="noStrike" dirty="0" smtClean="0">
                          <a:solidFill>
                            <a:srgbClr val="000000"/>
                          </a:solidFill>
                          <a:effectLst/>
                          <a:latin typeface="Arial" panose="020B0604020202020204" pitchFamily="34" charset="0"/>
                        </a:rPr>
                        <a:t>USCG Station Fort</a:t>
                      </a:r>
                      <a:r>
                        <a:rPr lang="en-US" sz="1050" b="0" i="0" u="none" strike="noStrike" baseline="0" dirty="0" smtClean="0">
                          <a:solidFill>
                            <a:srgbClr val="000000"/>
                          </a:solidFill>
                          <a:effectLst/>
                          <a:latin typeface="Arial" panose="020B0604020202020204" pitchFamily="34" charset="0"/>
                        </a:rPr>
                        <a:t> Lauderdale Reconfiguration of Housing &amp; Operations</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Broward County, FL</a:t>
                      </a: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Commercial &amp; Building </a:t>
                      </a:r>
                      <a:r>
                        <a:rPr lang="en-US" sz="1050" b="0" i="0" u="none" strike="noStrike" dirty="0" err="1" smtClean="0">
                          <a:solidFill>
                            <a:srgbClr val="000000"/>
                          </a:solidFill>
                          <a:effectLst/>
                          <a:latin typeface="Arial" panose="020B0604020202020204" pitchFamily="34" charset="0"/>
                        </a:rPr>
                        <a:t>Const</a:t>
                      </a:r>
                      <a:r>
                        <a:rPr lang="en-US" sz="1050" b="0" i="0" u="none" strike="noStrike" dirty="0" smtClean="0">
                          <a:solidFill>
                            <a:srgbClr val="000000"/>
                          </a:solidFill>
                          <a:effectLst/>
                          <a:latin typeface="Arial" panose="020B0604020202020204" pitchFamily="34" charset="0"/>
                        </a:rPr>
                        <a:t> 236220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$30,000,000 - $50,000,000</a:t>
                      </a: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TBD Based on Market Research</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RFP</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2020</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rtl="0" fontAlgn="b"/>
                      <a:r>
                        <a:rPr lang="en-US" sz="1050" b="0" i="0" u="none" strike="noStrike" dirty="0" smtClean="0">
                          <a:solidFill>
                            <a:srgbClr val="000000"/>
                          </a:solidFill>
                          <a:effectLst/>
                          <a:latin typeface="Arial" panose="020B0604020202020204" pitchFamily="34" charset="0"/>
                        </a:rPr>
                        <a:t>Army Family Housing Replacement 26 Family Housing </a:t>
                      </a:r>
                      <a:r>
                        <a:rPr lang="en-US" sz="1050" b="0" i="0" u="none" strike="noStrike" dirty="0" err="1" smtClean="0">
                          <a:solidFill>
                            <a:srgbClr val="000000"/>
                          </a:solidFill>
                          <a:effectLst/>
                          <a:latin typeface="Arial" panose="020B0604020202020204" pitchFamily="34" charset="0"/>
                        </a:rPr>
                        <a:t>Qtrs</a:t>
                      </a:r>
                      <a:r>
                        <a:rPr lang="en-US" sz="1050" b="0" i="0" u="none" strike="noStrike" dirty="0" smtClean="0">
                          <a:solidFill>
                            <a:srgbClr val="000000"/>
                          </a:solidFill>
                          <a:effectLst/>
                          <a:latin typeface="Arial" panose="020B0604020202020204" pitchFamily="34" charset="0"/>
                        </a:rPr>
                        <a:t> – Fort Buchanan</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Fort Buchanan</a:t>
                      </a:r>
                    </a:p>
                    <a:p>
                      <a:pPr algn="ctr" fontAlgn="ctr"/>
                      <a:r>
                        <a:rPr lang="en-US" sz="1050" b="0" i="0" u="none" strike="noStrike" dirty="0" smtClean="0">
                          <a:solidFill>
                            <a:srgbClr val="000000"/>
                          </a:solidFill>
                          <a:effectLst/>
                          <a:latin typeface="Arial" panose="020B0604020202020204" pitchFamily="34" charset="0"/>
                        </a:rPr>
                        <a:t>Puerto Rico</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Sept</a:t>
                      </a:r>
                      <a:r>
                        <a:rPr lang="en-US" sz="1050" b="0" i="0" u="none" strike="noStrike" baseline="0" dirty="0" smtClean="0">
                          <a:solidFill>
                            <a:srgbClr val="000000"/>
                          </a:solidFill>
                          <a:effectLst/>
                          <a:latin typeface="Arial" panose="020B0604020202020204" pitchFamily="34" charset="0"/>
                        </a:rPr>
                        <a:t>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Commercial &amp; Building </a:t>
                      </a:r>
                      <a:r>
                        <a:rPr lang="en-US" sz="1050" b="0" i="0" u="none" strike="noStrike" dirty="0" err="1" smtClean="0">
                          <a:solidFill>
                            <a:srgbClr val="000000"/>
                          </a:solidFill>
                          <a:effectLst/>
                          <a:latin typeface="Arial" panose="020B0604020202020204" pitchFamily="34" charset="0"/>
                        </a:rPr>
                        <a:t>Const</a:t>
                      </a:r>
                      <a:endParaRPr lang="en-US" sz="1050" b="0" i="0" u="none" strike="noStrike" dirty="0" smtClean="0">
                        <a:solidFill>
                          <a:srgbClr val="000000"/>
                        </a:solidFill>
                        <a:effectLst/>
                        <a:latin typeface="Arial" panose="020B0604020202020204" pitchFamily="34" charset="0"/>
                      </a:endParaRPr>
                    </a:p>
                    <a:p>
                      <a:pPr algn="ctr" fontAlgn="ctr"/>
                      <a:r>
                        <a:rPr lang="en-US" sz="1050" b="0" i="0" u="none" strike="noStrike" dirty="0" smtClean="0">
                          <a:solidFill>
                            <a:srgbClr val="000000"/>
                          </a:solidFill>
                          <a:effectLst/>
                          <a:latin typeface="Arial" panose="020B0604020202020204" pitchFamily="34" charset="0"/>
                        </a:rPr>
                        <a:t>236220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$20,000,000</a:t>
                      </a:r>
                      <a:r>
                        <a:rPr lang="en-US" sz="1050" b="0" i="0" u="none" strike="noStrike" baseline="0" dirty="0" smtClean="0">
                          <a:solidFill>
                            <a:srgbClr val="000000"/>
                          </a:solidFill>
                          <a:effectLst/>
                          <a:latin typeface="Arial" panose="020B0604020202020204" pitchFamily="34" charset="0"/>
                        </a:rPr>
                        <a:t> - $30,000,000</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TBD</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 </a:t>
                      </a:r>
                      <a:endParaRPr lang="en-US" sz="1050" b="0" i="0" u="none" strike="noStrike" dirty="0">
                        <a:solidFill>
                          <a:srgbClr val="000000"/>
                        </a:solidFill>
                        <a:effectLst/>
                        <a:latin typeface="Arial" panose="020B0604020202020204" pitchFamily="34" charset="0"/>
                      </a:endParaRPr>
                    </a:p>
                  </a:txBody>
                  <a:tcPr marL="7620" marR="7620" marT="7621" marB="0" anchor="ctr"/>
                </a:tc>
              </a:tr>
            </a:tbl>
          </a:graphicData>
        </a:graphic>
      </p:graphicFrame>
      <p:sp>
        <p:nvSpPr>
          <p:cNvPr id="10" name="TextBox 2"/>
          <p:cNvSpPr txBox="1">
            <a:spLocks noChangeArrowheads="1"/>
          </p:cNvSpPr>
          <p:nvPr/>
        </p:nvSpPr>
        <p:spPr bwMode="auto">
          <a:xfrm>
            <a:off x="-234886" y="5611295"/>
            <a:ext cx="6618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View all of Jacksonville District Contracting Opportunities at:</a:t>
            </a:r>
            <a:endPar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endParaRP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rPr>
              <a:t>www.saj.usace.army.mil/Business-With-Us/Small-Business/</a:t>
            </a:r>
          </a:p>
        </p:txBody>
      </p:sp>
    </p:spTree>
    <p:extLst>
      <p:ext uri="{BB962C8B-B14F-4D97-AF65-F5344CB8AC3E}">
        <p14:creationId xmlns:p14="http://schemas.microsoft.com/office/powerpoint/2010/main" val="31657112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Jacksonville District </a:t>
            </a:r>
            <a:r>
              <a:rPr lang="en-US" dirty="0" smtClean="0"/>
              <a:t>FY2019 </a:t>
            </a:r>
            <a:r>
              <a:rPr lang="en-US" dirty="0"/>
              <a:t>&amp; Beyond Contracting Opportunities </a:t>
            </a:r>
          </a:p>
        </p:txBody>
      </p:sp>
      <p:sp>
        <p:nvSpPr>
          <p:cNvPr id="5" name="Slide Number Placeholder 4"/>
          <p:cNvSpPr>
            <a:spLocks noGrp="1"/>
          </p:cNvSpPr>
          <p:nvPr>
            <p:ph type="sldNum" sz="quarter" idx="11"/>
          </p:nvPr>
        </p:nvSpPr>
        <p:spPr/>
        <p:txBody>
          <a:bodyPr/>
          <a:lstStyle/>
          <a:p>
            <a:fld id="{3B773CDB-7973-454B-9699-5CCFA043586B}" type="slidenum">
              <a:rPr lang="en-US" smtClean="0"/>
              <a:pPr/>
              <a:t>31</a:t>
            </a:fld>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2838078352"/>
              </p:ext>
            </p:extLst>
          </p:nvPr>
        </p:nvGraphicFramePr>
        <p:xfrm>
          <a:off x="391299" y="1081088"/>
          <a:ext cx="8382000" cy="4893327"/>
        </p:xfrm>
        <a:graphic>
          <a:graphicData uri="http://schemas.openxmlformats.org/drawingml/2006/table">
            <a:tbl>
              <a:tblPr firstRow="1" bandRow="1">
                <a:tableStyleId>{BC89EF96-8CEA-46FF-86C4-4CE0E7609802}</a:tableStyleId>
              </a:tblPr>
              <a:tblGrid>
                <a:gridCol w="597250"/>
                <a:gridCol w="1886267"/>
                <a:gridCol w="1009983"/>
                <a:gridCol w="883735"/>
                <a:gridCol w="1009983"/>
                <a:gridCol w="1061278"/>
                <a:gridCol w="867825"/>
                <a:gridCol w="1065679"/>
              </a:tblGrid>
              <a:tr h="66010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bg2">
                              <a:lumMod val="75000"/>
                            </a:schemeClr>
                          </a:solidFill>
                          <a:latin typeface="Arial"/>
                        </a:rPr>
                        <a:t>Fiscal Year</a:t>
                      </a:r>
                      <a:endParaRPr lang="en-US" sz="1100" b="1" i="0" u="none" strike="noStrike" dirty="0">
                        <a:solidFill>
                          <a:schemeClr val="bg2">
                            <a:lumMod val="75000"/>
                          </a:schemeClr>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Title</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Location</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Projected Advertise Date</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Type Work</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Estimated Award </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Set-Aside Category</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Procurement Method</a:t>
                      </a:r>
                      <a:endParaRPr lang="en-US" sz="1100" b="1" i="0" u="none" strike="noStrike" dirty="0">
                        <a:solidFill>
                          <a:srgbClr val="CC0000"/>
                        </a:solidFill>
                        <a:latin typeface="Arial"/>
                      </a:endParaRPr>
                    </a:p>
                  </a:txBody>
                  <a:tcPr marL="7145" marR="7145" marT="7145" marB="0" anchor="ctr"/>
                </a:tc>
              </a:tr>
              <a:tr h="6464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Broward County Shore Protection CSRM (SUPP)</a:t>
                      </a:r>
                    </a:p>
                    <a:p>
                      <a:pPr algn="l" fontAlgn="ctr"/>
                      <a:r>
                        <a:rPr lang="en-US" sz="1050" b="0" i="0" u="none" strike="noStrike" dirty="0" smtClean="0">
                          <a:solidFill>
                            <a:srgbClr val="000000"/>
                          </a:solidFill>
                          <a:effectLst/>
                          <a:latin typeface="Arial" panose="020B0604020202020204" pitchFamily="34" charset="0"/>
                        </a:rPr>
                        <a:t>Segment</a:t>
                      </a:r>
                      <a:r>
                        <a:rPr lang="en-US" sz="1050" b="0" i="0" u="none" strike="noStrike" baseline="0" dirty="0" smtClean="0">
                          <a:solidFill>
                            <a:srgbClr val="000000"/>
                          </a:solidFill>
                          <a:effectLst/>
                          <a:latin typeface="Arial" panose="020B0604020202020204" pitchFamily="34" charset="0"/>
                        </a:rPr>
                        <a:t> III Truck Haul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Broward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baseline="0" dirty="0" smtClean="0">
                          <a:solidFill>
                            <a:srgbClr val="000000"/>
                          </a:solidFill>
                          <a:effectLst/>
                          <a:latin typeface="Arial" panose="020B0604020202020204" pitchFamily="34" charset="0"/>
                        </a:rPr>
                        <a:t>Oct </a:t>
                      </a:r>
                      <a:r>
                        <a:rPr lang="en-US" sz="1050" b="0" i="0" u="none" strike="noStrike" dirty="0" smtClean="0">
                          <a:solidFill>
                            <a:srgbClr val="000000"/>
                          </a:solidFill>
                          <a:effectLst/>
                          <a:latin typeface="Arial" panose="020B0604020202020204" pitchFamily="34" charset="0"/>
                        </a:rPr>
                        <a:t>2018</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 CIVIL</a:t>
                      </a:r>
                      <a:r>
                        <a:rPr lang="en-US" sz="1050" b="0" i="0" u="none" strike="noStrike" baseline="0" dirty="0" smtClean="0">
                          <a:solidFill>
                            <a:srgbClr val="000000"/>
                          </a:solidFill>
                          <a:effectLst/>
                          <a:latin typeface="Arial" panose="020B0604020202020204" pitchFamily="34" charset="0"/>
                        </a:rPr>
                        <a:t> CONST</a:t>
                      </a:r>
                      <a:endParaRPr lang="en-US" sz="1050" b="0" i="0" u="none" strike="noStrike" dirty="0" smtClean="0">
                        <a:solidFill>
                          <a:srgbClr val="000000"/>
                        </a:solidFill>
                        <a:effectLst/>
                        <a:latin typeface="Arial" panose="020B0604020202020204" pitchFamily="34" charset="0"/>
                      </a:endParaRPr>
                    </a:p>
                    <a:p>
                      <a:pPr algn="ctr" fontAlgn="ctr"/>
                      <a:r>
                        <a:rPr lang="en-US" sz="1050" b="0" i="0" u="none" strike="noStrike" dirty="0" smtClean="0">
                          <a:solidFill>
                            <a:srgbClr val="000000"/>
                          </a:solidFill>
                          <a:effectLst/>
                          <a:latin typeface="Arial" panose="020B0604020202020204" pitchFamily="34" charset="0"/>
                        </a:rPr>
                        <a:t>237990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$5,000,000 - $10,000,000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SBSA</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Award Pending</a:t>
                      </a:r>
                      <a:endParaRPr lang="en-US" sz="1050" b="0" i="0" u="none" strike="noStrike" dirty="0">
                        <a:solidFill>
                          <a:srgbClr val="000000"/>
                        </a:solidFill>
                        <a:effectLst/>
                        <a:latin typeface="Arial" panose="020B0604020202020204" pitchFamily="34" charset="0"/>
                      </a:endParaRPr>
                    </a:p>
                  </a:txBody>
                  <a:tcPr marL="7620" marR="7620" marT="7621" marB="0" anchor="ctr"/>
                </a:tc>
              </a:tr>
              <a:tr h="57281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Broward County Shore Protection CSRM (SUPP)</a:t>
                      </a:r>
                    </a:p>
                    <a:p>
                      <a:pPr algn="l" fontAlgn="ctr"/>
                      <a:r>
                        <a:rPr lang="en-US" sz="1050" b="0" i="0" u="none" strike="noStrike" dirty="0" smtClean="0">
                          <a:solidFill>
                            <a:srgbClr val="000000"/>
                          </a:solidFill>
                          <a:effectLst/>
                          <a:latin typeface="Arial" panose="020B0604020202020204" pitchFamily="34" charset="0"/>
                        </a:rPr>
                        <a:t>Segment</a:t>
                      </a:r>
                      <a:r>
                        <a:rPr lang="en-US" sz="1050" b="0" i="0" u="none" strike="noStrike" baseline="0" dirty="0" smtClean="0">
                          <a:solidFill>
                            <a:srgbClr val="000000"/>
                          </a:solidFill>
                          <a:effectLst/>
                          <a:latin typeface="Arial" panose="020B0604020202020204" pitchFamily="34" charset="0"/>
                        </a:rPr>
                        <a:t> II Truck Haul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Broward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Jun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 CIVIL</a:t>
                      </a:r>
                      <a:r>
                        <a:rPr lang="en-US" sz="1050" b="0" i="0" u="none" strike="noStrike" baseline="0" dirty="0" smtClean="0">
                          <a:solidFill>
                            <a:srgbClr val="000000"/>
                          </a:solidFill>
                          <a:effectLst/>
                          <a:latin typeface="Arial" panose="020B0604020202020204" pitchFamily="34" charset="0"/>
                        </a:rPr>
                        <a:t> CONST</a:t>
                      </a:r>
                      <a:endParaRPr lang="en-US" sz="1050" b="0" i="0" u="none" strike="noStrike" dirty="0" smtClean="0">
                        <a:solidFill>
                          <a:srgbClr val="000000"/>
                        </a:solidFill>
                        <a:effectLst/>
                        <a:latin typeface="Arial" panose="020B0604020202020204" pitchFamily="34" charset="0"/>
                      </a:endParaRPr>
                    </a:p>
                    <a:p>
                      <a:pPr algn="ctr" fontAlgn="ctr"/>
                      <a:r>
                        <a:rPr lang="en-US" sz="1050" b="0" i="0" u="none" strike="noStrike" dirty="0" smtClean="0">
                          <a:solidFill>
                            <a:srgbClr val="000000"/>
                          </a:solidFill>
                          <a:effectLst/>
                          <a:latin typeface="Arial" panose="020B0604020202020204" pitchFamily="34" charset="0"/>
                        </a:rPr>
                        <a:t>237990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$5,000,000 - $10,000,000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49564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Broward County Shore Protection CSRM (SUPP)</a:t>
                      </a:r>
                    </a:p>
                    <a:p>
                      <a:pPr algn="l" fontAlgn="ctr"/>
                      <a:r>
                        <a:rPr lang="en-US" sz="1050" b="0" i="0" u="none" strike="noStrike" dirty="0" smtClean="0">
                          <a:solidFill>
                            <a:srgbClr val="000000"/>
                          </a:solidFill>
                          <a:effectLst/>
                          <a:latin typeface="Arial" panose="020B0604020202020204" pitchFamily="34" charset="0"/>
                        </a:rPr>
                        <a:t>Segment</a:t>
                      </a:r>
                      <a:r>
                        <a:rPr lang="en-US" sz="1050" b="0" i="0" u="none" strike="noStrike" baseline="0" dirty="0" smtClean="0">
                          <a:solidFill>
                            <a:srgbClr val="000000"/>
                          </a:solidFill>
                          <a:effectLst/>
                          <a:latin typeface="Arial" panose="020B0604020202020204" pitchFamily="34" charset="0"/>
                        </a:rPr>
                        <a:t> III Truck Haul &amp; Hopper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Broward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Jun 2020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DREDGING</a:t>
                      </a:r>
                      <a:r>
                        <a:rPr lang="en-US" sz="1050" b="0" i="0" u="none" strike="noStrike" baseline="0" dirty="0" smtClean="0">
                          <a:solidFill>
                            <a:srgbClr val="000000"/>
                          </a:solidFill>
                          <a:effectLst/>
                          <a:latin typeface="Arial" panose="020B0604020202020204" pitchFamily="34" charset="0"/>
                        </a:rPr>
                        <a:t> 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$50,000,000 - $75,000,000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UNR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Dade County CSRM (SUPP) Surfside Truck Haul</a:t>
                      </a:r>
                    </a:p>
                    <a:p>
                      <a:pPr algn="l" fontAlgn="ctr"/>
                      <a:r>
                        <a:rPr lang="en-US" sz="1050" b="0" i="0" u="none" strike="noStrike" dirty="0" smtClean="0">
                          <a:solidFill>
                            <a:srgbClr val="000000"/>
                          </a:solidFill>
                          <a:effectLst/>
                          <a:latin typeface="Arial" panose="020B0604020202020204" pitchFamily="34" charset="0"/>
                        </a:rPr>
                        <a:t>Contract A</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Miami-Dade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Jan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 CIVIL</a:t>
                      </a:r>
                      <a:r>
                        <a:rPr lang="en-US" sz="1050" b="0" i="0" u="none" strike="noStrike" baseline="0" dirty="0" smtClean="0">
                          <a:solidFill>
                            <a:srgbClr val="000000"/>
                          </a:solidFill>
                          <a:effectLst/>
                          <a:latin typeface="Arial" panose="020B0604020202020204" pitchFamily="34" charset="0"/>
                        </a:rPr>
                        <a:t> CONST</a:t>
                      </a:r>
                      <a:endParaRPr lang="en-US" sz="1050" b="0" i="0" u="none" strike="noStrike" dirty="0" smtClean="0">
                        <a:solidFill>
                          <a:srgbClr val="000000"/>
                        </a:solidFill>
                        <a:effectLst/>
                        <a:latin typeface="Arial" panose="020B0604020202020204" pitchFamily="34" charset="0"/>
                      </a:endParaRPr>
                    </a:p>
                    <a:p>
                      <a:pPr algn="ctr" fontAlgn="ctr"/>
                      <a:r>
                        <a:rPr lang="en-US" sz="1050" b="0" i="0" u="none" strike="noStrike" dirty="0" smtClean="0">
                          <a:solidFill>
                            <a:srgbClr val="000000"/>
                          </a:solidFill>
                          <a:effectLst/>
                          <a:latin typeface="Arial" panose="020B0604020202020204" pitchFamily="34" charset="0"/>
                        </a:rPr>
                        <a:t>237990 </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$25,000,000 - $50,000,000</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Dade County CSRM (SUPP) Truck Haul Hotspots</a:t>
                      </a:r>
                    </a:p>
                    <a:p>
                      <a:pPr algn="l" fontAlgn="ctr"/>
                      <a:r>
                        <a:rPr lang="en-US" sz="1050" b="0" i="0" u="none" strike="noStrike" dirty="0" smtClean="0">
                          <a:solidFill>
                            <a:srgbClr val="000000"/>
                          </a:solidFill>
                          <a:effectLst/>
                          <a:latin typeface="Arial" panose="020B0604020202020204" pitchFamily="34" charset="0"/>
                        </a:rPr>
                        <a:t>Contract B</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Miami-Dade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Apr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 CIVIL</a:t>
                      </a:r>
                      <a:r>
                        <a:rPr lang="en-US" sz="1050" b="0" i="0" u="none" strike="noStrike" baseline="0" dirty="0" smtClean="0">
                          <a:solidFill>
                            <a:srgbClr val="000000"/>
                          </a:solidFill>
                          <a:effectLst/>
                          <a:latin typeface="Arial" panose="020B0604020202020204" pitchFamily="34" charset="0"/>
                        </a:rPr>
                        <a:t> CONST</a:t>
                      </a:r>
                      <a:endParaRPr lang="en-US" sz="1050" b="0" i="0" u="none" strike="noStrike" dirty="0" smtClean="0">
                        <a:solidFill>
                          <a:srgbClr val="000000"/>
                        </a:solidFill>
                        <a:effectLst/>
                        <a:latin typeface="Arial" panose="020B0604020202020204" pitchFamily="34" charset="0"/>
                      </a:endParaRPr>
                    </a:p>
                    <a:p>
                      <a:pPr algn="ctr" fontAlgn="ctr"/>
                      <a:r>
                        <a:rPr lang="en-US" sz="1050" b="0" i="0" u="none" strike="noStrike" dirty="0" smtClean="0">
                          <a:solidFill>
                            <a:srgbClr val="000000"/>
                          </a:solidFill>
                          <a:effectLst/>
                          <a:latin typeface="Arial" panose="020B0604020202020204" pitchFamily="34" charset="0"/>
                        </a:rPr>
                        <a:t>237990 </a:t>
                      </a: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$25,000,000 - $50,000,000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Dade County CSRM (SUPP) Bal</a:t>
                      </a:r>
                      <a:r>
                        <a:rPr lang="en-US" sz="1050" b="0" i="0" u="none" strike="noStrike" baseline="0" dirty="0" smtClean="0">
                          <a:solidFill>
                            <a:srgbClr val="000000"/>
                          </a:solidFill>
                          <a:effectLst/>
                          <a:latin typeface="Arial" panose="020B0604020202020204" pitchFamily="34" charset="0"/>
                        </a:rPr>
                        <a:t> </a:t>
                      </a:r>
                      <a:r>
                        <a:rPr lang="en-US" sz="1050" b="0" i="0" u="none" strike="noStrike" baseline="0" dirty="0" err="1" smtClean="0">
                          <a:solidFill>
                            <a:srgbClr val="000000"/>
                          </a:solidFill>
                          <a:effectLst/>
                          <a:latin typeface="Arial" panose="020B0604020202020204" pitchFamily="34" charset="0"/>
                        </a:rPr>
                        <a:t>Harbour</a:t>
                      </a:r>
                      <a:r>
                        <a:rPr lang="en-US" sz="1050" b="0" i="0" u="none" strike="noStrike" baseline="0" dirty="0" smtClean="0">
                          <a:solidFill>
                            <a:srgbClr val="000000"/>
                          </a:solidFill>
                          <a:effectLst/>
                          <a:latin typeface="Arial" panose="020B0604020202020204" pitchFamily="34" charset="0"/>
                        </a:rPr>
                        <a:t> –Contract C</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Miami-Dade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Dec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 CIVIL</a:t>
                      </a:r>
                      <a:r>
                        <a:rPr lang="en-US" sz="1050" b="0" i="0" u="none" strike="noStrike" baseline="0" dirty="0" smtClean="0">
                          <a:solidFill>
                            <a:srgbClr val="000000"/>
                          </a:solidFill>
                          <a:effectLst/>
                          <a:latin typeface="Arial" panose="020B0604020202020204" pitchFamily="34" charset="0"/>
                        </a:rPr>
                        <a:t> CONST</a:t>
                      </a:r>
                      <a:endParaRPr lang="en-US" sz="1050" b="0" i="0" u="none" strike="noStrike" dirty="0" smtClean="0">
                        <a:solidFill>
                          <a:srgbClr val="000000"/>
                        </a:solidFill>
                        <a:effectLst/>
                        <a:latin typeface="Arial" panose="020B0604020202020204" pitchFamily="34" charset="0"/>
                      </a:endParaRPr>
                    </a:p>
                    <a:p>
                      <a:pPr algn="ctr" fontAlgn="ctr"/>
                      <a:r>
                        <a:rPr lang="en-US" sz="1050" b="0" i="0" u="none" strike="noStrike" dirty="0" smtClean="0">
                          <a:solidFill>
                            <a:srgbClr val="000000"/>
                          </a:solidFill>
                          <a:effectLst/>
                          <a:latin typeface="Arial" panose="020B0604020202020204" pitchFamily="34" charset="0"/>
                        </a:rPr>
                        <a:t>237990 </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$15,000,000 - $25,000,000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Dade County CSRM (SUPP)  Miami Beach &amp; Sunny</a:t>
                      </a:r>
                      <a:r>
                        <a:rPr lang="en-US" sz="1050" b="0" i="0" u="none" strike="noStrike" baseline="0" dirty="0" smtClean="0">
                          <a:solidFill>
                            <a:srgbClr val="000000"/>
                          </a:solidFill>
                          <a:effectLst/>
                          <a:latin typeface="Arial" panose="020B0604020202020204" pitchFamily="34" charset="0"/>
                        </a:rPr>
                        <a:t> Isles</a:t>
                      </a:r>
                      <a:endParaRPr lang="en-US" sz="1050" b="0" i="0" u="none" strike="noStrike" dirty="0" smtClean="0">
                        <a:solidFill>
                          <a:srgbClr val="000000"/>
                        </a:solidFill>
                        <a:effectLst/>
                        <a:latin typeface="Arial" panose="020B0604020202020204" pitchFamily="34" charset="0"/>
                      </a:endParaRPr>
                    </a:p>
                    <a:p>
                      <a:pPr algn="l" fontAlgn="ctr"/>
                      <a:r>
                        <a:rPr lang="en-US" sz="1050" b="0" i="0" u="none" strike="noStrike" baseline="0" dirty="0" smtClean="0">
                          <a:solidFill>
                            <a:srgbClr val="000000"/>
                          </a:solidFill>
                          <a:effectLst/>
                          <a:latin typeface="Arial" panose="020B0604020202020204" pitchFamily="34" charset="0"/>
                        </a:rPr>
                        <a:t>Contract D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Miami-Dade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Jun 2020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 CIVIL</a:t>
                      </a:r>
                      <a:r>
                        <a:rPr lang="en-US" sz="1050" b="0" i="0" u="none" strike="noStrike" baseline="0" dirty="0" smtClean="0">
                          <a:solidFill>
                            <a:srgbClr val="000000"/>
                          </a:solidFill>
                          <a:effectLst/>
                          <a:latin typeface="Arial" panose="020B0604020202020204" pitchFamily="34" charset="0"/>
                        </a:rPr>
                        <a:t> CONST</a:t>
                      </a:r>
                      <a:endParaRPr lang="en-US" sz="1050" b="0" i="0" u="none" strike="noStrike" dirty="0" smtClean="0">
                        <a:solidFill>
                          <a:srgbClr val="000000"/>
                        </a:solidFill>
                        <a:effectLst/>
                        <a:latin typeface="Arial" panose="020B0604020202020204" pitchFamily="34" charset="0"/>
                      </a:endParaRPr>
                    </a:p>
                    <a:p>
                      <a:pPr algn="ctr" fontAlgn="ctr"/>
                      <a:r>
                        <a:rPr lang="en-US" sz="1050" b="0" i="0" u="none" strike="noStrike" dirty="0" smtClean="0">
                          <a:solidFill>
                            <a:srgbClr val="000000"/>
                          </a:solidFill>
                          <a:effectLst/>
                          <a:latin typeface="Arial" panose="020B0604020202020204" pitchFamily="34" charset="0"/>
                        </a:rPr>
                        <a:t>237990 </a:t>
                      </a: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$50,000,000 - $100,000,000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IFB</a:t>
                      </a:r>
                      <a:endParaRPr lang="en-US" sz="1050" b="0" i="0" u="none" strike="noStrike" dirty="0">
                        <a:solidFill>
                          <a:srgbClr val="000000"/>
                        </a:solidFill>
                        <a:effectLst/>
                        <a:latin typeface="Arial" panose="020B0604020202020204" pitchFamily="34" charset="0"/>
                      </a:endParaRPr>
                    </a:p>
                  </a:txBody>
                  <a:tcPr marL="7620" marR="7620" marT="7621" marB="0" anchor="ctr"/>
                </a:tc>
              </a:tr>
            </a:tbl>
          </a:graphicData>
        </a:graphic>
      </p:graphicFrame>
      <p:sp>
        <p:nvSpPr>
          <p:cNvPr id="2" name="Rectangle 1"/>
          <p:cNvSpPr/>
          <p:nvPr/>
        </p:nvSpPr>
        <p:spPr>
          <a:xfrm>
            <a:off x="391299" y="6063624"/>
            <a:ext cx="5660096" cy="523220"/>
          </a:xfrm>
          <a:prstGeom prst="rect">
            <a:avLst/>
          </a:prstGeom>
        </p:spPr>
        <p:txBody>
          <a:bodyPr wrap="square">
            <a:spAutoFit/>
          </a:bodyPr>
          <a:lstStyle/>
          <a:p>
            <a:pPr lvl="0" algn="ctr" eaLnBrk="0" fontAlgn="auto" hangingPunct="0">
              <a:spcAft>
                <a:spcPts val="0"/>
              </a:spcAft>
              <a:defRPr/>
            </a:pPr>
            <a:r>
              <a:rPr lang="en-US" altLang="en-US" sz="1400" b="1" kern="0" dirty="0">
                <a:solidFill>
                  <a:srgbClr val="000000"/>
                </a:solidFill>
                <a:cs typeface="Arial" panose="020B0604020202020204" pitchFamily="34" charset="0"/>
              </a:rPr>
              <a:t>View all of Jacksonville District Contracting Opportunities at:</a:t>
            </a:r>
            <a:endParaRPr lang="en-US" altLang="en-US" sz="1400" b="1" i="1" kern="0" dirty="0">
              <a:solidFill>
                <a:srgbClr val="000000"/>
              </a:solidFill>
            </a:endParaRPr>
          </a:p>
          <a:p>
            <a:pPr lvl="0" algn="ctr" eaLnBrk="0" fontAlgn="auto" hangingPunct="0">
              <a:spcAft>
                <a:spcPts val="0"/>
              </a:spcAft>
              <a:defRPr/>
            </a:pPr>
            <a:r>
              <a:rPr lang="en-US" altLang="en-US" sz="1400" b="1" i="1" kern="0" dirty="0">
                <a:solidFill>
                  <a:srgbClr val="000000"/>
                </a:solidFill>
              </a:rPr>
              <a:t>www.saj.usace.army.mil/Business-With-Us/Small-Business</a:t>
            </a:r>
            <a:endParaRPr lang="en-US" sz="1400" dirty="0"/>
          </a:p>
        </p:txBody>
      </p:sp>
    </p:spTree>
    <p:extLst>
      <p:ext uri="{BB962C8B-B14F-4D97-AF65-F5344CB8AC3E}">
        <p14:creationId xmlns:p14="http://schemas.microsoft.com/office/powerpoint/2010/main" val="661757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Jacksonville District </a:t>
            </a:r>
            <a:r>
              <a:rPr lang="en-US" dirty="0" smtClean="0"/>
              <a:t>FY2019 </a:t>
            </a:r>
            <a:r>
              <a:rPr lang="en-US" dirty="0"/>
              <a:t>&amp; Beyond Contracting Opportunities </a:t>
            </a:r>
          </a:p>
        </p:txBody>
      </p:sp>
      <p:sp>
        <p:nvSpPr>
          <p:cNvPr id="5" name="Slide Number Placeholder 4"/>
          <p:cNvSpPr>
            <a:spLocks noGrp="1"/>
          </p:cNvSpPr>
          <p:nvPr>
            <p:ph type="sldNum" sz="quarter" idx="11"/>
          </p:nvPr>
        </p:nvSpPr>
        <p:spPr/>
        <p:txBody>
          <a:bodyPr/>
          <a:lstStyle/>
          <a:p>
            <a:fld id="{3B773CDB-7973-454B-9699-5CCFA043586B}" type="slidenum">
              <a:rPr lang="en-US" smtClean="0"/>
              <a:pPr/>
              <a:t>32</a:t>
            </a:fld>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3848305423"/>
              </p:ext>
            </p:extLst>
          </p:nvPr>
        </p:nvGraphicFramePr>
        <p:xfrm>
          <a:off x="391299" y="1290810"/>
          <a:ext cx="8382000" cy="4303784"/>
        </p:xfrm>
        <a:graphic>
          <a:graphicData uri="http://schemas.openxmlformats.org/drawingml/2006/table">
            <a:tbl>
              <a:tblPr firstRow="1" bandRow="1">
                <a:tableStyleId>{BC89EF96-8CEA-46FF-86C4-4CE0E7609802}</a:tableStyleId>
              </a:tblPr>
              <a:tblGrid>
                <a:gridCol w="597250"/>
                <a:gridCol w="1886267"/>
                <a:gridCol w="1009983"/>
                <a:gridCol w="883735"/>
                <a:gridCol w="1009983"/>
                <a:gridCol w="1061278"/>
                <a:gridCol w="867825"/>
                <a:gridCol w="1065679"/>
              </a:tblGrid>
              <a:tr h="66010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bg2">
                              <a:lumMod val="75000"/>
                            </a:schemeClr>
                          </a:solidFill>
                          <a:latin typeface="Arial"/>
                        </a:rPr>
                        <a:t>Fiscal Year</a:t>
                      </a:r>
                      <a:endParaRPr lang="en-US" sz="1100" b="1" i="0" u="none" strike="noStrike" dirty="0">
                        <a:solidFill>
                          <a:schemeClr val="bg2">
                            <a:lumMod val="75000"/>
                          </a:schemeClr>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Title</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Location</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Projected Advertise Date</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Type Work</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Estimated Award </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Set-Aside Category</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Procurement Method</a:t>
                      </a:r>
                      <a:endParaRPr lang="en-US" sz="1100" b="1" i="0" u="none" strike="noStrike" dirty="0">
                        <a:solidFill>
                          <a:srgbClr val="CC0000"/>
                        </a:solidFill>
                        <a:latin typeface="Arial"/>
                      </a:endParaRPr>
                    </a:p>
                  </a:txBody>
                  <a:tcPr marL="7145" marR="7145" marT="7145" marB="0" anchor="ctr"/>
                </a:tc>
              </a:tr>
              <a:tr h="6464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TBD</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USCG Station Fort Lauderdale</a:t>
                      </a:r>
                      <a:r>
                        <a:rPr lang="en-US" sz="1050" b="0" i="0" u="none" strike="noStrike" baseline="0" dirty="0" smtClean="0">
                          <a:solidFill>
                            <a:srgbClr val="000000"/>
                          </a:solidFill>
                          <a:effectLst/>
                          <a:latin typeface="Arial" panose="020B0604020202020204" pitchFamily="34" charset="0"/>
                        </a:rPr>
                        <a:t> PROVISIONAL Relocation Housing &amp; Operations</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Broward County, FL</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Lessors of Residential Buildings &amp; Dwellings 531110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r>
                        <a:rPr lang="en-US" sz="1050" b="0" i="0" u="none" strike="noStrike" baseline="0" dirty="0" smtClean="0">
                          <a:solidFill>
                            <a:srgbClr val="000000"/>
                          </a:solidFill>
                          <a:effectLst/>
                          <a:latin typeface="Arial" panose="020B0604020202020204" pitchFamily="34" charset="0"/>
                        </a:rPr>
                        <a:t> Based on market research</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a:t>
                      </a:r>
                      <a:endParaRPr lang="en-US" sz="1050" b="0" i="0" u="none" strike="noStrike" dirty="0">
                        <a:solidFill>
                          <a:srgbClr val="000000"/>
                        </a:solidFill>
                        <a:effectLst/>
                        <a:latin typeface="Arial" panose="020B0604020202020204" pitchFamily="34" charset="0"/>
                      </a:endParaRPr>
                    </a:p>
                  </a:txBody>
                  <a:tcPr marL="7620" marR="7620" marT="7621" marB="0" anchor="ctr"/>
                </a:tc>
              </a:tr>
              <a:tr h="57281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TBD</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USCG Station Fort</a:t>
                      </a:r>
                      <a:r>
                        <a:rPr lang="en-US" sz="1050" b="0" i="0" u="none" strike="noStrike" baseline="0" dirty="0" smtClean="0">
                          <a:solidFill>
                            <a:srgbClr val="000000"/>
                          </a:solidFill>
                          <a:effectLst/>
                          <a:latin typeface="Arial" panose="020B0604020202020204" pitchFamily="34" charset="0"/>
                        </a:rPr>
                        <a:t> Lauderdale Reconfiguration of Housing &amp; Operations </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Broward County, FL</a:t>
                      </a:r>
                    </a:p>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a:t>
                      </a:r>
                      <a:r>
                        <a:rPr lang="en-US" sz="1050" b="0" i="0" u="none" strike="noStrike" baseline="30000" dirty="0" smtClean="0">
                          <a:solidFill>
                            <a:srgbClr val="000000"/>
                          </a:solidFill>
                          <a:effectLst/>
                          <a:latin typeface="Arial" panose="020B0604020202020204" pitchFamily="34" charset="0"/>
                        </a:rPr>
                        <a:t>st</a:t>
                      </a:r>
                      <a:r>
                        <a:rPr lang="en-US" sz="1050" b="0" i="0" u="none" strike="noStrike" baseline="0" dirty="0" smtClean="0">
                          <a:solidFill>
                            <a:srgbClr val="000000"/>
                          </a:solidFill>
                          <a:effectLst/>
                          <a:latin typeface="Arial" panose="020B0604020202020204" pitchFamily="34" charset="0"/>
                        </a:rPr>
                        <a:t> QTR 2019</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Commercial &amp; Building </a:t>
                      </a:r>
                      <a:r>
                        <a:rPr lang="en-US" sz="1050" b="0" i="0" u="none" strike="noStrike" dirty="0" err="1" smtClean="0">
                          <a:solidFill>
                            <a:srgbClr val="000000"/>
                          </a:solidFill>
                          <a:effectLst/>
                          <a:latin typeface="Arial" panose="020B0604020202020204" pitchFamily="34" charset="0"/>
                        </a:rPr>
                        <a:t>Const</a:t>
                      </a:r>
                      <a:r>
                        <a:rPr lang="en-US" sz="1050" b="0" i="0" u="none" strike="noStrike" dirty="0" smtClean="0">
                          <a:solidFill>
                            <a:srgbClr val="000000"/>
                          </a:solidFill>
                          <a:effectLst/>
                          <a:latin typeface="Arial" panose="020B0604020202020204" pitchFamily="34" charset="0"/>
                        </a:rPr>
                        <a:t> 236220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$30,000,000 - $50,000,000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 Based on market research</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RFP</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TBD</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Cano Martin Pena – Contract 1 Staging Area Ciudad </a:t>
                      </a:r>
                      <a:r>
                        <a:rPr lang="en-US" sz="1050" b="0" i="0" u="none" strike="noStrike" dirty="0" err="1" smtClean="0">
                          <a:solidFill>
                            <a:srgbClr val="000000"/>
                          </a:solidFill>
                          <a:effectLst/>
                          <a:latin typeface="Arial" panose="020B0604020202020204" pitchFamily="34" charset="0"/>
                        </a:rPr>
                        <a:t>Deportiva</a:t>
                      </a:r>
                      <a:r>
                        <a:rPr lang="en-US" sz="1050" b="0" i="0" u="none" strike="noStrike" baseline="0" dirty="0" smtClean="0">
                          <a:solidFill>
                            <a:srgbClr val="000000"/>
                          </a:solidFill>
                          <a:effectLst/>
                          <a:latin typeface="Arial" panose="020B0604020202020204" pitchFamily="34" charset="0"/>
                        </a:rPr>
                        <a:t> Roberto Clemente (CDRC) includes bulkhead, boat ramp, clearing &amp; grubbing</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Puerto Rico</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CIVIL CONST</a:t>
                      </a:r>
                    </a:p>
                    <a:p>
                      <a:pPr algn="ctr" fontAlgn="ctr"/>
                      <a:r>
                        <a:rPr lang="en-US" sz="1050" b="0" i="0" u="none" strike="noStrike" dirty="0" smtClean="0">
                          <a:solidFill>
                            <a:srgbClr val="000000"/>
                          </a:solidFill>
                          <a:effectLst/>
                          <a:latin typeface="Arial" panose="020B0604020202020204" pitchFamily="34" charset="0"/>
                        </a:rPr>
                        <a:t>237990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$1,000,000-</a:t>
                      </a:r>
                      <a:r>
                        <a:rPr lang="en-US" sz="1050" b="0" i="0" u="none" strike="noStrike" baseline="0" dirty="0" smtClean="0">
                          <a:solidFill>
                            <a:srgbClr val="000000"/>
                          </a:solidFill>
                          <a:effectLst/>
                          <a:latin typeface="Arial" panose="020B0604020202020204" pitchFamily="34" charset="0"/>
                        </a:rPr>
                        <a:t> $5,000,000</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r>
                        <a:rPr lang="en-US" sz="1050" b="0" i="0" u="none" strike="noStrike" baseline="0" dirty="0" smtClean="0">
                          <a:solidFill>
                            <a:srgbClr val="000000"/>
                          </a:solidFill>
                          <a:effectLst/>
                          <a:latin typeface="Arial" panose="020B0604020202020204" pitchFamily="34" charset="0"/>
                        </a:rPr>
                        <a:t> Highly contingent on funding</a:t>
                      </a:r>
                      <a:endParaRPr lang="en-US" sz="1050" b="0" i="0" u="none" strike="noStrike" dirty="0">
                        <a:solidFill>
                          <a:srgbClr val="000000"/>
                        </a:solidFill>
                        <a:effectLst/>
                        <a:latin typeface="Arial" panose="020B0604020202020204" pitchFamily="34" charset="0"/>
                      </a:endParaRPr>
                    </a:p>
                  </a:txBody>
                  <a:tcPr marL="7620" marR="7620" marT="7621" marB="0" anchor="ctr"/>
                </a:tc>
              </a:tr>
              <a:tr h="591565">
                <a:tc>
                  <a:txBody>
                    <a:bodyPr/>
                    <a:lstStyle/>
                    <a:p>
                      <a:pPr algn="ctr" fontAlgn="ctr"/>
                      <a:r>
                        <a:rPr lang="en-US" sz="1050" b="0" i="0" u="none" strike="noStrike" dirty="0" smtClean="0">
                          <a:solidFill>
                            <a:schemeClr val="tx1"/>
                          </a:solidFill>
                          <a:effectLst/>
                          <a:latin typeface="Arial" panose="020B0604020202020204" pitchFamily="34" charset="0"/>
                        </a:rPr>
                        <a:t>2019</a:t>
                      </a:r>
                      <a:endParaRPr lang="en-US" sz="1050" b="0" i="0" u="none" strike="noStrike" dirty="0">
                        <a:solidFill>
                          <a:schemeClr val="tx1"/>
                        </a:solidFill>
                        <a:effectLst/>
                        <a:latin typeface="Arial" panose="020B0604020202020204" pitchFamily="34" charset="0"/>
                      </a:endParaRPr>
                    </a:p>
                  </a:txBody>
                  <a:tcPr marL="9526" marR="9526" marT="9527" marB="0" anchor="ctr">
                    <a:solidFill>
                      <a:srgbClr val="FFFF00"/>
                    </a:solidFill>
                  </a:tcPr>
                </a:tc>
                <a:tc>
                  <a:txBody>
                    <a:bodyPr/>
                    <a:lstStyle/>
                    <a:p>
                      <a:pPr algn="l" fontAlgn="ctr"/>
                      <a:r>
                        <a:rPr lang="en-US" sz="1050" b="0" i="0" u="none" strike="noStrike" dirty="0" smtClean="0">
                          <a:solidFill>
                            <a:srgbClr val="000000"/>
                          </a:solidFill>
                          <a:effectLst/>
                          <a:latin typeface="Arial" panose="020B0604020202020204" pitchFamily="34" charset="0"/>
                        </a:rPr>
                        <a:t>Geotechnical Investigation &amp; Environmental 404 Sampling Access</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p>
                      <a:pPr algn="ctr" fontAlgn="ctr"/>
                      <a:r>
                        <a:rPr lang="en-US" sz="1050" b="0" i="0" u="none" strike="noStrike" dirty="0" smtClean="0">
                          <a:solidFill>
                            <a:srgbClr val="000000"/>
                          </a:solidFill>
                          <a:effectLst/>
                          <a:latin typeface="Arial" panose="020B0604020202020204" pitchFamily="34" charset="0"/>
                        </a:rPr>
                        <a:t>San Juan, PR</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p>
                      <a:pPr algn="ctr" fontAlgn="ctr"/>
                      <a:r>
                        <a:rPr lang="en-US" sz="1050" b="0" i="0" u="none" strike="noStrike" dirty="0" smtClean="0">
                          <a:solidFill>
                            <a:srgbClr val="000000"/>
                          </a:solidFill>
                          <a:effectLst/>
                          <a:latin typeface="Arial" panose="020B0604020202020204" pitchFamily="34" charset="0"/>
                        </a:rPr>
                        <a:t>Dec 2018</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p>
                      <a:pPr algn="ctr" fontAlgn="ctr"/>
                      <a:r>
                        <a:rPr lang="en-US" sz="1050" b="0" i="0" u="none" strike="noStrike" dirty="0" smtClean="0">
                          <a:solidFill>
                            <a:srgbClr val="000000"/>
                          </a:solidFill>
                          <a:effectLst/>
                          <a:latin typeface="Arial" panose="020B0604020202020204" pitchFamily="34" charset="0"/>
                        </a:rPr>
                        <a:t>Professional Services</a:t>
                      </a:r>
                    </a:p>
                    <a:p>
                      <a:pPr algn="ctr" fontAlgn="ctr"/>
                      <a:r>
                        <a:rPr lang="en-US" sz="1050" b="1" i="0" u="none" strike="noStrike" dirty="0" smtClean="0">
                          <a:solidFill>
                            <a:srgbClr val="000000"/>
                          </a:solidFill>
                          <a:effectLst/>
                          <a:latin typeface="Arial" panose="020B0604020202020204" pitchFamily="34" charset="0"/>
                        </a:rPr>
                        <a:t>Not subject to Brooks Act</a:t>
                      </a:r>
                      <a:endParaRPr lang="en-US" sz="1050" b="1"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p>
                      <a:pPr algn="ctr" fontAlgn="ctr"/>
                      <a:r>
                        <a:rPr lang="en-US" sz="1050" b="0" i="0" u="none" strike="noStrike" dirty="0" smtClean="0">
                          <a:solidFill>
                            <a:srgbClr val="000000"/>
                          </a:solidFill>
                          <a:effectLst/>
                          <a:latin typeface="Arial" panose="020B0604020202020204" pitchFamily="34" charset="0"/>
                        </a:rPr>
                        <a:t>TBD Based on Market Research</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p>
                      <a:pPr algn="ctr" fontAlgn="ctr"/>
                      <a:r>
                        <a:rPr lang="en-US" sz="1050" b="0" i="0" u="none" strike="noStrike" dirty="0" smtClean="0">
                          <a:solidFill>
                            <a:srgbClr val="000000"/>
                          </a:solidFill>
                          <a:effectLst/>
                          <a:latin typeface="Arial" panose="020B0604020202020204" pitchFamily="34" charset="0"/>
                        </a:rPr>
                        <a:t>RFP</a:t>
                      </a:r>
                    </a:p>
                    <a:p>
                      <a:pPr algn="ctr" fontAlgn="ctr"/>
                      <a:r>
                        <a:rPr lang="en-US" sz="1050" b="0" i="0" u="none" strike="noStrike" dirty="0" smtClean="0">
                          <a:solidFill>
                            <a:srgbClr val="000000"/>
                          </a:solidFill>
                          <a:effectLst/>
                          <a:latin typeface="Arial" panose="020B0604020202020204" pitchFamily="34" charset="0"/>
                        </a:rPr>
                        <a:t>Sources</a:t>
                      </a:r>
                      <a:r>
                        <a:rPr lang="en-US" sz="1050" b="0" i="0" u="none" strike="noStrike" baseline="0" dirty="0" smtClean="0">
                          <a:solidFill>
                            <a:srgbClr val="000000"/>
                          </a:solidFill>
                          <a:effectLst/>
                          <a:latin typeface="Arial" panose="020B0604020202020204" pitchFamily="34" charset="0"/>
                        </a:rPr>
                        <a:t> Sought </a:t>
                      </a:r>
                      <a:r>
                        <a:rPr lang="en-US" sz="1000" b="0" i="0" u="none" strike="noStrike" baseline="0" dirty="0" smtClean="0">
                          <a:solidFill>
                            <a:srgbClr val="000000"/>
                          </a:solidFill>
                          <a:effectLst/>
                          <a:latin typeface="Arial" panose="020B0604020202020204" pitchFamily="34" charset="0"/>
                        </a:rPr>
                        <a:t>W912EP19Z0016</a:t>
                      </a:r>
                      <a:endParaRPr lang="en-US" sz="100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r>
              <a:tr h="5915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IDIQ Geotechnical Core</a:t>
                      </a:r>
                      <a:r>
                        <a:rPr lang="en-US" sz="1050" b="0" i="0" u="none" strike="noStrike" baseline="0" dirty="0" smtClean="0">
                          <a:solidFill>
                            <a:srgbClr val="000000"/>
                          </a:solidFill>
                          <a:effectLst/>
                          <a:latin typeface="Arial" panose="020B0604020202020204" pitchFamily="34" charset="0"/>
                        </a:rPr>
                        <a:t> Drilling and Laboratory Testing Services</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SAJ</a:t>
                      </a:r>
                      <a:r>
                        <a:rPr lang="en-US" sz="1050" b="0" i="0" u="none" strike="noStrike" baseline="0" dirty="0" smtClean="0">
                          <a:solidFill>
                            <a:srgbClr val="000000"/>
                          </a:solidFill>
                          <a:effectLst/>
                          <a:latin typeface="Arial" panose="020B0604020202020204" pitchFamily="34" charset="0"/>
                        </a:rPr>
                        <a:t> Area Geographical </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Jan 2019</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AE Services</a:t>
                      </a:r>
                    </a:p>
                    <a:p>
                      <a:pPr algn="ctr" fontAlgn="ctr"/>
                      <a:r>
                        <a:rPr lang="en-US" sz="1050" b="0" i="0" u="none" strike="noStrike" dirty="0" smtClean="0">
                          <a:solidFill>
                            <a:srgbClr val="000000"/>
                          </a:solidFill>
                          <a:effectLst/>
                          <a:latin typeface="Arial" panose="020B0604020202020204" pitchFamily="34" charset="0"/>
                        </a:rPr>
                        <a:t>541330</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IDT Contract Base w/4 options Up to two</a:t>
                      </a:r>
                      <a:r>
                        <a:rPr lang="en-US" sz="1050" b="0" i="0" u="none" strike="noStrike" baseline="0" dirty="0" smtClean="0">
                          <a:solidFill>
                            <a:srgbClr val="000000"/>
                          </a:solidFill>
                          <a:effectLst/>
                          <a:latin typeface="Arial" panose="020B0604020202020204" pitchFamily="34" charset="0"/>
                        </a:rPr>
                        <a:t> contracts –total capacity TBD</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 Based on market research</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Brooks Act</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r>
            </a:tbl>
          </a:graphicData>
        </a:graphic>
      </p:graphicFrame>
      <p:sp>
        <p:nvSpPr>
          <p:cNvPr id="3" name="Rectangle 2"/>
          <p:cNvSpPr/>
          <p:nvPr/>
        </p:nvSpPr>
        <p:spPr>
          <a:xfrm>
            <a:off x="391299" y="5929898"/>
            <a:ext cx="5385033" cy="523220"/>
          </a:xfrm>
          <a:prstGeom prst="rect">
            <a:avLst/>
          </a:prstGeom>
        </p:spPr>
        <p:txBody>
          <a:bodyPr wrap="square">
            <a:spAutoFit/>
          </a:bodyPr>
          <a:lstStyle/>
          <a:p>
            <a:pPr lvl="0" algn="ctr" eaLnBrk="0" fontAlgn="auto" hangingPunct="0">
              <a:spcAft>
                <a:spcPts val="0"/>
              </a:spcAft>
              <a:defRPr/>
            </a:pPr>
            <a:r>
              <a:rPr lang="en-US" altLang="en-US" sz="1400" b="1" kern="0" dirty="0">
                <a:solidFill>
                  <a:srgbClr val="000000"/>
                </a:solidFill>
                <a:cs typeface="Arial" panose="020B0604020202020204" pitchFamily="34" charset="0"/>
              </a:rPr>
              <a:t>View all of Jacksonville District Contracting Opportunities at:</a:t>
            </a:r>
            <a:endParaRPr lang="en-US" altLang="en-US" sz="1400" b="1" i="1" kern="0" dirty="0">
              <a:solidFill>
                <a:srgbClr val="000000"/>
              </a:solidFill>
            </a:endParaRPr>
          </a:p>
          <a:p>
            <a:pPr lvl="0" algn="ctr" eaLnBrk="0" fontAlgn="auto" hangingPunct="0">
              <a:spcAft>
                <a:spcPts val="0"/>
              </a:spcAft>
              <a:defRPr/>
            </a:pPr>
            <a:r>
              <a:rPr lang="en-US" altLang="en-US" sz="1400" b="1" i="1" kern="0" dirty="0">
                <a:solidFill>
                  <a:srgbClr val="000000"/>
                </a:solidFill>
              </a:rPr>
              <a:t>www.saj.usace.army.mil/Business-With-Us/Small-Business</a:t>
            </a:r>
            <a:endParaRPr lang="en-US" sz="1400" dirty="0"/>
          </a:p>
        </p:txBody>
      </p:sp>
    </p:spTree>
    <p:extLst>
      <p:ext uri="{BB962C8B-B14F-4D97-AF65-F5344CB8AC3E}">
        <p14:creationId xmlns:p14="http://schemas.microsoft.com/office/powerpoint/2010/main" val="10866253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Jacksonville District </a:t>
            </a:r>
            <a:r>
              <a:rPr lang="en-US" dirty="0" smtClean="0"/>
              <a:t>FY2019 </a:t>
            </a:r>
            <a:r>
              <a:rPr lang="en-US" dirty="0"/>
              <a:t>&amp; Beyond Contracting Opportunities </a:t>
            </a:r>
          </a:p>
        </p:txBody>
      </p:sp>
      <p:sp>
        <p:nvSpPr>
          <p:cNvPr id="5" name="Slide Number Placeholder 4"/>
          <p:cNvSpPr>
            <a:spLocks noGrp="1"/>
          </p:cNvSpPr>
          <p:nvPr>
            <p:ph type="sldNum" sz="quarter" idx="11"/>
          </p:nvPr>
        </p:nvSpPr>
        <p:spPr/>
        <p:txBody>
          <a:bodyPr/>
          <a:lstStyle/>
          <a:p>
            <a:fld id="{3B773CDB-7973-454B-9699-5CCFA043586B}" type="slidenum">
              <a:rPr lang="en-US" smtClean="0"/>
              <a:pPr/>
              <a:t>33</a:t>
            </a:fld>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3905269260"/>
              </p:ext>
            </p:extLst>
          </p:nvPr>
        </p:nvGraphicFramePr>
        <p:xfrm>
          <a:off x="304800" y="1253650"/>
          <a:ext cx="8468500" cy="4503685"/>
        </p:xfrm>
        <a:graphic>
          <a:graphicData uri="http://schemas.openxmlformats.org/drawingml/2006/table">
            <a:tbl>
              <a:tblPr firstRow="1" bandRow="1">
                <a:tableStyleId>{BC89EF96-8CEA-46FF-86C4-4CE0E7609802}</a:tableStyleId>
              </a:tblPr>
              <a:tblGrid>
                <a:gridCol w="603413"/>
                <a:gridCol w="1905733"/>
                <a:gridCol w="1020406"/>
                <a:gridCol w="892855"/>
                <a:gridCol w="1020406"/>
                <a:gridCol w="1072230"/>
                <a:gridCol w="876781"/>
                <a:gridCol w="1076676"/>
              </a:tblGrid>
              <a:tr h="625386">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bg2">
                              <a:lumMod val="75000"/>
                            </a:schemeClr>
                          </a:solidFill>
                          <a:latin typeface="Arial"/>
                        </a:rPr>
                        <a:t>Fiscal Year</a:t>
                      </a:r>
                      <a:endParaRPr lang="en-US" sz="1100" b="1" i="0" u="none" strike="noStrike" dirty="0">
                        <a:solidFill>
                          <a:schemeClr val="bg2">
                            <a:lumMod val="75000"/>
                          </a:schemeClr>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Title</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Location</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Projected Advertise Date</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Type Work</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Estimated Award </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Set-Aside Category</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Procurement Method</a:t>
                      </a:r>
                      <a:endParaRPr lang="en-US" sz="1100" b="1" i="0" u="none" strike="noStrike" dirty="0">
                        <a:solidFill>
                          <a:srgbClr val="CC0000"/>
                        </a:solidFill>
                        <a:latin typeface="Arial"/>
                      </a:endParaRPr>
                    </a:p>
                  </a:txBody>
                  <a:tcPr marL="7145" marR="7145" marT="7145" marB="0" anchor="ctr"/>
                </a:tc>
              </a:tr>
              <a:tr h="106845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smtClean="0">
                        <a:solidFill>
                          <a:schemeClr val="tx1"/>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Professional Services to Perform</a:t>
                      </a:r>
                      <a:r>
                        <a:rPr lang="en-US" sz="1050" b="0" i="0" u="none" strike="noStrike" baseline="0" dirty="0" smtClean="0">
                          <a:solidFill>
                            <a:srgbClr val="000000"/>
                          </a:solidFill>
                          <a:effectLst/>
                          <a:latin typeface="Arial" panose="020B0604020202020204" pitchFamily="34" charset="0"/>
                        </a:rPr>
                        <a:t> Southeast Florida Sediment </a:t>
                      </a:r>
                      <a:r>
                        <a:rPr lang="en-US" sz="1050" b="0" i="0" u="none" strike="noStrike" baseline="0" dirty="0" err="1" smtClean="0">
                          <a:solidFill>
                            <a:srgbClr val="000000"/>
                          </a:solidFill>
                          <a:effectLst/>
                          <a:latin typeface="Arial" panose="020B0604020202020204" pitchFamily="34" charset="0"/>
                        </a:rPr>
                        <a:t>Morphodynamics</a:t>
                      </a:r>
                      <a:r>
                        <a:rPr lang="en-US" sz="1050" b="0" i="0" u="none" strike="noStrike" baseline="0" dirty="0" smtClean="0">
                          <a:solidFill>
                            <a:srgbClr val="000000"/>
                          </a:solidFill>
                          <a:effectLst/>
                          <a:latin typeface="Arial" panose="020B0604020202020204" pitchFamily="34" charset="0"/>
                        </a:rPr>
                        <a:t> Investigation to Identify solutions for long term sediment management and resiliency in southeast Florida</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Southeast</a:t>
                      </a:r>
                      <a:r>
                        <a:rPr lang="en-US" sz="1050" b="0" i="0" u="none" strike="noStrike" baseline="0" dirty="0" smtClean="0">
                          <a:solidFill>
                            <a:srgbClr val="000000"/>
                          </a:solidFill>
                          <a:effectLst/>
                          <a:latin typeface="Arial" panose="020B0604020202020204" pitchFamily="34" charset="0"/>
                        </a:rPr>
                        <a:t> FL</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Nov 2018</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Professional Services</a:t>
                      </a: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SBSA</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Simplified</a:t>
                      </a:r>
                      <a:r>
                        <a:rPr lang="en-US" sz="1050" b="0" i="0" u="none" strike="noStrike" baseline="0" dirty="0" smtClean="0">
                          <a:solidFill>
                            <a:srgbClr val="000000"/>
                          </a:solidFill>
                          <a:effectLst/>
                          <a:latin typeface="Arial" panose="020B0604020202020204" pitchFamily="34" charset="0"/>
                        </a:rPr>
                        <a:t> Acquisition Procedures</a:t>
                      </a:r>
                      <a:endParaRPr lang="en-US" sz="1050" b="0" i="0" u="none" strike="noStrike" dirty="0" smtClean="0">
                        <a:solidFill>
                          <a:srgbClr val="000000"/>
                        </a:solidFill>
                        <a:effectLst/>
                        <a:latin typeface="Arial" panose="020B0604020202020204" pitchFamily="34" charset="0"/>
                      </a:endParaRPr>
                    </a:p>
                  </a:txBody>
                  <a:tcPr marL="7620" marR="7620" marT="7621" marB="0" anchor="ctr">
                    <a:solidFill>
                      <a:srgbClr val="FFFF00"/>
                    </a:solidFill>
                  </a:tcPr>
                </a:tc>
              </a:tr>
              <a:tr h="9168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2019</a:t>
                      </a:r>
                      <a:endParaRPr lang="en-US" sz="1050" b="0" i="0" u="none" strike="noStrike" dirty="0">
                        <a:solidFill>
                          <a:schemeClr val="tx1"/>
                        </a:solidFill>
                        <a:effectLst/>
                        <a:latin typeface="Arial" panose="020B0604020202020204" pitchFamily="34" charset="0"/>
                      </a:endParaRPr>
                    </a:p>
                  </a:txBody>
                  <a:tcPr marL="9526" marR="9526" marT="9527"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IDIQ Geotechnical Core</a:t>
                      </a:r>
                      <a:r>
                        <a:rPr lang="en-US" sz="1050" b="0" i="0" u="none" strike="noStrike" baseline="0" dirty="0" smtClean="0">
                          <a:solidFill>
                            <a:srgbClr val="000000"/>
                          </a:solidFill>
                          <a:effectLst/>
                          <a:latin typeface="Arial" panose="020B0604020202020204" pitchFamily="34" charset="0"/>
                        </a:rPr>
                        <a:t> Drilling and Laboratory Testing Services</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SAJ</a:t>
                      </a:r>
                      <a:r>
                        <a:rPr lang="en-US" sz="1050" b="0" i="0" u="none" strike="noStrike" baseline="0" dirty="0" smtClean="0">
                          <a:solidFill>
                            <a:srgbClr val="000000"/>
                          </a:solidFill>
                          <a:effectLst/>
                          <a:latin typeface="Arial" panose="020B0604020202020204" pitchFamily="34" charset="0"/>
                        </a:rPr>
                        <a:t> Area Geographical </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Jan 2019</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AE Services</a:t>
                      </a:r>
                    </a:p>
                    <a:p>
                      <a:pPr algn="ctr" fontAlgn="ctr"/>
                      <a:r>
                        <a:rPr lang="en-US" sz="1050" b="0" i="0" u="none" strike="noStrike" dirty="0" smtClean="0">
                          <a:solidFill>
                            <a:srgbClr val="000000"/>
                          </a:solidFill>
                          <a:effectLst/>
                          <a:latin typeface="Arial" panose="020B0604020202020204" pitchFamily="34" charset="0"/>
                        </a:rPr>
                        <a:t>541330</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IDT Contract Base w/4 options Up to two</a:t>
                      </a:r>
                      <a:r>
                        <a:rPr lang="en-US" sz="1050" b="0" i="0" u="none" strike="noStrike" baseline="0" dirty="0" smtClean="0">
                          <a:solidFill>
                            <a:srgbClr val="000000"/>
                          </a:solidFill>
                          <a:effectLst/>
                          <a:latin typeface="Arial" panose="020B0604020202020204" pitchFamily="34" charset="0"/>
                        </a:rPr>
                        <a:t> contracts –total capacity TBD</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 Based on market research</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Brooks Act</a:t>
                      </a:r>
                    </a:p>
                    <a:p>
                      <a:pPr algn="ctr" fontAlgn="ctr"/>
                      <a:r>
                        <a:rPr lang="en-US" sz="1050" b="0" i="0" u="none" strike="noStrike" dirty="0" smtClean="0">
                          <a:solidFill>
                            <a:srgbClr val="000000"/>
                          </a:solidFill>
                          <a:effectLst/>
                          <a:latin typeface="Arial" panose="020B0604020202020204" pitchFamily="34" charset="0"/>
                        </a:rPr>
                        <a:t>W912EP19Z0011/0012</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r>
              <a:tr h="9168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a:solidFill>
                          <a:schemeClr val="tx1"/>
                        </a:solidFill>
                        <a:effectLst/>
                        <a:latin typeface="Arial" panose="020B0604020202020204" pitchFamily="34" charset="0"/>
                      </a:endParaRPr>
                    </a:p>
                  </a:txBody>
                  <a:tcPr marL="9526" marR="9526" marT="9527"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Topographic Surveying Only</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Florida</a:t>
                      </a: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3</a:t>
                      </a:r>
                      <a:r>
                        <a:rPr lang="en-US" sz="1050" b="0" i="0" u="none" strike="noStrike" baseline="30000" dirty="0" smtClean="0">
                          <a:solidFill>
                            <a:srgbClr val="000000"/>
                          </a:solidFill>
                          <a:effectLst/>
                          <a:latin typeface="Arial" panose="020B0604020202020204" pitchFamily="34" charset="0"/>
                        </a:rPr>
                        <a:t>rd</a:t>
                      </a:r>
                      <a:r>
                        <a:rPr lang="en-US" sz="1050" b="0" i="0" u="none" strike="noStrike" dirty="0" smtClean="0">
                          <a:solidFill>
                            <a:srgbClr val="000000"/>
                          </a:solidFill>
                          <a:effectLst/>
                          <a:latin typeface="Arial" panose="020B0604020202020204" pitchFamily="34" charset="0"/>
                        </a:rPr>
                        <a:t> /4</a:t>
                      </a:r>
                      <a:r>
                        <a:rPr lang="en-US" sz="1050" b="0" i="0" u="none" strike="noStrike" baseline="30000" dirty="0" smtClean="0">
                          <a:solidFill>
                            <a:srgbClr val="000000"/>
                          </a:solidFill>
                          <a:effectLst/>
                          <a:latin typeface="Arial" panose="020B0604020202020204" pitchFamily="34" charset="0"/>
                        </a:rPr>
                        <a:t>th</a:t>
                      </a:r>
                      <a:r>
                        <a:rPr lang="en-US" sz="1050" b="0" i="0" u="none" strike="noStrike" dirty="0" smtClean="0">
                          <a:solidFill>
                            <a:srgbClr val="000000"/>
                          </a:solidFill>
                          <a:effectLst/>
                          <a:latin typeface="Arial" panose="020B0604020202020204" pitchFamily="34" charset="0"/>
                        </a:rPr>
                        <a:t> QTR 2019</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AE Surveying</a:t>
                      </a:r>
                      <a:r>
                        <a:rPr lang="en-US" sz="1050" b="0" i="0" u="none" strike="noStrike" baseline="0" dirty="0" smtClean="0">
                          <a:solidFill>
                            <a:srgbClr val="000000"/>
                          </a:solidFill>
                          <a:effectLst/>
                          <a:latin typeface="Arial" panose="020B0604020202020204" pitchFamily="34" charset="0"/>
                        </a:rPr>
                        <a:t> &amp; Mapping</a:t>
                      </a:r>
                      <a:endParaRPr lang="en-US" sz="1050" b="0" i="0" u="none" strike="noStrike" dirty="0" smtClean="0">
                        <a:solidFill>
                          <a:srgbClr val="000000"/>
                        </a:solidFill>
                        <a:effectLst/>
                        <a:latin typeface="Arial" panose="020B0604020202020204" pitchFamily="34" charset="0"/>
                      </a:endParaRPr>
                    </a:p>
                    <a:p>
                      <a:pPr algn="ctr" fontAlgn="ctr"/>
                      <a:r>
                        <a:rPr lang="en-US" sz="1050" b="0" i="0" u="none" strike="noStrike" dirty="0" smtClean="0">
                          <a:solidFill>
                            <a:srgbClr val="000000"/>
                          </a:solidFill>
                          <a:effectLst/>
                          <a:latin typeface="Arial" panose="020B0604020202020204" pitchFamily="34" charset="0"/>
                        </a:rPr>
                        <a:t>541370</a:t>
                      </a: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IDT Contract Base w/4 options. Up to 2 contracts –$5mil </a:t>
                      </a:r>
                      <a:r>
                        <a:rPr lang="en-US" sz="1050" b="0" i="0" u="none" strike="noStrike" dirty="0" err="1" smtClean="0">
                          <a:solidFill>
                            <a:srgbClr val="000000"/>
                          </a:solidFill>
                          <a:effectLst/>
                          <a:latin typeface="Arial" panose="020B0604020202020204" pitchFamily="34" charset="0"/>
                        </a:rPr>
                        <a:t>ea</a:t>
                      </a:r>
                      <a:endParaRPr lang="en-US" sz="1050" b="0" i="0" u="none" strike="noStrike" dirty="0" smtClean="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 Program TBD Based on market research</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Brooks Act</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r>
              <a:tr h="9168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a:solidFill>
                          <a:schemeClr val="tx1"/>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Topographic Surveying Only</a:t>
                      </a: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Puerto Rico &amp; US Virgin Islands</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3</a:t>
                      </a:r>
                      <a:r>
                        <a:rPr lang="en-US" sz="1050" b="0" i="0" u="none" strike="noStrike" baseline="30000" dirty="0" smtClean="0">
                          <a:solidFill>
                            <a:srgbClr val="000000"/>
                          </a:solidFill>
                          <a:effectLst/>
                          <a:latin typeface="Arial" panose="020B0604020202020204" pitchFamily="34" charset="0"/>
                        </a:rPr>
                        <a:t>rd</a:t>
                      </a:r>
                      <a:r>
                        <a:rPr lang="en-US" sz="1050" b="0" i="0" u="none" strike="noStrike" dirty="0" smtClean="0">
                          <a:solidFill>
                            <a:srgbClr val="000000"/>
                          </a:solidFill>
                          <a:effectLst/>
                          <a:latin typeface="Arial" panose="020B0604020202020204" pitchFamily="34" charset="0"/>
                        </a:rPr>
                        <a:t> /4</a:t>
                      </a:r>
                      <a:r>
                        <a:rPr lang="en-US" sz="1050" b="0" i="0" u="none" strike="noStrike" baseline="30000" dirty="0" smtClean="0">
                          <a:solidFill>
                            <a:srgbClr val="000000"/>
                          </a:solidFill>
                          <a:effectLst/>
                          <a:latin typeface="Arial" panose="020B0604020202020204" pitchFamily="34" charset="0"/>
                        </a:rPr>
                        <a:t>th</a:t>
                      </a:r>
                      <a:r>
                        <a:rPr lang="en-US" sz="1050" b="0" i="0" u="none" strike="noStrike" dirty="0" smtClean="0">
                          <a:solidFill>
                            <a:srgbClr val="000000"/>
                          </a:solidFill>
                          <a:effectLst/>
                          <a:latin typeface="Arial" panose="020B0604020202020204" pitchFamily="34" charset="0"/>
                        </a:rPr>
                        <a:t> QTR 2019</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AE Surveying</a:t>
                      </a:r>
                      <a:r>
                        <a:rPr lang="en-US" sz="1050" b="0" i="0" u="none" strike="noStrike" baseline="0" dirty="0" smtClean="0">
                          <a:solidFill>
                            <a:srgbClr val="000000"/>
                          </a:solidFill>
                          <a:effectLst/>
                          <a:latin typeface="Arial" panose="020B0604020202020204" pitchFamily="34" charset="0"/>
                        </a:rPr>
                        <a:t> &amp; Mapping</a:t>
                      </a:r>
                      <a:endParaRPr lang="en-US" sz="1050" b="0" i="0" u="none" strike="noStrike" dirty="0" smtClean="0">
                        <a:solidFill>
                          <a:srgbClr val="000000"/>
                        </a:solidFill>
                        <a:effectLst/>
                        <a:latin typeface="Arial" panose="020B0604020202020204" pitchFamily="34" charset="0"/>
                      </a:endParaRPr>
                    </a:p>
                    <a:p>
                      <a:pPr algn="ctr" fontAlgn="ctr"/>
                      <a:r>
                        <a:rPr lang="en-US" sz="1050" b="0" i="0" u="none" strike="noStrike" dirty="0" smtClean="0">
                          <a:solidFill>
                            <a:srgbClr val="000000"/>
                          </a:solidFill>
                          <a:effectLst/>
                          <a:latin typeface="Arial" panose="020B0604020202020204" pitchFamily="34" charset="0"/>
                        </a:rPr>
                        <a:t>541370</a:t>
                      </a: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IDT Contract Base w/4 options. Up to 2 contracts –$5mil </a:t>
                      </a:r>
                      <a:r>
                        <a:rPr lang="en-US" sz="1050" b="0" i="0" u="none" strike="noStrike" dirty="0" err="1" smtClean="0">
                          <a:solidFill>
                            <a:srgbClr val="000000"/>
                          </a:solidFill>
                          <a:effectLst/>
                          <a:latin typeface="Arial" panose="020B0604020202020204" pitchFamily="34" charset="0"/>
                        </a:rPr>
                        <a:t>ea</a:t>
                      </a:r>
                      <a:endParaRPr lang="en-US" sz="1050" b="0" i="0" u="none" strike="noStrike" dirty="0" smtClean="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 Program TBD Based on market research</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Brooks Act</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r>
            </a:tbl>
          </a:graphicData>
        </a:graphic>
      </p:graphicFrame>
      <p:sp>
        <p:nvSpPr>
          <p:cNvPr id="3" name="Rectangle 2"/>
          <p:cNvSpPr/>
          <p:nvPr/>
        </p:nvSpPr>
        <p:spPr>
          <a:xfrm>
            <a:off x="391299" y="5929898"/>
            <a:ext cx="5385033" cy="523220"/>
          </a:xfrm>
          <a:prstGeom prst="rect">
            <a:avLst/>
          </a:prstGeom>
        </p:spPr>
        <p:txBody>
          <a:bodyPr wrap="square">
            <a:spAutoFit/>
          </a:bodyPr>
          <a:lstStyle/>
          <a:p>
            <a:pPr lvl="0" algn="ctr" eaLnBrk="0" fontAlgn="auto" hangingPunct="0">
              <a:spcAft>
                <a:spcPts val="0"/>
              </a:spcAft>
              <a:defRPr/>
            </a:pPr>
            <a:r>
              <a:rPr lang="en-US" altLang="en-US" sz="1400" b="1" kern="0" dirty="0">
                <a:solidFill>
                  <a:srgbClr val="000000"/>
                </a:solidFill>
                <a:cs typeface="Arial" panose="020B0604020202020204" pitchFamily="34" charset="0"/>
              </a:rPr>
              <a:t>View all of Jacksonville District Contracting Opportunities at:</a:t>
            </a:r>
            <a:endParaRPr lang="en-US" altLang="en-US" sz="1400" b="1" i="1" kern="0" dirty="0">
              <a:solidFill>
                <a:srgbClr val="000000"/>
              </a:solidFill>
            </a:endParaRPr>
          </a:p>
          <a:p>
            <a:pPr lvl="0" algn="ctr" eaLnBrk="0" fontAlgn="auto" hangingPunct="0">
              <a:spcAft>
                <a:spcPts val="0"/>
              </a:spcAft>
              <a:defRPr/>
            </a:pPr>
            <a:r>
              <a:rPr lang="en-US" altLang="en-US" sz="1400" b="1" i="1" kern="0" dirty="0">
                <a:solidFill>
                  <a:srgbClr val="000000"/>
                </a:solidFill>
              </a:rPr>
              <a:t>www.saj.usace.army.mil/Business-With-Us/Small-Business</a:t>
            </a:r>
            <a:endParaRPr lang="en-US" sz="1400" dirty="0"/>
          </a:p>
        </p:txBody>
      </p:sp>
    </p:spTree>
    <p:extLst>
      <p:ext uri="{BB962C8B-B14F-4D97-AF65-F5344CB8AC3E}">
        <p14:creationId xmlns:p14="http://schemas.microsoft.com/office/powerpoint/2010/main" val="29756113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Jacksonville District </a:t>
            </a:r>
            <a:r>
              <a:rPr lang="en-US" dirty="0" smtClean="0"/>
              <a:t>FY2019 </a:t>
            </a:r>
            <a:r>
              <a:rPr lang="en-US" dirty="0"/>
              <a:t>&amp; Beyond Contracting Opportunities </a:t>
            </a:r>
          </a:p>
        </p:txBody>
      </p:sp>
      <p:sp>
        <p:nvSpPr>
          <p:cNvPr id="5" name="Slide Number Placeholder 4"/>
          <p:cNvSpPr>
            <a:spLocks noGrp="1"/>
          </p:cNvSpPr>
          <p:nvPr>
            <p:ph type="sldNum" sz="quarter" idx="11"/>
          </p:nvPr>
        </p:nvSpPr>
        <p:spPr/>
        <p:txBody>
          <a:bodyPr/>
          <a:lstStyle/>
          <a:p>
            <a:fld id="{3B773CDB-7973-454B-9699-5CCFA043586B}" type="slidenum">
              <a:rPr lang="en-US" smtClean="0"/>
              <a:pPr/>
              <a:t>34</a:t>
            </a:fld>
            <a:endParaRPr lang="en-US"/>
          </a:p>
        </p:txBody>
      </p:sp>
      <p:graphicFrame>
        <p:nvGraphicFramePr>
          <p:cNvPr id="9" name="Content Placeholder 3"/>
          <p:cNvGraphicFramePr>
            <a:graphicFrameLocks/>
          </p:cNvGraphicFramePr>
          <p:nvPr>
            <p:extLst>
              <p:ext uri="{D42A27DB-BD31-4B8C-83A1-F6EECF244321}">
                <p14:modId xmlns:p14="http://schemas.microsoft.com/office/powerpoint/2010/main" val="1757086085"/>
              </p:ext>
            </p:extLst>
          </p:nvPr>
        </p:nvGraphicFramePr>
        <p:xfrm>
          <a:off x="391299" y="1581549"/>
          <a:ext cx="8382000" cy="3777001"/>
        </p:xfrm>
        <a:graphic>
          <a:graphicData uri="http://schemas.openxmlformats.org/drawingml/2006/table">
            <a:tbl>
              <a:tblPr firstRow="1" bandRow="1">
                <a:tableStyleId>{BC89EF96-8CEA-46FF-86C4-4CE0E7609802}</a:tableStyleId>
              </a:tblPr>
              <a:tblGrid>
                <a:gridCol w="597250"/>
                <a:gridCol w="1886267"/>
                <a:gridCol w="1009983"/>
                <a:gridCol w="883735"/>
                <a:gridCol w="1009983"/>
                <a:gridCol w="1061278"/>
                <a:gridCol w="867825"/>
                <a:gridCol w="1065679"/>
              </a:tblGrid>
              <a:tr h="699685">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bg2">
                              <a:lumMod val="75000"/>
                            </a:schemeClr>
                          </a:solidFill>
                          <a:latin typeface="Arial"/>
                        </a:rPr>
                        <a:t>Fiscal Year</a:t>
                      </a:r>
                      <a:endParaRPr lang="en-US" sz="1100" b="1" i="0" u="none" strike="noStrike" dirty="0">
                        <a:solidFill>
                          <a:schemeClr val="bg2">
                            <a:lumMod val="75000"/>
                          </a:schemeClr>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Title</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Location</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Projected Advertise Date</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Type Work</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Estimated Award </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Set-Aside Category</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Procurement Method</a:t>
                      </a:r>
                      <a:endParaRPr lang="en-US" sz="1100" b="1" i="0" u="none" strike="noStrike" dirty="0">
                        <a:solidFill>
                          <a:srgbClr val="CC0000"/>
                        </a:solidFill>
                        <a:latin typeface="Arial"/>
                      </a:endParaRPr>
                    </a:p>
                  </a:txBody>
                  <a:tcPr marL="7145" marR="7145" marT="7145" marB="0" anchor="ctr"/>
                </a:tc>
              </a:tr>
              <a:tr h="102577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2021</a:t>
                      </a:r>
                      <a:endParaRPr lang="en-US" sz="1050" b="0" i="0" u="none" strike="noStrike" dirty="0">
                        <a:solidFill>
                          <a:schemeClr val="tx1"/>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Remote Sensing</a:t>
                      </a: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FL, Puerto Rico &amp; US Virgin Islands</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3</a:t>
                      </a:r>
                      <a:r>
                        <a:rPr lang="en-US" sz="1050" b="0" i="0" u="none" strike="noStrike" baseline="30000" dirty="0" smtClean="0">
                          <a:solidFill>
                            <a:srgbClr val="000000"/>
                          </a:solidFill>
                          <a:effectLst/>
                          <a:latin typeface="Arial" panose="020B0604020202020204" pitchFamily="34" charset="0"/>
                        </a:rPr>
                        <a:t>rd</a:t>
                      </a:r>
                      <a:r>
                        <a:rPr lang="en-US" sz="1050" b="0" i="0" u="none" strike="noStrike" dirty="0" smtClean="0">
                          <a:solidFill>
                            <a:srgbClr val="000000"/>
                          </a:solidFill>
                          <a:effectLst/>
                          <a:latin typeface="Arial" panose="020B0604020202020204" pitchFamily="34" charset="0"/>
                        </a:rPr>
                        <a:t> /4</a:t>
                      </a:r>
                      <a:r>
                        <a:rPr lang="en-US" sz="1050" b="0" i="0" u="none" strike="noStrike" baseline="30000" dirty="0" smtClean="0">
                          <a:solidFill>
                            <a:srgbClr val="000000"/>
                          </a:solidFill>
                          <a:effectLst/>
                          <a:latin typeface="Arial" panose="020B0604020202020204" pitchFamily="34" charset="0"/>
                        </a:rPr>
                        <a:t>th</a:t>
                      </a:r>
                      <a:r>
                        <a:rPr lang="en-US" sz="1050" b="0" i="0" u="none" strike="noStrike" dirty="0" smtClean="0">
                          <a:solidFill>
                            <a:srgbClr val="000000"/>
                          </a:solidFill>
                          <a:effectLst/>
                          <a:latin typeface="Arial" panose="020B0604020202020204" pitchFamily="34" charset="0"/>
                        </a:rPr>
                        <a:t> QTR 2019</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AE Surveying</a:t>
                      </a:r>
                      <a:r>
                        <a:rPr lang="en-US" sz="1050" b="0" i="0" u="none" strike="noStrike" baseline="0" dirty="0" smtClean="0">
                          <a:solidFill>
                            <a:srgbClr val="000000"/>
                          </a:solidFill>
                          <a:effectLst/>
                          <a:latin typeface="Arial" panose="020B0604020202020204" pitchFamily="34" charset="0"/>
                        </a:rPr>
                        <a:t> &amp; Mapping</a:t>
                      </a:r>
                      <a:endParaRPr lang="en-US" sz="1050" b="0" i="0" u="none" strike="noStrike" dirty="0" smtClean="0">
                        <a:solidFill>
                          <a:srgbClr val="000000"/>
                        </a:solidFill>
                        <a:effectLst/>
                        <a:latin typeface="Arial" panose="020B0604020202020204" pitchFamily="34" charset="0"/>
                      </a:endParaRPr>
                    </a:p>
                    <a:p>
                      <a:pPr algn="ctr" fontAlgn="ctr"/>
                      <a:r>
                        <a:rPr lang="en-US" sz="1050" b="0" i="0" u="none" strike="noStrike" dirty="0" smtClean="0">
                          <a:solidFill>
                            <a:srgbClr val="000000"/>
                          </a:solidFill>
                          <a:effectLst/>
                          <a:latin typeface="Arial" panose="020B0604020202020204" pitchFamily="34" charset="0"/>
                        </a:rPr>
                        <a:t>541370</a:t>
                      </a: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IDT Contract Base w/4 options. Up to 2 contracts –$5mil </a:t>
                      </a:r>
                      <a:r>
                        <a:rPr lang="en-US" sz="1050" b="0" i="0" u="none" strike="noStrike" dirty="0" err="1" smtClean="0">
                          <a:solidFill>
                            <a:srgbClr val="000000"/>
                          </a:solidFill>
                          <a:effectLst/>
                          <a:latin typeface="Arial" panose="020B0604020202020204" pitchFamily="34" charset="0"/>
                        </a:rPr>
                        <a:t>ea</a:t>
                      </a:r>
                      <a:endParaRPr lang="en-US" sz="1050" b="0" i="0" u="none" strike="noStrike" dirty="0" smtClean="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 Program TBD Based on market research</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Brooks Act</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r>
              <a:tr h="102577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2022</a:t>
                      </a:r>
                      <a:endParaRPr lang="en-US" sz="1050" b="0" i="0" u="none" strike="noStrike" dirty="0">
                        <a:solidFill>
                          <a:schemeClr val="tx1"/>
                        </a:solidFill>
                        <a:effectLst/>
                        <a:latin typeface="Arial" panose="020B0604020202020204" pitchFamily="34" charset="0"/>
                      </a:endParaRPr>
                    </a:p>
                  </a:txBody>
                  <a:tcPr marL="9526" marR="9526" marT="9527"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Topographic/Hydrographic Surveying Only</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Florida</a:t>
                      </a: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3</a:t>
                      </a:r>
                      <a:r>
                        <a:rPr lang="en-US" sz="1050" b="0" i="0" u="none" strike="noStrike" baseline="30000" dirty="0" smtClean="0">
                          <a:solidFill>
                            <a:srgbClr val="000000"/>
                          </a:solidFill>
                          <a:effectLst/>
                          <a:latin typeface="Arial" panose="020B0604020202020204" pitchFamily="34" charset="0"/>
                        </a:rPr>
                        <a:t>rd</a:t>
                      </a:r>
                      <a:r>
                        <a:rPr lang="en-US" sz="1050" b="0" i="0" u="none" strike="noStrike" dirty="0" smtClean="0">
                          <a:solidFill>
                            <a:srgbClr val="000000"/>
                          </a:solidFill>
                          <a:effectLst/>
                          <a:latin typeface="Arial" panose="020B0604020202020204" pitchFamily="34" charset="0"/>
                        </a:rPr>
                        <a:t> /4</a:t>
                      </a:r>
                      <a:r>
                        <a:rPr lang="en-US" sz="1050" b="0" i="0" u="none" strike="noStrike" baseline="30000" dirty="0" smtClean="0">
                          <a:solidFill>
                            <a:srgbClr val="000000"/>
                          </a:solidFill>
                          <a:effectLst/>
                          <a:latin typeface="Arial" panose="020B0604020202020204" pitchFamily="34" charset="0"/>
                        </a:rPr>
                        <a:t>th</a:t>
                      </a:r>
                      <a:r>
                        <a:rPr lang="en-US" sz="1050" b="0" i="0" u="none" strike="noStrike" dirty="0" smtClean="0">
                          <a:solidFill>
                            <a:srgbClr val="000000"/>
                          </a:solidFill>
                          <a:effectLst/>
                          <a:latin typeface="Arial" panose="020B0604020202020204" pitchFamily="34" charset="0"/>
                        </a:rPr>
                        <a:t> QTR 2021</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AE Surveying</a:t>
                      </a:r>
                      <a:r>
                        <a:rPr lang="en-US" sz="1050" b="0" i="0" u="none" strike="noStrike" baseline="0" dirty="0" smtClean="0">
                          <a:solidFill>
                            <a:srgbClr val="000000"/>
                          </a:solidFill>
                          <a:effectLst/>
                          <a:latin typeface="Arial" panose="020B0604020202020204" pitchFamily="34" charset="0"/>
                        </a:rPr>
                        <a:t> &amp; Mapping</a:t>
                      </a:r>
                      <a:endParaRPr lang="en-US" sz="1050" b="0" i="0" u="none" strike="noStrike" dirty="0" smtClean="0">
                        <a:solidFill>
                          <a:srgbClr val="000000"/>
                        </a:solidFill>
                        <a:effectLst/>
                        <a:latin typeface="Arial" panose="020B0604020202020204" pitchFamily="34" charset="0"/>
                      </a:endParaRPr>
                    </a:p>
                    <a:p>
                      <a:pPr algn="ctr" fontAlgn="ctr"/>
                      <a:r>
                        <a:rPr lang="en-US" sz="1050" b="0" i="0" u="none" strike="noStrike" dirty="0" smtClean="0">
                          <a:solidFill>
                            <a:srgbClr val="000000"/>
                          </a:solidFill>
                          <a:effectLst/>
                          <a:latin typeface="Arial" panose="020B0604020202020204" pitchFamily="34" charset="0"/>
                        </a:rPr>
                        <a:t>541370</a:t>
                      </a: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IDT Contract Base w/4 options. Up to 2 contracts –$5mil </a:t>
                      </a:r>
                      <a:r>
                        <a:rPr lang="en-US" sz="1050" b="0" i="0" u="none" strike="noStrike" dirty="0" err="1" smtClean="0">
                          <a:solidFill>
                            <a:srgbClr val="000000"/>
                          </a:solidFill>
                          <a:effectLst/>
                          <a:latin typeface="Arial" panose="020B0604020202020204" pitchFamily="34" charset="0"/>
                        </a:rPr>
                        <a:t>ea</a:t>
                      </a:r>
                      <a:endParaRPr lang="en-US" sz="1050" b="0" i="0" u="none" strike="noStrike" dirty="0" smtClean="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 Program TBD Based on market research</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Brooks Act</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r>
              <a:tr h="102577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2023</a:t>
                      </a:r>
                      <a:endParaRPr lang="en-US" sz="1050" b="0" i="0" u="none" strike="noStrike" dirty="0">
                        <a:solidFill>
                          <a:schemeClr val="tx1"/>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Topographic Surveying Only</a:t>
                      </a: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Puerto Rico &amp; US Virgin Islands</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3</a:t>
                      </a:r>
                      <a:r>
                        <a:rPr lang="en-US" sz="1050" b="0" i="0" u="none" strike="noStrike" baseline="30000" dirty="0" smtClean="0">
                          <a:solidFill>
                            <a:srgbClr val="000000"/>
                          </a:solidFill>
                          <a:effectLst/>
                          <a:latin typeface="Arial" panose="020B0604020202020204" pitchFamily="34" charset="0"/>
                        </a:rPr>
                        <a:t>rd</a:t>
                      </a:r>
                      <a:r>
                        <a:rPr lang="en-US" sz="1050" b="0" i="0" u="none" strike="noStrike" dirty="0" smtClean="0">
                          <a:solidFill>
                            <a:srgbClr val="000000"/>
                          </a:solidFill>
                          <a:effectLst/>
                          <a:latin typeface="Arial" panose="020B0604020202020204" pitchFamily="34" charset="0"/>
                        </a:rPr>
                        <a:t> QTR 2022</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AE Surveying</a:t>
                      </a:r>
                      <a:r>
                        <a:rPr lang="en-US" sz="1050" b="0" i="0" u="none" strike="noStrike" baseline="0" dirty="0" smtClean="0">
                          <a:solidFill>
                            <a:srgbClr val="000000"/>
                          </a:solidFill>
                          <a:effectLst/>
                          <a:latin typeface="Arial" panose="020B0604020202020204" pitchFamily="34" charset="0"/>
                        </a:rPr>
                        <a:t> &amp; Mapping</a:t>
                      </a:r>
                      <a:endParaRPr lang="en-US" sz="1050" b="0" i="0" u="none" strike="noStrike" dirty="0" smtClean="0">
                        <a:solidFill>
                          <a:srgbClr val="000000"/>
                        </a:solidFill>
                        <a:effectLst/>
                        <a:latin typeface="Arial" panose="020B0604020202020204" pitchFamily="34" charset="0"/>
                      </a:endParaRPr>
                    </a:p>
                    <a:p>
                      <a:pPr algn="ctr" fontAlgn="ctr"/>
                      <a:r>
                        <a:rPr lang="en-US" sz="1050" b="0" i="0" u="none" strike="noStrike" dirty="0" smtClean="0">
                          <a:solidFill>
                            <a:srgbClr val="000000"/>
                          </a:solidFill>
                          <a:effectLst/>
                          <a:latin typeface="Arial" panose="020B0604020202020204" pitchFamily="34" charset="0"/>
                        </a:rPr>
                        <a:t>541370</a:t>
                      </a: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IDT Contract Base w/4 options. Up to 2 contracts –$5mil </a:t>
                      </a:r>
                      <a:r>
                        <a:rPr lang="en-US" sz="1050" b="0" i="0" u="none" strike="noStrike" dirty="0" err="1" smtClean="0">
                          <a:solidFill>
                            <a:srgbClr val="000000"/>
                          </a:solidFill>
                          <a:effectLst/>
                          <a:latin typeface="Arial" panose="020B0604020202020204" pitchFamily="34" charset="0"/>
                        </a:rPr>
                        <a:t>ea</a:t>
                      </a:r>
                      <a:endParaRPr lang="en-US" sz="1050" b="0" i="0" u="none" strike="noStrike" dirty="0" smtClean="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SB Program TBD Based on market research</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Brooks Act</a:t>
                      </a:r>
                      <a:endParaRPr lang="en-US" sz="1050" b="0" i="0" u="none" strike="noStrike" dirty="0">
                        <a:solidFill>
                          <a:srgbClr val="000000"/>
                        </a:solidFill>
                        <a:effectLst/>
                        <a:latin typeface="Arial" panose="020B0604020202020204" pitchFamily="34" charset="0"/>
                      </a:endParaRPr>
                    </a:p>
                  </a:txBody>
                  <a:tcPr marL="7620" marR="7620" marT="7621" marB="0" anchor="ctr">
                    <a:solidFill>
                      <a:srgbClr val="FFFF00"/>
                    </a:solidFill>
                  </a:tcPr>
                </a:tc>
              </a:tr>
            </a:tbl>
          </a:graphicData>
        </a:graphic>
      </p:graphicFrame>
      <p:sp>
        <p:nvSpPr>
          <p:cNvPr id="3" name="Rectangle 2"/>
          <p:cNvSpPr/>
          <p:nvPr/>
        </p:nvSpPr>
        <p:spPr>
          <a:xfrm>
            <a:off x="391299" y="5929898"/>
            <a:ext cx="5385033" cy="523220"/>
          </a:xfrm>
          <a:prstGeom prst="rect">
            <a:avLst/>
          </a:prstGeom>
        </p:spPr>
        <p:txBody>
          <a:bodyPr wrap="square">
            <a:spAutoFit/>
          </a:bodyPr>
          <a:lstStyle/>
          <a:p>
            <a:pPr lvl="0" algn="ctr" eaLnBrk="0" fontAlgn="auto" hangingPunct="0">
              <a:spcAft>
                <a:spcPts val="0"/>
              </a:spcAft>
              <a:defRPr/>
            </a:pPr>
            <a:r>
              <a:rPr lang="en-US" altLang="en-US" sz="1400" b="1" kern="0" dirty="0">
                <a:solidFill>
                  <a:srgbClr val="000000"/>
                </a:solidFill>
                <a:cs typeface="Arial" panose="020B0604020202020204" pitchFamily="34" charset="0"/>
              </a:rPr>
              <a:t>View all of Jacksonville District Contracting Opportunities at:</a:t>
            </a:r>
            <a:endParaRPr lang="en-US" altLang="en-US" sz="1400" b="1" i="1" kern="0" dirty="0">
              <a:solidFill>
                <a:srgbClr val="000000"/>
              </a:solidFill>
            </a:endParaRPr>
          </a:p>
          <a:p>
            <a:pPr lvl="0" algn="ctr" eaLnBrk="0" fontAlgn="auto" hangingPunct="0">
              <a:spcAft>
                <a:spcPts val="0"/>
              </a:spcAft>
              <a:defRPr/>
            </a:pPr>
            <a:r>
              <a:rPr lang="en-US" altLang="en-US" sz="1400" b="1" i="1" kern="0" dirty="0">
                <a:solidFill>
                  <a:srgbClr val="000000"/>
                </a:solidFill>
              </a:rPr>
              <a:t>www.saj.usace.army.mil/Business-With-Us/Small-Business</a:t>
            </a:r>
            <a:endParaRPr lang="en-US" sz="1400" dirty="0"/>
          </a:p>
        </p:txBody>
      </p:sp>
    </p:spTree>
    <p:extLst>
      <p:ext uri="{BB962C8B-B14F-4D97-AF65-F5344CB8AC3E}">
        <p14:creationId xmlns:p14="http://schemas.microsoft.com/office/powerpoint/2010/main" val="38190523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Jacksonville District </a:t>
            </a:r>
            <a:r>
              <a:rPr lang="en-US" dirty="0" smtClean="0"/>
              <a:t>FY2019 </a:t>
            </a:r>
            <a:r>
              <a:rPr lang="en-US" dirty="0"/>
              <a:t>&amp; Beyond Contracting Opportunities </a:t>
            </a:r>
          </a:p>
        </p:txBody>
      </p:sp>
      <p:sp>
        <p:nvSpPr>
          <p:cNvPr id="5" name="Slide Number Placeholder 4"/>
          <p:cNvSpPr>
            <a:spLocks noGrp="1"/>
          </p:cNvSpPr>
          <p:nvPr>
            <p:ph type="sldNum" sz="quarter" idx="11"/>
          </p:nvPr>
        </p:nvSpPr>
        <p:spPr/>
        <p:txBody>
          <a:bodyPr/>
          <a:lstStyle/>
          <a:p>
            <a:fld id="{3B773CDB-7973-454B-9699-5CCFA043586B}" type="slidenum">
              <a:rPr lang="en-US" smtClean="0"/>
              <a:pPr/>
              <a:t>35</a:t>
            </a:fld>
            <a:endParaRPr lang="en-US"/>
          </a:p>
        </p:txBody>
      </p:sp>
      <p:graphicFrame>
        <p:nvGraphicFramePr>
          <p:cNvPr id="9" name="Content Placeholder 3"/>
          <p:cNvGraphicFramePr>
            <a:graphicFrameLocks/>
          </p:cNvGraphicFramePr>
          <p:nvPr>
            <p:extLst/>
          </p:nvPr>
        </p:nvGraphicFramePr>
        <p:xfrm>
          <a:off x="304799" y="1363850"/>
          <a:ext cx="8382000" cy="3983009"/>
        </p:xfrm>
        <a:graphic>
          <a:graphicData uri="http://schemas.openxmlformats.org/drawingml/2006/table">
            <a:tbl>
              <a:tblPr firstRow="1" bandRow="1">
                <a:tableStyleId>{BC89EF96-8CEA-46FF-86C4-4CE0E7609802}</a:tableStyleId>
              </a:tblPr>
              <a:tblGrid>
                <a:gridCol w="597250"/>
                <a:gridCol w="1886267"/>
                <a:gridCol w="1009983"/>
                <a:gridCol w="883735"/>
                <a:gridCol w="1009983"/>
                <a:gridCol w="1061278"/>
                <a:gridCol w="867825"/>
                <a:gridCol w="1065679"/>
              </a:tblGrid>
              <a:tr h="67638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b="1" i="0" u="none" strike="noStrike" dirty="0" smtClean="0">
                          <a:solidFill>
                            <a:schemeClr val="bg2">
                              <a:lumMod val="75000"/>
                            </a:schemeClr>
                          </a:solidFill>
                          <a:latin typeface="Arial"/>
                        </a:rPr>
                        <a:t>Fiscal Year</a:t>
                      </a:r>
                      <a:endParaRPr lang="en-US" sz="1100" b="1" i="0" u="none" strike="noStrike" dirty="0">
                        <a:solidFill>
                          <a:schemeClr val="bg2">
                            <a:lumMod val="75000"/>
                          </a:schemeClr>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Title</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Project Location</a:t>
                      </a:r>
                      <a:endParaRPr lang="en-US" sz="1100" b="1" i="0" u="none" strike="noStrike" dirty="0">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Projected Advertise Date</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Type Work</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Estimated Award </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a:t>Set-Aside Category</a:t>
                      </a:r>
                      <a:endParaRPr lang="en-US" sz="1100" b="1" i="0" u="none" strike="noStrike">
                        <a:solidFill>
                          <a:srgbClr val="CC0000"/>
                        </a:solidFill>
                        <a:latin typeface="Arial"/>
                      </a:endParaRPr>
                    </a:p>
                  </a:txBody>
                  <a:tcPr marL="7145" marR="7145" marT="7145" marB="0" anchor="ct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fontAlgn="b"/>
                      <a:r>
                        <a:rPr lang="en-US" sz="1100" u="none" strike="noStrike" dirty="0"/>
                        <a:t>Procurement Method</a:t>
                      </a:r>
                      <a:endParaRPr lang="en-US" sz="1100" b="1" i="0" u="none" strike="noStrike" dirty="0">
                        <a:solidFill>
                          <a:srgbClr val="CC0000"/>
                        </a:solidFill>
                        <a:latin typeface="Arial"/>
                      </a:endParaRPr>
                    </a:p>
                  </a:txBody>
                  <a:tcPr marL="7145" marR="7145" marT="7145" marB="0" anchor="ctr"/>
                </a:tc>
              </a:tr>
              <a:tr h="75737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200" b="0" i="0" u="none" strike="noStrike" dirty="0" smtClean="0">
                          <a:solidFill>
                            <a:srgbClr val="000000"/>
                          </a:solidFill>
                          <a:effectLst/>
                          <a:latin typeface="Arial" panose="020B0604020202020204" pitchFamily="34" charset="0"/>
                        </a:rPr>
                        <a:t> </a:t>
                      </a:r>
                      <a:r>
                        <a:rPr lang="en-US" sz="1050" b="0" i="0" u="none" strike="noStrike" dirty="0" smtClean="0">
                          <a:solidFill>
                            <a:srgbClr val="000000"/>
                          </a:solidFill>
                          <a:effectLst/>
                          <a:latin typeface="Arial" panose="020B0604020202020204" pitchFamily="34" charset="0"/>
                        </a:rPr>
                        <a:t>Rio Puerto Nuevo</a:t>
                      </a:r>
                      <a:r>
                        <a:rPr lang="en-US" sz="1050" b="0" i="0" u="none" strike="noStrike" baseline="0" dirty="0" smtClean="0">
                          <a:solidFill>
                            <a:srgbClr val="000000"/>
                          </a:solidFill>
                          <a:effectLst/>
                          <a:latin typeface="Arial" panose="020B0604020202020204" pitchFamily="34" charset="0"/>
                        </a:rPr>
                        <a:t> and  </a:t>
                      </a:r>
                    </a:p>
                    <a:p>
                      <a:pPr algn="l" fontAlgn="ctr"/>
                      <a:r>
                        <a:rPr lang="en-US" sz="1050" b="0" i="0" u="none" strike="noStrike" baseline="0" dirty="0" smtClean="0">
                          <a:solidFill>
                            <a:srgbClr val="000000"/>
                          </a:solidFill>
                          <a:effectLst/>
                          <a:latin typeface="Arial" panose="020B0604020202020204" pitchFamily="34" charset="0"/>
                        </a:rPr>
                        <a:t> tributaries- Flood Risk </a:t>
                      </a:r>
                      <a:r>
                        <a:rPr lang="en-US" sz="1050" b="0" i="0" u="none" strike="noStrike" baseline="0" dirty="0" err="1" smtClean="0">
                          <a:solidFill>
                            <a:srgbClr val="000000"/>
                          </a:solidFill>
                          <a:effectLst/>
                          <a:latin typeface="Arial" panose="020B0604020202020204" pitchFamily="34" charset="0"/>
                        </a:rPr>
                        <a:t>Mgmt</a:t>
                      </a:r>
                      <a:endParaRPr lang="en-US" sz="1050" b="0" i="0" u="none" strike="noStrike" baseline="0" dirty="0" smtClean="0">
                        <a:solidFill>
                          <a:srgbClr val="000000"/>
                        </a:solidFill>
                        <a:effectLst/>
                        <a:latin typeface="Arial" panose="020B0604020202020204" pitchFamily="34" charset="0"/>
                      </a:endParaRPr>
                    </a:p>
                    <a:p>
                      <a:pPr algn="l" fontAlgn="ctr"/>
                      <a:r>
                        <a:rPr lang="en-US" sz="1200" b="0" i="0" u="none" strike="noStrike" baseline="0" dirty="0" smtClean="0">
                          <a:solidFill>
                            <a:srgbClr val="000000"/>
                          </a:solidFill>
                          <a:effectLst/>
                          <a:latin typeface="Arial" panose="020B0604020202020204" pitchFamily="34" charset="0"/>
                        </a:rPr>
                        <a:t> (multiple projects)</a:t>
                      </a:r>
                    </a:p>
                    <a:p>
                      <a:pPr algn="l" fontAlgn="ctr"/>
                      <a:r>
                        <a:rPr lang="en-US" sz="1200" b="0" i="0" u="none" strike="noStrike" baseline="0" dirty="0" smtClean="0">
                          <a:solidFill>
                            <a:srgbClr val="000000"/>
                          </a:solidFill>
                          <a:effectLst/>
                          <a:latin typeface="Arial" panose="020B0604020202020204" pitchFamily="34" charset="0"/>
                        </a:rPr>
                        <a:t>Additional details to follow</a:t>
                      </a:r>
                      <a:endParaRPr lang="en-US" sz="120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San Juan, PR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dirty="0" smtClean="0">
                          <a:effectLst/>
                        </a:rPr>
                        <a:t>CIVIL CONST  237990</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$800 Million – </a:t>
                      </a:r>
                    </a:p>
                    <a:p>
                      <a:pPr algn="ctr" fontAlgn="ctr"/>
                      <a:r>
                        <a:rPr lang="en-US" sz="1050" b="0" i="0" u="none" strike="noStrike" dirty="0" smtClean="0">
                          <a:solidFill>
                            <a:srgbClr val="000000"/>
                          </a:solidFill>
                          <a:effectLst/>
                          <a:latin typeface="Arial" panose="020B0604020202020204" pitchFamily="34" charset="0"/>
                        </a:rPr>
                        <a:t>$1</a:t>
                      </a:r>
                      <a:r>
                        <a:rPr lang="en-US" sz="1050" b="0" i="0" u="none" strike="noStrike" baseline="0" dirty="0" smtClean="0">
                          <a:solidFill>
                            <a:srgbClr val="000000"/>
                          </a:solidFill>
                          <a:effectLst/>
                          <a:latin typeface="Arial" panose="020B0604020202020204" pitchFamily="34" charset="0"/>
                        </a:rPr>
                        <a:t> Billion </a:t>
                      </a:r>
                    </a:p>
                    <a:p>
                      <a:pPr algn="ctr" fontAlgn="ctr"/>
                      <a:r>
                        <a:rPr lang="en-US" sz="1050" b="0" i="0" u="none" strike="noStrike" baseline="0" dirty="0" smtClean="0">
                          <a:solidFill>
                            <a:srgbClr val="000000"/>
                          </a:solidFill>
                          <a:effectLst/>
                          <a:latin typeface="Arial" panose="020B0604020202020204" pitchFamily="34" charset="0"/>
                        </a:rPr>
                        <a:t>(total of all projects)</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dirty="0" smtClean="0">
                          <a:effectLst/>
                        </a:rPr>
                        <a:t>TBD Based on Market Research</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200" b="0" i="0" u="none" strike="noStrike" dirty="0" smtClean="0">
                          <a:solidFill>
                            <a:srgbClr val="000000"/>
                          </a:solidFill>
                          <a:effectLst/>
                          <a:latin typeface="Arial" panose="020B0604020202020204" pitchFamily="34" charset="0"/>
                        </a:rPr>
                        <a:t>RFP</a:t>
                      </a:r>
                      <a:endParaRPr lang="en-US" sz="900" b="0" i="0" u="none" strike="noStrike" dirty="0">
                        <a:solidFill>
                          <a:srgbClr val="000000"/>
                        </a:solidFill>
                        <a:effectLst/>
                        <a:latin typeface="Arial" panose="020B0604020202020204" pitchFamily="34" charset="0"/>
                      </a:endParaRPr>
                    </a:p>
                  </a:txBody>
                  <a:tcPr marL="7620" marR="7620" marT="7621" marB="0" anchor="ctr"/>
                </a:tc>
              </a:tr>
              <a:tr h="507866">
                <a:tc>
                  <a:txBody>
                    <a:bodyPr/>
                    <a:lstStyle/>
                    <a:p>
                      <a:pPr algn="ctr" fontAlgn="ctr"/>
                      <a:r>
                        <a:rPr lang="en-US" sz="1050" b="0" i="0" u="none" strike="noStrike" dirty="0" smtClean="0">
                          <a:solidFill>
                            <a:schemeClr val="tx1"/>
                          </a:solidFill>
                          <a:effectLst/>
                          <a:latin typeface="Arial" panose="020B0604020202020204" pitchFamily="34" charset="0"/>
                        </a:rPr>
                        <a:t>2020</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p>
                      <a:pPr algn="l" fontAlgn="ctr"/>
                      <a:r>
                        <a:rPr lang="en-US" sz="1050" b="0" i="0" u="none" strike="noStrike" dirty="0" smtClean="0">
                          <a:solidFill>
                            <a:srgbClr val="000000"/>
                          </a:solidFill>
                          <a:effectLst/>
                          <a:latin typeface="Arial" panose="020B0604020202020204" pitchFamily="34" charset="0"/>
                        </a:rPr>
                        <a:t> Rio</a:t>
                      </a:r>
                      <a:r>
                        <a:rPr lang="en-US" sz="1050" b="0" i="0" u="none" strike="noStrike" baseline="0" dirty="0" smtClean="0">
                          <a:solidFill>
                            <a:srgbClr val="000000"/>
                          </a:solidFill>
                          <a:effectLst/>
                          <a:latin typeface="Arial" panose="020B0604020202020204" pitchFamily="34" charset="0"/>
                        </a:rPr>
                        <a:t> Grande de Arecibo – Flood Risk </a:t>
                      </a:r>
                      <a:r>
                        <a:rPr lang="en-US" sz="1050" b="0" i="0" u="none" strike="noStrike" baseline="0" dirty="0" err="1" smtClean="0">
                          <a:solidFill>
                            <a:srgbClr val="000000"/>
                          </a:solidFill>
                          <a:effectLst/>
                          <a:latin typeface="Arial" panose="020B0604020202020204" pitchFamily="34" charset="0"/>
                        </a:rPr>
                        <a:t>Mgmt</a:t>
                      </a:r>
                      <a:endParaRPr lang="en-US" sz="1050" b="0" i="0" u="none" strike="noStrike" baseline="0" dirty="0" smtClean="0">
                        <a:solidFill>
                          <a:srgbClr val="000000"/>
                        </a:solidFill>
                        <a:effectLst/>
                        <a:latin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050" b="0" i="0" u="none" strike="noStrike" baseline="0" dirty="0" smtClean="0">
                          <a:solidFill>
                            <a:srgbClr val="000000"/>
                          </a:solidFill>
                          <a:effectLst/>
                          <a:latin typeface="Arial" panose="020B0604020202020204" pitchFamily="34" charset="0"/>
                        </a:rPr>
                        <a:t>Additional details to follow</a:t>
                      </a:r>
                      <a:endParaRPr lang="en-US" sz="1050" b="0" i="0" u="none" strike="noStrike" dirty="0" smtClean="0">
                        <a:solidFill>
                          <a:srgbClr val="000000"/>
                        </a:solidFill>
                        <a:effectLst/>
                        <a:latin typeface="Arial" panose="020B0604020202020204" pitchFamily="34" charset="0"/>
                      </a:endParaRPr>
                    </a:p>
                    <a:p>
                      <a:pPr algn="l"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Arecibo, PR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smtClean="0">
                          <a:effectLst/>
                        </a:rPr>
                        <a:t>CIVIL CONST  237990</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b="0" i="0" u="none" strike="noStrike" dirty="0" smtClean="0">
                          <a:solidFill>
                            <a:srgbClr val="000000"/>
                          </a:solidFill>
                          <a:effectLst/>
                          <a:latin typeface="Arial" panose="020B0604020202020204" pitchFamily="34" charset="0"/>
                        </a:rPr>
                        <a:t>$50 Million</a:t>
                      </a:r>
                      <a:r>
                        <a:rPr lang="en-US" sz="1050" b="0" i="0" u="none" strike="noStrike" baseline="0" dirty="0" smtClean="0">
                          <a:solidFill>
                            <a:srgbClr val="000000"/>
                          </a:solidFill>
                          <a:effectLst/>
                          <a:latin typeface="Arial" panose="020B0604020202020204" pitchFamily="34" charset="0"/>
                        </a:rPr>
                        <a:t> - $100 Million</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smtClean="0">
                          <a:effectLst/>
                        </a:rPr>
                        <a:t>TBD Based on Market Research</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p>
                      <a:pPr algn="ctr" fontAlgn="ctr"/>
                      <a:r>
                        <a:rPr lang="en-US" sz="1200" b="0" i="0" u="none" strike="noStrike" smtClean="0">
                          <a:solidFill>
                            <a:srgbClr val="000000"/>
                          </a:solidFill>
                          <a:effectLst/>
                          <a:latin typeface="Arial" panose="020B0604020202020204" pitchFamily="34" charset="0"/>
                        </a:rPr>
                        <a:t>RFP</a:t>
                      </a:r>
                      <a:endParaRPr lang="en-US" sz="900" b="0" i="0" u="none" strike="noStrike" dirty="0">
                        <a:solidFill>
                          <a:srgbClr val="000000"/>
                        </a:solidFill>
                        <a:effectLst/>
                        <a:latin typeface="Arial" panose="020B0604020202020204" pitchFamily="34" charset="0"/>
                      </a:endParaRPr>
                    </a:p>
                  </a:txBody>
                  <a:tcPr marL="7620" marR="7620" marT="7621" marB="0" anchor="ctr"/>
                </a:tc>
              </a:tr>
              <a:tr h="60615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smtClean="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Rio Grande de </a:t>
                      </a:r>
                      <a:r>
                        <a:rPr lang="en-US" sz="1050" b="0" i="0" u="none" strike="noStrike" dirty="0" err="1" smtClean="0">
                          <a:solidFill>
                            <a:srgbClr val="000000"/>
                          </a:solidFill>
                          <a:effectLst/>
                          <a:latin typeface="Arial" panose="020B0604020202020204" pitchFamily="34" charset="0"/>
                        </a:rPr>
                        <a:t>Loiza</a:t>
                      </a:r>
                      <a:endParaRPr lang="en-US" sz="1050" b="0" i="0" u="none" strike="noStrike" dirty="0" smtClean="0">
                        <a:solidFill>
                          <a:srgbClr val="000000"/>
                        </a:solidFill>
                        <a:effectLst/>
                        <a:latin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050" b="0" i="0" u="none" strike="noStrike" baseline="0" dirty="0" smtClean="0">
                          <a:solidFill>
                            <a:srgbClr val="000000"/>
                          </a:solidFill>
                          <a:effectLst/>
                          <a:latin typeface="Arial" panose="020B0604020202020204" pitchFamily="34" charset="0"/>
                        </a:rPr>
                        <a:t>Additional details to follow</a:t>
                      </a:r>
                      <a:endParaRPr lang="en-US" sz="1050" b="0" i="0" u="none" strike="noStrike" dirty="0" smtClean="0">
                        <a:solidFill>
                          <a:srgbClr val="000000"/>
                        </a:solidFill>
                        <a:effectLst/>
                        <a:latin typeface="Arial" panose="020B0604020202020204" pitchFamily="34" charset="0"/>
                      </a:endParaRPr>
                    </a:p>
                    <a:p>
                      <a:pPr algn="l"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Caguas, PR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smtClean="0">
                          <a:effectLst/>
                        </a:rPr>
                        <a:t>CIVIL CONST  237990</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$150 Million - $300 Million</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smtClean="0">
                          <a:effectLst/>
                        </a:rPr>
                        <a:t>TBD Based on Market Research</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200" b="0" i="0" u="none" strike="noStrike" smtClean="0">
                          <a:solidFill>
                            <a:srgbClr val="000000"/>
                          </a:solidFill>
                          <a:effectLst/>
                          <a:latin typeface="Arial" panose="020B0604020202020204" pitchFamily="34" charset="0"/>
                        </a:rPr>
                        <a:t>RFP</a:t>
                      </a:r>
                      <a:endParaRPr lang="en-US" sz="900" b="0" i="0" u="none" strike="noStrike" dirty="0">
                        <a:solidFill>
                          <a:srgbClr val="000000"/>
                        </a:solidFill>
                        <a:effectLst/>
                        <a:latin typeface="Arial" panose="020B0604020202020204" pitchFamily="34" charset="0"/>
                      </a:endParaRPr>
                    </a:p>
                  </a:txBody>
                  <a:tcPr marL="7620" marR="7620" marT="7621" marB="0" anchor="ctr"/>
                </a:tc>
              </a:tr>
              <a:tr h="60615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chemeClr val="tx1"/>
                          </a:solidFill>
                          <a:effectLst/>
                          <a:latin typeface="Arial"/>
                        </a:rPr>
                        <a:t>2020</a:t>
                      </a:r>
                      <a:endParaRPr lang="en-US" sz="1050" b="0" i="0" u="none" strike="noStrike" dirty="0">
                        <a:solidFill>
                          <a:schemeClr val="tx1"/>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fontAlgn="ctr"/>
                      <a:r>
                        <a:rPr lang="en-US" sz="1050" b="0" i="0" u="none" strike="noStrike" dirty="0" smtClean="0">
                          <a:solidFill>
                            <a:srgbClr val="000000"/>
                          </a:solidFill>
                          <a:effectLst/>
                          <a:latin typeface="Arial" panose="020B0604020202020204" pitchFamily="34" charset="0"/>
                        </a:rPr>
                        <a:t>Rio </a:t>
                      </a:r>
                      <a:r>
                        <a:rPr lang="en-US" sz="1050" b="0" i="0" u="none" strike="noStrike" dirty="0" err="1" smtClean="0">
                          <a:solidFill>
                            <a:srgbClr val="000000"/>
                          </a:solidFill>
                          <a:effectLst/>
                          <a:latin typeface="Arial" panose="020B0604020202020204" pitchFamily="34" charset="0"/>
                        </a:rPr>
                        <a:t>Guanajibo</a:t>
                      </a:r>
                      <a:r>
                        <a:rPr lang="en-US" sz="1050" b="0" i="0" u="none" strike="noStrike" baseline="0" dirty="0" smtClean="0">
                          <a:solidFill>
                            <a:srgbClr val="000000"/>
                          </a:solidFill>
                          <a:effectLst/>
                          <a:latin typeface="Arial" panose="020B0604020202020204" pitchFamily="34" charset="0"/>
                        </a:rPr>
                        <a:t> at Mayaguez</a:t>
                      </a:r>
                    </a:p>
                    <a:p>
                      <a:pPr algn="l" fontAlgn="ctr"/>
                      <a:r>
                        <a:rPr lang="en-US" sz="1050" b="0" i="0" u="none" strike="noStrike" baseline="0" dirty="0" smtClean="0">
                          <a:solidFill>
                            <a:srgbClr val="000000"/>
                          </a:solidFill>
                          <a:effectLst/>
                          <a:latin typeface="Arial" panose="020B0604020202020204" pitchFamily="34" charset="0"/>
                        </a:rPr>
                        <a:t>Flood Risk </a:t>
                      </a:r>
                      <a:r>
                        <a:rPr lang="en-US" sz="1050" b="0" i="0" u="none" strike="noStrike" baseline="0" dirty="0" err="1" smtClean="0">
                          <a:solidFill>
                            <a:srgbClr val="000000"/>
                          </a:solidFill>
                          <a:effectLst/>
                          <a:latin typeface="Arial" panose="020B0604020202020204" pitchFamily="34" charset="0"/>
                        </a:rPr>
                        <a:t>Mgmt</a:t>
                      </a:r>
                      <a:endParaRPr lang="en-US" sz="1050" b="0" i="0" u="none" strike="noStrike" baseline="0" dirty="0" smtClean="0">
                        <a:solidFill>
                          <a:srgbClr val="000000"/>
                        </a:solidFill>
                        <a:effectLst/>
                        <a:latin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050" b="0" i="0" u="none" strike="noStrike" baseline="0" dirty="0" smtClean="0">
                          <a:solidFill>
                            <a:srgbClr val="000000"/>
                          </a:solidFill>
                          <a:effectLst/>
                          <a:latin typeface="Arial" panose="020B0604020202020204" pitchFamily="34" charset="0"/>
                        </a:rPr>
                        <a:t>Additional details to follow</a:t>
                      </a:r>
                      <a:endParaRPr lang="en-US" sz="1050" b="0" i="0" u="none" strike="noStrike" dirty="0" smtClean="0">
                        <a:solidFill>
                          <a:srgbClr val="000000"/>
                        </a:solidFill>
                        <a:effectLst/>
                        <a:latin typeface="Arial" panose="020B0604020202020204" pitchFamily="34" charset="0"/>
                      </a:endParaRPr>
                    </a:p>
                    <a:p>
                      <a:pPr algn="l"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Mayaguez, PR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dirty="0" smtClean="0">
                          <a:effectLst/>
                        </a:rPr>
                        <a:t>CIVIL CONST  237990</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050" b="0" i="0" u="none" strike="noStrike" dirty="0" smtClean="0">
                          <a:solidFill>
                            <a:srgbClr val="000000"/>
                          </a:solidFill>
                          <a:effectLst/>
                          <a:latin typeface="Arial" panose="020B0604020202020204" pitchFamily="34" charset="0"/>
                        </a:rPr>
                        <a:t>$50 Million –</a:t>
                      </a:r>
                    </a:p>
                    <a:p>
                      <a:pPr algn="ctr" fontAlgn="ctr"/>
                      <a:r>
                        <a:rPr lang="en-US" sz="1050" b="0" i="0" u="none" strike="noStrike" dirty="0" smtClean="0">
                          <a:solidFill>
                            <a:srgbClr val="000000"/>
                          </a:solidFill>
                          <a:effectLst/>
                          <a:latin typeface="Arial" panose="020B0604020202020204" pitchFamily="34" charset="0"/>
                        </a:rPr>
                        <a:t> $75 Million</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smtClean="0">
                          <a:effectLst/>
                        </a:rPr>
                        <a:t>TBD Based on Market Research</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fontAlgn="ctr"/>
                      <a:r>
                        <a:rPr lang="en-US" sz="1200" b="0" i="0" u="none" strike="noStrike" smtClean="0">
                          <a:solidFill>
                            <a:srgbClr val="000000"/>
                          </a:solidFill>
                          <a:effectLst/>
                          <a:latin typeface="Arial" panose="020B0604020202020204" pitchFamily="34" charset="0"/>
                        </a:rPr>
                        <a:t>RFP</a:t>
                      </a:r>
                      <a:endParaRPr lang="en-US" sz="900" b="0" i="0" u="none" strike="noStrike" dirty="0">
                        <a:solidFill>
                          <a:srgbClr val="000000"/>
                        </a:solidFill>
                        <a:effectLst/>
                        <a:latin typeface="Arial" panose="020B0604020202020204" pitchFamily="34" charset="0"/>
                      </a:endParaRPr>
                    </a:p>
                  </a:txBody>
                  <a:tcPr marL="7620" marR="7620" marT="7621" marB="0" anchor="ctr"/>
                </a:tc>
              </a:tr>
              <a:tr h="606154">
                <a:tc>
                  <a:txBody>
                    <a:bodyPr/>
                    <a:lstStyle/>
                    <a:p>
                      <a:pPr algn="ctr" fontAlgn="ctr"/>
                      <a:r>
                        <a:rPr lang="en-US" sz="1050" b="0" i="0" u="none" strike="noStrike" dirty="0" smtClean="0">
                          <a:solidFill>
                            <a:schemeClr val="tx1"/>
                          </a:solidFill>
                          <a:effectLst/>
                          <a:latin typeface="Arial" panose="020B0604020202020204" pitchFamily="34" charset="0"/>
                        </a:rPr>
                        <a:t>2020</a:t>
                      </a:r>
                      <a:endParaRPr lang="en-US" sz="1050" b="0" i="0" u="none" strike="noStrike" dirty="0">
                        <a:solidFill>
                          <a:schemeClr val="tx1"/>
                        </a:solidFill>
                        <a:effectLst/>
                        <a:latin typeface="Arial" panose="020B0604020202020204" pitchFamily="34" charset="0"/>
                      </a:endParaRPr>
                    </a:p>
                  </a:txBody>
                  <a:tcPr marL="9526" marR="9526" marT="9527" marB="0" anchor="ctr"/>
                </a:tc>
                <a:tc>
                  <a:txBody>
                    <a:bodyPr/>
                    <a:lstStyle/>
                    <a:p>
                      <a:pPr algn="l" fontAlgn="ctr"/>
                      <a:r>
                        <a:rPr lang="en-US" sz="1050" b="0" i="0" u="none" strike="noStrike" dirty="0" smtClean="0">
                          <a:solidFill>
                            <a:srgbClr val="000000"/>
                          </a:solidFill>
                          <a:effectLst/>
                          <a:latin typeface="Arial" panose="020B0604020202020204" pitchFamily="34" charset="0"/>
                        </a:rPr>
                        <a:t>Rio </a:t>
                      </a:r>
                      <a:r>
                        <a:rPr lang="en-US" sz="1050" b="0" i="0" u="none" strike="noStrike" dirty="0" err="1" smtClean="0">
                          <a:solidFill>
                            <a:srgbClr val="000000"/>
                          </a:solidFill>
                          <a:effectLst/>
                          <a:latin typeface="Arial" panose="020B0604020202020204" pitchFamily="34" charset="0"/>
                        </a:rPr>
                        <a:t>Nigua</a:t>
                      </a:r>
                      <a:r>
                        <a:rPr lang="en-US" sz="1050" b="0" i="0" u="none" strike="noStrike" dirty="0" smtClean="0">
                          <a:solidFill>
                            <a:srgbClr val="000000"/>
                          </a:solidFill>
                          <a:effectLst/>
                          <a:latin typeface="Arial" panose="020B0604020202020204" pitchFamily="34" charset="0"/>
                        </a:rPr>
                        <a:t> at Salinas</a:t>
                      </a:r>
                    </a:p>
                    <a:p>
                      <a:pPr algn="l" fontAlgn="ctr"/>
                      <a:r>
                        <a:rPr lang="en-US" sz="1050" b="0" i="0" u="none" strike="noStrike" dirty="0" smtClean="0">
                          <a:solidFill>
                            <a:srgbClr val="000000"/>
                          </a:solidFill>
                          <a:effectLst/>
                          <a:latin typeface="Arial" panose="020B0604020202020204" pitchFamily="34" charset="0"/>
                        </a:rPr>
                        <a:t>Flood</a:t>
                      </a:r>
                      <a:r>
                        <a:rPr lang="en-US" sz="1050" b="0" i="0" u="none" strike="noStrike" baseline="0" dirty="0" smtClean="0">
                          <a:solidFill>
                            <a:srgbClr val="000000"/>
                          </a:solidFill>
                          <a:effectLst/>
                          <a:latin typeface="Arial" panose="020B0604020202020204" pitchFamily="34" charset="0"/>
                        </a:rPr>
                        <a:t> Rick </a:t>
                      </a:r>
                      <a:r>
                        <a:rPr lang="en-US" sz="1050" b="0" i="0" u="none" strike="noStrike" baseline="0" dirty="0" err="1" smtClean="0">
                          <a:solidFill>
                            <a:srgbClr val="000000"/>
                          </a:solidFill>
                          <a:effectLst/>
                          <a:latin typeface="Arial" panose="020B0604020202020204" pitchFamily="34" charset="0"/>
                        </a:rPr>
                        <a:t>Mgmt</a:t>
                      </a:r>
                      <a:endParaRPr lang="en-US" sz="1050" b="0" i="0" u="none" strike="noStrike" dirty="0" smtClean="0">
                        <a:solidFill>
                          <a:srgbClr val="000000"/>
                        </a:solidFill>
                        <a:effectLst/>
                        <a:latin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050" b="0" i="0" u="none" strike="noStrike" baseline="0" dirty="0" smtClean="0">
                          <a:solidFill>
                            <a:srgbClr val="000000"/>
                          </a:solidFill>
                          <a:effectLst/>
                          <a:latin typeface="Arial" panose="020B0604020202020204" pitchFamily="34" charset="0"/>
                        </a:rPr>
                        <a:t>Additional details to follow</a:t>
                      </a:r>
                      <a:endParaRPr lang="en-US" sz="1050" b="0" i="0" u="none" strike="noStrike" dirty="0" smtClean="0">
                        <a:solidFill>
                          <a:srgbClr val="000000"/>
                        </a:solidFill>
                        <a:effectLst/>
                        <a:latin typeface="Arial" panose="020B0604020202020204" pitchFamily="34" charset="0"/>
                      </a:endParaRPr>
                    </a:p>
                    <a:p>
                      <a:pPr algn="l" fontAlgn="ct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Salinas, PR</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TBD</a:t>
                      </a:r>
                      <a:endParaRPr lang="en-US" sz="1050" b="0" i="0" u="none" strike="noStrike" dirty="0">
                        <a:solidFill>
                          <a:srgbClr val="000000"/>
                        </a:solidFill>
                        <a:effectLst/>
                        <a:latin typeface="Arial" panose="020B0604020202020204" pitchFamily="34" charset="0"/>
                      </a:endParaRPr>
                    </a:p>
                  </a:txBody>
                  <a:tcPr marL="7620" marR="7620" marT="76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dirty="0" smtClean="0">
                          <a:effectLst/>
                        </a:rPr>
                        <a:t>CIVIL CONST  237990</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p>
                      <a:pPr algn="ctr" fontAlgn="ctr"/>
                      <a:r>
                        <a:rPr lang="en-US" sz="1050" b="0" i="0" u="none" strike="noStrike" dirty="0" smtClean="0">
                          <a:solidFill>
                            <a:srgbClr val="000000"/>
                          </a:solidFill>
                          <a:effectLst/>
                          <a:latin typeface="Arial" panose="020B0604020202020204" pitchFamily="34" charset="0"/>
                        </a:rPr>
                        <a:t>$50 Million –</a:t>
                      </a:r>
                    </a:p>
                    <a:p>
                      <a:pPr algn="ctr" fontAlgn="ctr"/>
                      <a:r>
                        <a:rPr lang="en-US" sz="1050" b="0" i="0" u="none" strike="noStrike" dirty="0" smtClean="0">
                          <a:solidFill>
                            <a:srgbClr val="000000"/>
                          </a:solidFill>
                          <a:effectLst/>
                          <a:latin typeface="Arial" panose="020B0604020202020204" pitchFamily="34" charset="0"/>
                        </a:rPr>
                        <a:t> $75 Million</a:t>
                      </a:r>
                    </a:p>
                  </a:txBody>
                  <a:tcPr marL="7620" marR="7620" marT="76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50" u="none" strike="noStrike" dirty="0" smtClean="0">
                          <a:effectLst/>
                        </a:rPr>
                        <a:t>TBD Based on Market Research</a:t>
                      </a:r>
                      <a:endParaRPr lang="en-US" sz="1050" b="0" i="0" u="none" strike="noStrike" dirty="0" smtClean="0">
                        <a:solidFill>
                          <a:srgbClr val="000000"/>
                        </a:solidFill>
                        <a:effectLst/>
                        <a:latin typeface="Arial" panose="020B0604020202020204" pitchFamily="34" charset="0"/>
                      </a:endParaRPr>
                    </a:p>
                  </a:txBody>
                  <a:tcPr marL="7620" marR="7620" marT="7621" marB="0" anchor="ctr"/>
                </a:tc>
                <a:tc>
                  <a:txBody>
                    <a:bodyPr/>
                    <a:lstStyle/>
                    <a:p>
                      <a:pPr algn="ctr" fontAlgn="ctr"/>
                      <a:r>
                        <a:rPr lang="en-US" sz="1200" b="0" i="0" u="none" strike="noStrike" dirty="0" smtClean="0">
                          <a:solidFill>
                            <a:srgbClr val="000000"/>
                          </a:solidFill>
                          <a:effectLst/>
                          <a:latin typeface="Arial" panose="020B0604020202020204" pitchFamily="34" charset="0"/>
                        </a:rPr>
                        <a:t>RFP</a:t>
                      </a:r>
                      <a:endParaRPr lang="en-US" sz="900" b="0" i="0" u="none" strike="noStrike" dirty="0">
                        <a:solidFill>
                          <a:srgbClr val="000000"/>
                        </a:solidFill>
                        <a:effectLst/>
                        <a:latin typeface="Arial" panose="020B0604020202020204" pitchFamily="34" charset="0"/>
                      </a:endParaRPr>
                    </a:p>
                  </a:txBody>
                  <a:tcPr marL="7620" marR="7620" marT="7621" marB="0" anchor="ctr"/>
                </a:tc>
              </a:tr>
            </a:tbl>
          </a:graphicData>
        </a:graphic>
      </p:graphicFrame>
      <p:sp>
        <p:nvSpPr>
          <p:cNvPr id="10" name="TextBox 2"/>
          <p:cNvSpPr txBox="1">
            <a:spLocks noChangeArrowheads="1"/>
          </p:cNvSpPr>
          <p:nvPr/>
        </p:nvSpPr>
        <p:spPr bwMode="auto">
          <a:xfrm>
            <a:off x="-234886" y="5611295"/>
            <a:ext cx="6618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View all of Jacksonville District Contracting Opportunities at:</a:t>
            </a:r>
            <a:endPar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endParaRPr>
          </a:p>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400" b="1" i="1" u="none" strike="noStrike" kern="0" cap="none" spc="0" normalizeH="0" baseline="0" noProof="0" dirty="0" smtClean="0">
                <a:ln>
                  <a:noFill/>
                </a:ln>
                <a:solidFill>
                  <a:srgbClr val="000000"/>
                </a:solidFill>
                <a:effectLst/>
                <a:uLnTx/>
                <a:uFillTx/>
                <a:latin typeface="Arial" panose="020B0604020202020204" pitchFamily="34" charset="0"/>
                <a:ea typeface="+mn-ea"/>
              </a:rPr>
              <a:t>www.saj.usace.army.mil/Business-With-Us/Small-Business/</a:t>
            </a:r>
          </a:p>
        </p:txBody>
      </p:sp>
    </p:spTree>
    <p:extLst>
      <p:ext uri="{BB962C8B-B14F-4D97-AF65-F5344CB8AC3E}">
        <p14:creationId xmlns:p14="http://schemas.microsoft.com/office/powerpoint/2010/main" val="41320550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pPr>
              <a:defRPr/>
            </a:pPr>
            <a:r>
              <a:rPr lang="en-US" smtClean="0"/>
              <a:t>File Name</a:t>
            </a:r>
            <a:endParaRPr lang="en-US" dirty="0"/>
          </a:p>
        </p:txBody>
      </p:sp>
      <p:pic>
        <p:nvPicPr>
          <p:cNvPr id="15" name="Picture 9"/>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2081" y="207705"/>
            <a:ext cx="8850312" cy="65738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9"/>
          <p:cNvGrpSpPr>
            <a:grpSpLocks/>
          </p:cNvGrpSpPr>
          <p:nvPr/>
        </p:nvGrpSpPr>
        <p:grpSpPr bwMode="auto">
          <a:xfrm>
            <a:off x="422275" y="2085975"/>
            <a:ext cx="8289925" cy="1025525"/>
            <a:chOff x="0" y="1913"/>
            <a:chExt cx="5760" cy="646"/>
          </a:xfrm>
        </p:grpSpPr>
        <p:sp>
          <p:nvSpPr>
            <p:cNvPr id="17" name="Rectangle 5"/>
            <p:cNvSpPr>
              <a:spLocks noChangeArrowheads="1"/>
            </p:cNvSpPr>
            <p:nvPr/>
          </p:nvSpPr>
          <p:spPr bwMode="auto">
            <a:xfrm>
              <a:off x="134" y="2145"/>
              <a:ext cx="5398"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lnSpc>
                  <a:spcPct val="90000"/>
                </a:lnSpc>
                <a:buClr>
                  <a:srgbClr val="FF9966"/>
                </a:buClr>
                <a:buFontTx/>
                <a:buNone/>
              </a:pPr>
              <a:r>
                <a:rPr lang="en-US" altLang="en-US" sz="2000" b="1" dirty="0">
                  <a:latin typeface="+mj-lt"/>
                  <a:hlinkClick r:id="rId3"/>
                </a:rPr>
                <a:t>http://www.saj.usace.army.mil/</a:t>
              </a:r>
              <a:endParaRPr lang="en-US" altLang="en-US" sz="2000" b="1" dirty="0">
                <a:latin typeface="+mj-lt"/>
              </a:endParaRPr>
            </a:p>
            <a:p>
              <a:pPr algn="ctr">
                <a:lnSpc>
                  <a:spcPct val="90000"/>
                </a:lnSpc>
                <a:buClr>
                  <a:srgbClr val="FF9966"/>
                </a:buClr>
                <a:buFontTx/>
                <a:buNone/>
              </a:pPr>
              <a:endParaRPr lang="en-US" altLang="en-US" sz="2800" b="1" dirty="0">
                <a:latin typeface="Century Gothic" panose="020B0502020202020204" pitchFamily="34" charset="0"/>
              </a:endParaRPr>
            </a:p>
            <a:p>
              <a:pPr algn="ctr">
                <a:lnSpc>
                  <a:spcPct val="90000"/>
                </a:lnSpc>
                <a:buClr>
                  <a:srgbClr val="FF9966"/>
                </a:buClr>
                <a:buFontTx/>
                <a:buNone/>
              </a:pPr>
              <a:endParaRPr lang="en-US" altLang="en-US" sz="2800" dirty="0">
                <a:latin typeface="Century Gothic" panose="020B0502020202020204" pitchFamily="34" charset="0"/>
              </a:endParaRPr>
            </a:p>
          </p:txBody>
        </p:sp>
        <p:sp>
          <p:nvSpPr>
            <p:cNvPr id="18" name="Rectangle 6"/>
            <p:cNvSpPr>
              <a:spLocks noChangeArrowheads="1"/>
            </p:cNvSpPr>
            <p:nvPr/>
          </p:nvSpPr>
          <p:spPr bwMode="auto">
            <a:xfrm>
              <a:off x="0" y="1913"/>
              <a:ext cx="5760" cy="514"/>
            </a:xfrm>
            <a:prstGeom prst="rect">
              <a:avLst/>
            </a:prstGeom>
            <a:noFill/>
            <a:ln>
              <a:noFill/>
            </a:ln>
            <a:effectLst>
              <a:outerShdw dist="35921" sx="999" sy="999"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lnSpc>
                  <a:spcPct val="90000"/>
                </a:lnSpc>
                <a:spcBef>
                  <a:spcPct val="0"/>
                </a:spcBef>
                <a:buFontTx/>
                <a:buNone/>
              </a:pPr>
              <a:endParaRPr lang="en-US" altLang="en-US" sz="4000">
                <a:latin typeface="Century Gothic" panose="020B0502020202020204" pitchFamily="34" charset="0"/>
              </a:endParaRPr>
            </a:p>
          </p:txBody>
        </p:sp>
      </p:grpSp>
      <p:sp>
        <p:nvSpPr>
          <p:cNvPr id="19" name="Rectangle 7"/>
          <p:cNvSpPr>
            <a:spLocks noChangeArrowheads="1"/>
          </p:cNvSpPr>
          <p:nvPr/>
        </p:nvSpPr>
        <p:spPr bwMode="auto">
          <a:xfrm>
            <a:off x="477838" y="2968625"/>
            <a:ext cx="82200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FontTx/>
              <a:buNone/>
            </a:pPr>
            <a:r>
              <a:rPr lang="en-US" altLang="en-US" sz="2000" b="1" dirty="0">
                <a:latin typeface="+mn-lt"/>
              </a:rPr>
              <a:t>On Facebook </a:t>
            </a:r>
            <a:r>
              <a:rPr lang="en-US" altLang="en-US" sz="2000" b="1" u="sng" dirty="0">
                <a:latin typeface="+mn-lt"/>
                <a:hlinkClick r:id="rId4"/>
              </a:rPr>
              <a:t>www.facebook.com/JacksonvilleDistrict</a:t>
            </a:r>
            <a:endParaRPr lang="en-US" altLang="en-US" sz="2000" b="1" u="sng" dirty="0">
              <a:latin typeface="+mn-lt"/>
            </a:endParaRPr>
          </a:p>
          <a:p>
            <a:pPr algn="ctr">
              <a:spcBef>
                <a:spcPct val="0"/>
              </a:spcBef>
              <a:buFontTx/>
              <a:buNone/>
            </a:pPr>
            <a:r>
              <a:rPr lang="en-US" altLang="en-US" sz="2000" b="1" dirty="0">
                <a:latin typeface="+mn-lt"/>
              </a:rPr>
              <a:t>On YouTube! </a:t>
            </a:r>
            <a:r>
              <a:rPr lang="en-US" altLang="en-US" sz="2000" b="1" u="sng" dirty="0">
                <a:latin typeface="+mn-lt"/>
                <a:hlinkClick r:id="rId5"/>
              </a:rPr>
              <a:t>www.youtube.com/JaxStrong</a:t>
            </a:r>
            <a:endParaRPr lang="en-US" altLang="en-US" sz="2000" b="1" dirty="0">
              <a:latin typeface="+mn-lt"/>
            </a:endParaRPr>
          </a:p>
          <a:p>
            <a:pPr algn="ctr">
              <a:spcBef>
                <a:spcPct val="0"/>
              </a:spcBef>
              <a:buFontTx/>
              <a:buNone/>
            </a:pPr>
            <a:r>
              <a:rPr lang="en-US" altLang="en-US" sz="2000" b="1" dirty="0">
                <a:latin typeface="+mn-lt"/>
              </a:rPr>
              <a:t>On Twitter </a:t>
            </a:r>
            <a:r>
              <a:rPr lang="en-US" altLang="en-US" sz="2000" b="1" u="sng" dirty="0">
                <a:latin typeface="+mn-lt"/>
                <a:hlinkClick r:id="rId6"/>
              </a:rPr>
              <a:t>www.twitter.com/JaxStrong</a:t>
            </a:r>
            <a:endParaRPr lang="en-US" altLang="en-US" sz="2000" b="1" dirty="0">
              <a:latin typeface="+mn-lt"/>
            </a:endParaRPr>
          </a:p>
          <a:p>
            <a:pPr algn="ctr">
              <a:spcBef>
                <a:spcPct val="0"/>
              </a:spcBef>
              <a:buFontTx/>
              <a:buNone/>
            </a:pPr>
            <a:r>
              <a:rPr lang="en-US" altLang="en-US" sz="2000" b="1" dirty="0">
                <a:latin typeface="+mn-lt"/>
              </a:rPr>
              <a:t>On Flickr </a:t>
            </a:r>
            <a:r>
              <a:rPr lang="en-US" altLang="en-US" sz="2000" b="1" u="sng" dirty="0">
                <a:latin typeface="+mn-lt"/>
                <a:hlinkClick r:id="rId7"/>
              </a:rPr>
              <a:t>www.flickr.com/photos/jaxstrong</a:t>
            </a:r>
            <a:endParaRPr lang="en-US" altLang="en-US" sz="2000" b="1" u="sng" dirty="0">
              <a:latin typeface="+mn-lt"/>
            </a:endParaRPr>
          </a:p>
          <a:p>
            <a:pPr algn="ctr">
              <a:spcBef>
                <a:spcPct val="0"/>
              </a:spcBef>
              <a:buFontTx/>
              <a:buNone/>
            </a:pPr>
            <a:endParaRPr lang="en-US" altLang="en-US" sz="2000" b="1" dirty="0">
              <a:latin typeface="+mn-lt"/>
            </a:endParaRPr>
          </a:p>
          <a:p>
            <a:pPr algn="ctr">
              <a:spcBef>
                <a:spcPct val="0"/>
              </a:spcBef>
              <a:buFontTx/>
              <a:buNone/>
            </a:pPr>
            <a:r>
              <a:rPr lang="en-US" altLang="en-US" sz="2000" b="1" dirty="0">
                <a:latin typeface="+mn-lt"/>
              </a:rPr>
              <a:t>Useful Restoration Sites:</a:t>
            </a:r>
          </a:p>
          <a:p>
            <a:pPr algn="ctr">
              <a:spcBef>
                <a:spcPct val="0"/>
              </a:spcBef>
              <a:buFontTx/>
              <a:buNone/>
            </a:pPr>
            <a:r>
              <a:rPr lang="en-US" altLang="en-US" sz="2000" b="1" dirty="0">
                <a:latin typeface="+mn-lt"/>
                <a:hlinkClick r:id="rId8"/>
              </a:rPr>
              <a:t>www.evergladesrestoration.gov</a:t>
            </a:r>
            <a:r>
              <a:rPr lang="en-US" altLang="en-US" sz="2000" b="1" dirty="0">
                <a:latin typeface="+mn-lt"/>
              </a:rPr>
              <a:t> </a:t>
            </a:r>
          </a:p>
          <a:p>
            <a:pPr algn="ctr">
              <a:spcBef>
                <a:spcPct val="0"/>
              </a:spcBef>
              <a:buFontTx/>
              <a:buNone/>
            </a:pPr>
            <a:r>
              <a:rPr lang="en-US" altLang="en-US" sz="2000" b="1" dirty="0">
                <a:latin typeface="+mn-lt"/>
                <a:hlinkClick r:id="rId9"/>
              </a:rPr>
              <a:t>www.sfwmd.gov</a:t>
            </a:r>
            <a:r>
              <a:rPr lang="en-US" altLang="en-US" sz="2000" b="1" dirty="0">
                <a:latin typeface="+mn-lt"/>
              </a:rPr>
              <a:t> </a:t>
            </a:r>
          </a:p>
          <a:p>
            <a:pPr algn="ctr">
              <a:spcBef>
                <a:spcPct val="0"/>
              </a:spcBef>
              <a:buFontTx/>
              <a:buNone/>
            </a:pPr>
            <a:endParaRPr lang="en-US" altLang="en-US" sz="2000" b="1" dirty="0">
              <a:latin typeface="Century Gothic" panose="020B0502020202020204" pitchFamily="34" charset="0"/>
            </a:endParaRPr>
          </a:p>
        </p:txBody>
      </p:sp>
      <p:sp>
        <p:nvSpPr>
          <p:cNvPr id="20" name="TextBox 8"/>
          <p:cNvSpPr txBox="1">
            <a:spLocks noChangeArrowheads="1"/>
          </p:cNvSpPr>
          <p:nvPr/>
        </p:nvSpPr>
        <p:spPr bwMode="auto">
          <a:xfrm>
            <a:off x="1255713" y="725488"/>
            <a:ext cx="6670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a:solidFill>
                  <a:srgbClr val="3E6C82"/>
                </a:solidFill>
                <a:latin typeface="+mj-lt"/>
              </a:rPr>
              <a:t>FOR MORE INFORMATION</a:t>
            </a:r>
          </a:p>
        </p:txBody>
      </p:sp>
      <p:sp>
        <p:nvSpPr>
          <p:cNvPr id="21" name="TextBox 20"/>
          <p:cNvSpPr txBox="1">
            <a:spLocks noChangeArrowheads="1"/>
          </p:cNvSpPr>
          <p:nvPr/>
        </p:nvSpPr>
        <p:spPr bwMode="auto">
          <a:xfrm>
            <a:off x="200025" y="1287463"/>
            <a:ext cx="87423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FontTx/>
              <a:buNone/>
              <a:defRPr/>
            </a:pPr>
            <a:r>
              <a:rPr lang="en-US" altLang="en-US" sz="2050" b="1" dirty="0" smtClean="0">
                <a:solidFill>
                  <a:srgbClr val="3E6C82"/>
                </a:solidFill>
                <a:latin typeface="+mj-lt"/>
              </a:rPr>
              <a:t>U.S. Army Corps of Engineers | Jacksonville District</a:t>
            </a:r>
          </a:p>
        </p:txBody>
      </p:sp>
      <p:sp>
        <p:nvSpPr>
          <p:cNvPr id="5" name="Slide Number Placeholder 4"/>
          <p:cNvSpPr>
            <a:spLocks noGrp="1"/>
          </p:cNvSpPr>
          <p:nvPr>
            <p:ph type="sldNum" sz="quarter" idx="11"/>
          </p:nvPr>
        </p:nvSpPr>
        <p:spPr>
          <a:xfrm>
            <a:off x="8348662" y="308018"/>
            <a:ext cx="727075" cy="365125"/>
          </a:xfrm>
        </p:spPr>
        <p:txBody>
          <a:bodyPr/>
          <a:lstStyle/>
          <a:p>
            <a:fld id="{3B773CDB-7973-454B-9699-5CCFA043586B}" type="slidenum">
              <a:rPr lang="en-US" smtClean="0"/>
              <a:pPr/>
              <a:t>36</a:t>
            </a:fld>
            <a:endParaRPr lang="en-US"/>
          </a:p>
        </p:txBody>
      </p:sp>
    </p:spTree>
    <p:extLst>
      <p:ext uri="{BB962C8B-B14F-4D97-AF65-F5344CB8AC3E}">
        <p14:creationId xmlns:p14="http://schemas.microsoft.com/office/powerpoint/2010/main" val="2651938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pPr>
              <a:defRPr/>
            </a:pPr>
            <a:r>
              <a:rPr lang="en-US" smtClean="0"/>
              <a:t>File Name</a:t>
            </a:r>
            <a:endParaRPr lang="en-US" dirty="0"/>
          </a:p>
        </p:txBody>
      </p:sp>
      <p:pic>
        <p:nvPicPr>
          <p:cNvPr id="15" name="Picture 9"/>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2081" y="207705"/>
            <a:ext cx="8850312" cy="65738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9"/>
          <p:cNvGrpSpPr>
            <a:grpSpLocks/>
          </p:cNvGrpSpPr>
          <p:nvPr/>
        </p:nvGrpSpPr>
        <p:grpSpPr bwMode="auto">
          <a:xfrm>
            <a:off x="422275" y="2085975"/>
            <a:ext cx="8289925" cy="1025525"/>
            <a:chOff x="0" y="1913"/>
            <a:chExt cx="5760" cy="646"/>
          </a:xfrm>
        </p:grpSpPr>
        <p:sp>
          <p:nvSpPr>
            <p:cNvPr id="17" name="Rectangle 5"/>
            <p:cNvSpPr>
              <a:spLocks noChangeArrowheads="1"/>
            </p:cNvSpPr>
            <p:nvPr/>
          </p:nvSpPr>
          <p:spPr bwMode="auto">
            <a:xfrm>
              <a:off x="134" y="2145"/>
              <a:ext cx="5398"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lnSpc>
                  <a:spcPct val="90000"/>
                </a:lnSpc>
                <a:buClr>
                  <a:srgbClr val="FF9966"/>
                </a:buClr>
                <a:buFontTx/>
                <a:buNone/>
              </a:pPr>
              <a:r>
                <a:rPr lang="en-US" altLang="en-US" sz="2000" b="1" dirty="0">
                  <a:latin typeface="+mj-lt"/>
                  <a:hlinkClick r:id="rId3"/>
                </a:rPr>
                <a:t>http://www.saj.usace.army.mil/</a:t>
              </a:r>
              <a:endParaRPr lang="en-US" altLang="en-US" sz="2000" b="1" dirty="0">
                <a:latin typeface="+mj-lt"/>
              </a:endParaRPr>
            </a:p>
            <a:p>
              <a:pPr algn="ctr">
                <a:lnSpc>
                  <a:spcPct val="90000"/>
                </a:lnSpc>
                <a:buClr>
                  <a:srgbClr val="FF9966"/>
                </a:buClr>
                <a:buFontTx/>
                <a:buNone/>
              </a:pPr>
              <a:endParaRPr lang="en-US" altLang="en-US" sz="2800" b="1" dirty="0">
                <a:latin typeface="Century Gothic" panose="020B0502020202020204" pitchFamily="34" charset="0"/>
              </a:endParaRPr>
            </a:p>
            <a:p>
              <a:pPr algn="ctr">
                <a:lnSpc>
                  <a:spcPct val="90000"/>
                </a:lnSpc>
                <a:buClr>
                  <a:srgbClr val="FF9966"/>
                </a:buClr>
                <a:buFontTx/>
                <a:buNone/>
              </a:pPr>
              <a:endParaRPr lang="en-US" altLang="en-US" sz="2800" dirty="0">
                <a:latin typeface="Century Gothic" panose="020B0502020202020204" pitchFamily="34" charset="0"/>
              </a:endParaRPr>
            </a:p>
          </p:txBody>
        </p:sp>
        <p:sp>
          <p:nvSpPr>
            <p:cNvPr id="18" name="Rectangle 6"/>
            <p:cNvSpPr>
              <a:spLocks noChangeArrowheads="1"/>
            </p:cNvSpPr>
            <p:nvPr/>
          </p:nvSpPr>
          <p:spPr bwMode="auto">
            <a:xfrm>
              <a:off x="0" y="1913"/>
              <a:ext cx="5760" cy="514"/>
            </a:xfrm>
            <a:prstGeom prst="rect">
              <a:avLst/>
            </a:prstGeom>
            <a:noFill/>
            <a:ln>
              <a:noFill/>
            </a:ln>
            <a:effectLst>
              <a:outerShdw dist="35921" sx="999" sy="999" algn="ctr" rotWithShape="0">
                <a:schemeClr val="tx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lnSpc>
                  <a:spcPct val="90000"/>
                </a:lnSpc>
                <a:spcBef>
                  <a:spcPct val="0"/>
                </a:spcBef>
                <a:buFontTx/>
                <a:buNone/>
              </a:pPr>
              <a:endParaRPr lang="en-US" altLang="en-US" sz="4000">
                <a:latin typeface="Century Gothic" panose="020B0502020202020204" pitchFamily="34" charset="0"/>
              </a:endParaRPr>
            </a:p>
          </p:txBody>
        </p:sp>
      </p:grpSp>
      <p:sp>
        <p:nvSpPr>
          <p:cNvPr id="19" name="Rectangle 7"/>
          <p:cNvSpPr>
            <a:spLocks noChangeArrowheads="1"/>
          </p:cNvSpPr>
          <p:nvPr/>
        </p:nvSpPr>
        <p:spPr bwMode="auto">
          <a:xfrm>
            <a:off x="477838" y="2968625"/>
            <a:ext cx="822007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lvl="0" algn="ctr" eaLnBrk="0" hangingPunct="0">
              <a:spcBef>
                <a:spcPct val="0"/>
              </a:spcBef>
              <a:buNone/>
            </a:pPr>
            <a:r>
              <a:rPr lang="en-US" altLang="en-US" sz="2000" b="1" dirty="0">
                <a:solidFill>
                  <a:srgbClr val="000000"/>
                </a:solidFill>
                <a:ea typeface="+mn-ea"/>
              </a:rPr>
              <a:t>Deputy, Office of Small Business Programs Jacksonville</a:t>
            </a:r>
          </a:p>
          <a:p>
            <a:pPr lvl="0" algn="ctr" eaLnBrk="0" hangingPunct="0">
              <a:spcBef>
                <a:spcPct val="0"/>
              </a:spcBef>
              <a:buNone/>
            </a:pPr>
            <a:r>
              <a:rPr lang="en-US" altLang="en-US" sz="2000" b="1" dirty="0">
                <a:solidFill>
                  <a:srgbClr val="000000"/>
                </a:solidFill>
                <a:ea typeface="+mn-ea"/>
              </a:rPr>
              <a:t>Ms. Beth Myers</a:t>
            </a:r>
          </a:p>
          <a:p>
            <a:pPr lvl="0" algn="ctr" eaLnBrk="0" hangingPunct="0">
              <a:spcBef>
                <a:spcPct val="0"/>
              </a:spcBef>
              <a:buNone/>
            </a:pPr>
            <a:r>
              <a:rPr lang="en-US" altLang="en-US" sz="2000" b="1" dirty="0">
                <a:solidFill>
                  <a:srgbClr val="000000"/>
                </a:solidFill>
                <a:ea typeface="+mn-ea"/>
                <a:hlinkClick r:id="rId4"/>
              </a:rPr>
              <a:t>Elizabeth.R.Myers@usace.army.mil</a:t>
            </a:r>
            <a:endParaRPr lang="en-US" altLang="en-US" sz="2000" b="1" dirty="0">
              <a:solidFill>
                <a:srgbClr val="000000"/>
              </a:solidFill>
              <a:ea typeface="+mn-ea"/>
            </a:endParaRPr>
          </a:p>
          <a:p>
            <a:pPr lvl="0" algn="ctr" eaLnBrk="0" hangingPunct="0">
              <a:spcBef>
                <a:spcPct val="0"/>
              </a:spcBef>
              <a:buNone/>
            </a:pPr>
            <a:r>
              <a:rPr lang="en-US" altLang="en-US" sz="2000" b="1" dirty="0">
                <a:solidFill>
                  <a:srgbClr val="000000"/>
                </a:solidFill>
                <a:ea typeface="+mn-ea"/>
              </a:rPr>
              <a:t>(904) 232-1150</a:t>
            </a:r>
          </a:p>
          <a:p>
            <a:pPr algn="ctr">
              <a:spcBef>
                <a:spcPct val="0"/>
              </a:spcBef>
              <a:buFontTx/>
              <a:buNone/>
            </a:pPr>
            <a:endParaRPr lang="en-US" altLang="en-US" sz="2000" b="1" dirty="0">
              <a:latin typeface="Century Gothic" panose="020B0502020202020204" pitchFamily="34" charset="0"/>
            </a:endParaRPr>
          </a:p>
        </p:txBody>
      </p:sp>
      <p:sp>
        <p:nvSpPr>
          <p:cNvPr id="20" name="TextBox 8"/>
          <p:cNvSpPr txBox="1">
            <a:spLocks noChangeArrowheads="1"/>
          </p:cNvSpPr>
          <p:nvPr/>
        </p:nvSpPr>
        <p:spPr bwMode="auto">
          <a:xfrm>
            <a:off x="1255713" y="725488"/>
            <a:ext cx="6670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a:solidFill>
                  <a:srgbClr val="3E6C82"/>
                </a:solidFill>
                <a:latin typeface="+mj-lt"/>
              </a:rPr>
              <a:t>FOR MORE INFORMATION</a:t>
            </a:r>
          </a:p>
        </p:txBody>
      </p:sp>
      <p:sp>
        <p:nvSpPr>
          <p:cNvPr id="21" name="TextBox 20"/>
          <p:cNvSpPr txBox="1">
            <a:spLocks noChangeArrowheads="1"/>
          </p:cNvSpPr>
          <p:nvPr/>
        </p:nvSpPr>
        <p:spPr bwMode="auto">
          <a:xfrm>
            <a:off x="200025" y="1287463"/>
            <a:ext cx="874236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FontTx/>
              <a:buNone/>
              <a:defRPr/>
            </a:pPr>
            <a:r>
              <a:rPr lang="en-US" altLang="en-US" sz="2050" b="1" dirty="0" smtClean="0">
                <a:solidFill>
                  <a:srgbClr val="3E6C82"/>
                </a:solidFill>
                <a:latin typeface="+mj-lt"/>
              </a:rPr>
              <a:t>U.S. Army Corps of Engineers | Jacksonville District</a:t>
            </a:r>
          </a:p>
        </p:txBody>
      </p:sp>
      <p:sp>
        <p:nvSpPr>
          <p:cNvPr id="5" name="Slide Number Placeholder 4"/>
          <p:cNvSpPr>
            <a:spLocks noGrp="1"/>
          </p:cNvSpPr>
          <p:nvPr>
            <p:ph type="sldNum" sz="quarter" idx="11"/>
          </p:nvPr>
        </p:nvSpPr>
        <p:spPr>
          <a:xfrm>
            <a:off x="8348662" y="308018"/>
            <a:ext cx="727075" cy="365125"/>
          </a:xfrm>
        </p:spPr>
        <p:txBody>
          <a:bodyPr/>
          <a:lstStyle/>
          <a:p>
            <a:fld id="{3B773CDB-7973-454B-9699-5CCFA043586B}" type="slidenum">
              <a:rPr lang="en-US" smtClean="0"/>
              <a:pPr/>
              <a:t>37</a:t>
            </a:fld>
            <a:endParaRPr lang="en-US"/>
          </a:p>
        </p:txBody>
      </p:sp>
    </p:spTree>
    <p:extLst>
      <p:ext uri="{BB962C8B-B14F-4D97-AF65-F5344CB8AC3E}">
        <p14:creationId xmlns:p14="http://schemas.microsoft.com/office/powerpoint/2010/main" val="363610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smtClean="0"/>
              <a:t>File Name</a:t>
            </a:r>
            <a:endParaRPr lang="en-US"/>
          </a:p>
        </p:txBody>
      </p:sp>
      <p:pic>
        <p:nvPicPr>
          <p:cNvPr id="9"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9975" y="99470"/>
            <a:ext cx="8886232" cy="66638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74"/>
          <p:cNvSpPr>
            <a:spLocks noChangeArrowheads="1"/>
          </p:cNvSpPr>
          <p:nvPr/>
        </p:nvSpPr>
        <p:spPr bwMode="auto">
          <a:xfrm>
            <a:off x="4824413" y="3724275"/>
            <a:ext cx="139700" cy="139700"/>
          </a:xfrm>
          <a:prstGeom prst="ellipse">
            <a:avLst/>
          </a:prstGeom>
          <a:solidFill>
            <a:srgbClr val="FFFFFF"/>
          </a:solidFill>
          <a:ln w="25400">
            <a:solidFill>
              <a:schemeClr val="tx1"/>
            </a:solidFill>
            <a:round/>
            <a:headEnd/>
            <a:tailEnd/>
          </a:ln>
        </p:spPr>
        <p:txBody>
          <a:bodyPr anchor="ct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1" name="Oval 74"/>
          <p:cNvSpPr>
            <a:spLocks noChangeArrowheads="1"/>
          </p:cNvSpPr>
          <p:nvPr/>
        </p:nvSpPr>
        <p:spPr bwMode="auto">
          <a:xfrm>
            <a:off x="4094163" y="2041525"/>
            <a:ext cx="139700" cy="139700"/>
          </a:xfrm>
          <a:prstGeom prst="ellipse">
            <a:avLst/>
          </a:prstGeom>
          <a:solidFill>
            <a:srgbClr val="FFFFFF"/>
          </a:solidFill>
          <a:ln w="25400">
            <a:solidFill>
              <a:schemeClr val="tx1"/>
            </a:solidFill>
            <a:round/>
            <a:headEnd/>
            <a:tailEnd/>
          </a:ln>
        </p:spPr>
        <p:txBody>
          <a:bodyPr anchor="ct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2" name="Oval 74"/>
          <p:cNvSpPr>
            <a:spLocks noChangeArrowheads="1"/>
          </p:cNvSpPr>
          <p:nvPr/>
        </p:nvSpPr>
        <p:spPr bwMode="auto">
          <a:xfrm>
            <a:off x="4519613" y="4540250"/>
            <a:ext cx="139700" cy="139700"/>
          </a:xfrm>
          <a:prstGeom prst="ellipse">
            <a:avLst/>
          </a:prstGeom>
          <a:solidFill>
            <a:srgbClr val="FFFFFF"/>
          </a:solidFill>
          <a:ln w="25400">
            <a:solidFill>
              <a:schemeClr val="tx1"/>
            </a:solidFill>
            <a:round/>
            <a:headEnd/>
            <a:tailEnd/>
          </a:ln>
        </p:spPr>
        <p:txBody>
          <a:bodyPr anchor="ct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3" name="Oval 74"/>
          <p:cNvSpPr>
            <a:spLocks noChangeArrowheads="1"/>
          </p:cNvSpPr>
          <p:nvPr/>
        </p:nvSpPr>
        <p:spPr bwMode="auto">
          <a:xfrm>
            <a:off x="5249863" y="4332288"/>
            <a:ext cx="139700" cy="139700"/>
          </a:xfrm>
          <a:prstGeom prst="ellipse">
            <a:avLst/>
          </a:prstGeom>
          <a:solidFill>
            <a:srgbClr val="FFFFFF"/>
          </a:solidFill>
          <a:ln w="25400">
            <a:solidFill>
              <a:schemeClr val="tx1"/>
            </a:solidFill>
            <a:round/>
            <a:headEnd/>
            <a:tailEnd/>
          </a:ln>
        </p:spPr>
        <p:txBody>
          <a:bodyPr anchor="ct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14" name="Text Box 75"/>
          <p:cNvSpPr txBox="1">
            <a:spLocks noChangeArrowheads="1"/>
          </p:cNvSpPr>
          <p:nvPr/>
        </p:nvSpPr>
        <p:spPr bwMode="auto">
          <a:xfrm>
            <a:off x="3460750" y="1843088"/>
            <a:ext cx="9366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1" dirty="0">
                <a:solidFill>
                  <a:srgbClr val="FFFFFF"/>
                </a:solidFill>
                <a:latin typeface="+mn-lt"/>
              </a:rPr>
              <a:t>Gainesville</a:t>
            </a:r>
          </a:p>
        </p:txBody>
      </p:sp>
      <p:sp>
        <p:nvSpPr>
          <p:cNvPr id="15" name="Text Box 69"/>
          <p:cNvSpPr txBox="1">
            <a:spLocks noChangeArrowheads="1"/>
          </p:cNvSpPr>
          <p:nvPr/>
        </p:nvSpPr>
        <p:spPr bwMode="auto">
          <a:xfrm>
            <a:off x="1106488" y="1914525"/>
            <a:ext cx="1066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1" dirty="0">
                <a:solidFill>
                  <a:srgbClr val="000000"/>
                </a:solidFill>
                <a:latin typeface="+mn-lt"/>
              </a:rPr>
              <a:t>Panama City</a:t>
            </a:r>
          </a:p>
        </p:txBody>
      </p:sp>
      <p:sp>
        <p:nvSpPr>
          <p:cNvPr id="16" name="Text Box 69"/>
          <p:cNvSpPr txBox="1">
            <a:spLocks noChangeArrowheads="1"/>
          </p:cNvSpPr>
          <p:nvPr/>
        </p:nvSpPr>
        <p:spPr bwMode="auto">
          <a:xfrm>
            <a:off x="392113" y="1787525"/>
            <a:ext cx="9001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1" dirty="0">
                <a:solidFill>
                  <a:srgbClr val="000000"/>
                </a:solidFill>
                <a:latin typeface="+mn-lt"/>
              </a:rPr>
              <a:t>Pensacola</a:t>
            </a:r>
          </a:p>
        </p:txBody>
      </p:sp>
      <p:sp>
        <p:nvSpPr>
          <p:cNvPr id="17" name="Text Box 63"/>
          <p:cNvSpPr txBox="1">
            <a:spLocks noChangeArrowheads="1"/>
          </p:cNvSpPr>
          <p:nvPr/>
        </p:nvSpPr>
        <p:spPr bwMode="auto">
          <a:xfrm>
            <a:off x="4430713" y="3560763"/>
            <a:ext cx="71045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1" dirty="0">
                <a:solidFill>
                  <a:srgbClr val="FFFFFF"/>
                </a:solidFill>
                <a:latin typeface="+mj-lt"/>
              </a:rPr>
              <a:t>Sebring</a:t>
            </a:r>
          </a:p>
        </p:txBody>
      </p:sp>
      <p:sp>
        <p:nvSpPr>
          <p:cNvPr id="18" name="Text Box 63"/>
          <p:cNvSpPr txBox="1">
            <a:spLocks noChangeArrowheads="1"/>
          </p:cNvSpPr>
          <p:nvPr/>
        </p:nvSpPr>
        <p:spPr bwMode="auto">
          <a:xfrm>
            <a:off x="4765675" y="4441825"/>
            <a:ext cx="8429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1" dirty="0">
                <a:solidFill>
                  <a:srgbClr val="FFFFFF"/>
                </a:solidFill>
                <a:latin typeface="+mj-lt"/>
              </a:rPr>
              <a:t>Clewisto</a:t>
            </a:r>
            <a:r>
              <a:rPr lang="en-US" altLang="en-US" sz="1100" b="1" dirty="0">
                <a:solidFill>
                  <a:srgbClr val="FFFFFF"/>
                </a:solidFill>
                <a:latin typeface="Century Gothic" panose="020B0502020202020204" pitchFamily="34" charset="0"/>
              </a:rPr>
              <a:t>n</a:t>
            </a:r>
          </a:p>
        </p:txBody>
      </p:sp>
      <p:sp>
        <p:nvSpPr>
          <p:cNvPr id="19" name="Rectangle 66"/>
          <p:cNvSpPr>
            <a:spLocks noChangeArrowheads="1"/>
          </p:cNvSpPr>
          <p:nvPr/>
        </p:nvSpPr>
        <p:spPr bwMode="auto">
          <a:xfrm>
            <a:off x="4979988" y="1365250"/>
            <a:ext cx="19685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FontTx/>
              <a:buNone/>
            </a:pPr>
            <a:r>
              <a:rPr lang="en-US" altLang="en-US" sz="1100" b="1" dirty="0">
                <a:solidFill>
                  <a:srgbClr val="000000"/>
                </a:solidFill>
                <a:latin typeface="+mn-lt"/>
              </a:rPr>
              <a:t>DISTRICT </a:t>
            </a:r>
            <a:br>
              <a:rPr lang="en-US" altLang="en-US" sz="1100" b="1" dirty="0">
                <a:solidFill>
                  <a:srgbClr val="000000"/>
                </a:solidFill>
                <a:latin typeface="+mn-lt"/>
              </a:rPr>
            </a:br>
            <a:r>
              <a:rPr lang="en-US" altLang="en-US" sz="1100" b="1" dirty="0">
                <a:solidFill>
                  <a:srgbClr val="000000"/>
                </a:solidFill>
                <a:latin typeface="+mn-lt"/>
              </a:rPr>
              <a:t>HEADQUARTERS</a:t>
            </a:r>
          </a:p>
        </p:txBody>
      </p:sp>
      <p:sp>
        <p:nvSpPr>
          <p:cNvPr id="20" name="Rectangle 18"/>
          <p:cNvSpPr>
            <a:spLocks noChangeArrowheads="1"/>
          </p:cNvSpPr>
          <p:nvPr/>
        </p:nvSpPr>
        <p:spPr bwMode="auto">
          <a:xfrm>
            <a:off x="163513" y="192088"/>
            <a:ext cx="8739187"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3600" b="1">
              <a:solidFill>
                <a:srgbClr val="CC0000"/>
              </a:solidFill>
              <a:cs typeface="Arial" panose="020B0604020202020204" pitchFamily="34" charset="0"/>
            </a:endParaRPr>
          </a:p>
        </p:txBody>
      </p:sp>
      <p:sp>
        <p:nvSpPr>
          <p:cNvPr id="21" name="Freeform 20"/>
          <p:cNvSpPr>
            <a:spLocks noChangeAspect="1"/>
          </p:cNvSpPr>
          <p:nvPr/>
        </p:nvSpPr>
        <p:spPr bwMode="auto">
          <a:xfrm>
            <a:off x="625475" y="1209675"/>
            <a:ext cx="4144963" cy="582613"/>
          </a:xfrm>
          <a:custGeom>
            <a:avLst/>
            <a:gdLst>
              <a:gd name="T0" fmla="*/ 36459 w 4315535"/>
              <a:gd name="T1" fmla="*/ 182330 h 607295"/>
              <a:gd name="T2" fmla="*/ 35945 w 4315535"/>
              <a:gd name="T3" fmla="*/ 156378 h 607295"/>
              <a:gd name="T4" fmla="*/ 50323 w 4315535"/>
              <a:gd name="T5" fmla="*/ 149430 h 607295"/>
              <a:gd name="T6" fmla="*/ 34148 w 4315535"/>
              <a:gd name="T7" fmla="*/ 123366 h 607295"/>
              <a:gd name="T8" fmla="*/ 44932 w 4315535"/>
              <a:gd name="T9" fmla="*/ 109466 h 607295"/>
              <a:gd name="T10" fmla="*/ 53917 w 4315535"/>
              <a:gd name="T11" fmla="*/ 90351 h 607295"/>
              <a:gd name="T12" fmla="*/ 30555 w 4315535"/>
              <a:gd name="T13" fmla="*/ 79927 h 607295"/>
              <a:gd name="T14" fmla="*/ 17972 w 4315535"/>
              <a:gd name="T15" fmla="*/ 62551 h 607295"/>
              <a:gd name="T16" fmla="*/ 0 w 4315535"/>
              <a:gd name="T17" fmla="*/ 50390 h 607295"/>
              <a:gd name="T18" fmla="*/ 8986 w 4315535"/>
              <a:gd name="T19" fmla="*/ 33012 h 607295"/>
              <a:gd name="T20" fmla="*/ 10783 w 4315535"/>
              <a:gd name="T21" fmla="*/ 17375 h 607295"/>
              <a:gd name="T22" fmla="*/ 557147 w 4315535"/>
              <a:gd name="T23" fmla="*/ 0 h 607295"/>
              <a:gd name="T24" fmla="*/ 582307 w 4315535"/>
              <a:gd name="T25" fmla="*/ 64289 h 607295"/>
              <a:gd name="T26" fmla="*/ 1157426 w 4315535"/>
              <a:gd name="T27" fmla="*/ 78190 h 607295"/>
              <a:gd name="T28" fmla="*/ 1161023 w 4315535"/>
              <a:gd name="T29" fmla="*/ 95566 h 607295"/>
              <a:gd name="T30" fmla="*/ 1164617 w 4315535"/>
              <a:gd name="T31" fmla="*/ 111202 h 607295"/>
              <a:gd name="T32" fmla="*/ 1173602 w 4315535"/>
              <a:gd name="T33" fmla="*/ 119892 h 607295"/>
              <a:gd name="T34" fmla="*/ 1204157 w 4315535"/>
              <a:gd name="T35" fmla="*/ 116415 h 607295"/>
              <a:gd name="T36" fmla="*/ 1200562 w 4315535"/>
              <a:gd name="T37" fmla="*/ 104253 h 607295"/>
              <a:gd name="T38" fmla="*/ 1207750 w 4315535"/>
              <a:gd name="T39" fmla="*/ 90351 h 607295"/>
              <a:gd name="T40" fmla="*/ 1204157 w 4315535"/>
              <a:gd name="T41" fmla="*/ 74714 h 607295"/>
              <a:gd name="T42" fmla="*/ 1198765 w 4315535"/>
              <a:gd name="T43" fmla="*/ 59076 h 607295"/>
              <a:gd name="T44" fmla="*/ 1193374 w 4315535"/>
              <a:gd name="T45" fmla="*/ 41701 h 607295"/>
              <a:gd name="T46" fmla="*/ 1204157 w 4315535"/>
              <a:gd name="T47" fmla="*/ 27800 h 607295"/>
              <a:gd name="T48" fmla="*/ 1218789 w 4315535"/>
              <a:gd name="T49" fmla="*/ 240 h 607295"/>
              <a:gd name="T50" fmla="*/ 1228804 w 4315535"/>
              <a:gd name="T51" fmla="*/ 7441 h 607295"/>
              <a:gd name="T52" fmla="*/ 1240610 w 4315535"/>
              <a:gd name="T53" fmla="*/ 11908 h 607295"/>
              <a:gd name="T54" fmla="*/ 1253192 w 4315535"/>
              <a:gd name="T55" fmla="*/ 16374 h 607295"/>
              <a:gd name="T56" fmla="*/ 1266288 w 4315535"/>
              <a:gd name="T57" fmla="*/ 23578 h 607295"/>
              <a:gd name="T58" fmla="*/ 1286315 w 4315535"/>
              <a:gd name="T59" fmla="*/ 29534 h 607295"/>
              <a:gd name="T60" fmla="*/ 1310195 w 4315535"/>
              <a:gd name="T61" fmla="*/ 36487 h 607295"/>
              <a:gd name="T62" fmla="*/ 1340182 w 4315535"/>
              <a:gd name="T63" fmla="*/ 41385 h 6072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315535" h="607295">
                <a:moveTo>
                  <a:pt x="117400" y="607295"/>
                </a:moveTo>
                <a:cubicBezTo>
                  <a:pt x="127045" y="593791"/>
                  <a:pt x="106101" y="534362"/>
                  <a:pt x="115746" y="520858"/>
                </a:cubicBezTo>
                <a:cubicBezTo>
                  <a:pt x="149505" y="526645"/>
                  <a:pt x="78129" y="462021"/>
                  <a:pt x="162045" y="497709"/>
                </a:cubicBezTo>
                <a:lnTo>
                  <a:pt x="109959" y="410901"/>
                </a:lnTo>
                <a:lnTo>
                  <a:pt x="144684" y="364603"/>
                </a:lnTo>
                <a:lnTo>
                  <a:pt x="173620" y="300942"/>
                </a:lnTo>
                <a:lnTo>
                  <a:pt x="98385" y="266218"/>
                </a:lnTo>
                <a:lnTo>
                  <a:pt x="57873" y="208344"/>
                </a:lnTo>
                <a:lnTo>
                  <a:pt x="0" y="167833"/>
                </a:lnTo>
                <a:lnTo>
                  <a:pt x="28936" y="109960"/>
                </a:lnTo>
                <a:lnTo>
                  <a:pt x="34723" y="57874"/>
                </a:lnTo>
                <a:lnTo>
                  <a:pt x="1794075" y="0"/>
                </a:lnTo>
                <a:lnTo>
                  <a:pt x="1875098" y="214132"/>
                </a:lnTo>
                <a:lnTo>
                  <a:pt x="3727047" y="260430"/>
                </a:lnTo>
                <a:lnTo>
                  <a:pt x="3738622" y="318304"/>
                </a:lnTo>
                <a:lnTo>
                  <a:pt x="3750196" y="370390"/>
                </a:lnTo>
                <a:lnTo>
                  <a:pt x="3779133" y="399327"/>
                </a:lnTo>
                <a:lnTo>
                  <a:pt x="3877518" y="387752"/>
                </a:lnTo>
                <a:lnTo>
                  <a:pt x="3865943" y="347241"/>
                </a:lnTo>
                <a:lnTo>
                  <a:pt x="3889093" y="300942"/>
                </a:lnTo>
                <a:lnTo>
                  <a:pt x="3877518" y="248856"/>
                </a:lnTo>
                <a:lnTo>
                  <a:pt x="3860156" y="196770"/>
                </a:lnTo>
                <a:lnTo>
                  <a:pt x="3842794" y="138896"/>
                </a:lnTo>
                <a:lnTo>
                  <a:pt x="3877518" y="92598"/>
                </a:lnTo>
                <a:lnTo>
                  <a:pt x="3924637" y="798"/>
                </a:lnTo>
                <a:lnTo>
                  <a:pt x="3956884" y="24783"/>
                </a:lnTo>
                <a:lnTo>
                  <a:pt x="3994905" y="39663"/>
                </a:lnTo>
                <a:lnTo>
                  <a:pt x="4035417" y="54544"/>
                </a:lnTo>
                <a:lnTo>
                  <a:pt x="4077587" y="78528"/>
                </a:lnTo>
                <a:lnTo>
                  <a:pt x="4142077" y="98372"/>
                </a:lnTo>
                <a:lnTo>
                  <a:pt x="4218971" y="121532"/>
                </a:lnTo>
                <a:lnTo>
                  <a:pt x="4315535" y="137848"/>
                </a:lnTo>
              </a:path>
            </a:pathLst>
          </a:custGeom>
          <a:noFill/>
          <a:ln w="25400" cap="flat" cmpd="sng" algn="ctr">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22" name="Rectangle 98"/>
          <p:cNvSpPr>
            <a:spLocks noChangeArrowheads="1"/>
          </p:cNvSpPr>
          <p:nvPr/>
        </p:nvSpPr>
        <p:spPr bwMode="auto">
          <a:xfrm>
            <a:off x="273050" y="5187950"/>
            <a:ext cx="2673350" cy="1371600"/>
          </a:xfrm>
          <a:prstGeom prst="rect">
            <a:avLst/>
          </a:prstGeom>
          <a:solidFill>
            <a:srgbClr val="FFFFFF">
              <a:alpha val="50195"/>
            </a:srgbClr>
          </a:solidFill>
          <a:ln w="9525" algn="ctr">
            <a:solidFill>
              <a:schemeClr val="tx1"/>
            </a:solidFill>
            <a:round/>
            <a:headEnd/>
            <a:tailEnd/>
          </a:ln>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400" b="1">
              <a:solidFill>
                <a:srgbClr val="000000"/>
              </a:solidFill>
            </a:endParaRPr>
          </a:p>
        </p:txBody>
      </p:sp>
      <p:sp>
        <p:nvSpPr>
          <p:cNvPr id="23" name="Freeform 22"/>
          <p:cNvSpPr/>
          <p:nvPr/>
        </p:nvSpPr>
        <p:spPr bwMode="auto">
          <a:xfrm>
            <a:off x="1350963" y="5424488"/>
            <a:ext cx="573087" cy="228600"/>
          </a:xfrm>
          <a:custGeom>
            <a:avLst/>
            <a:gdLst>
              <a:gd name="connsiteX0" fmla="*/ 69574 w 2792896"/>
              <a:gd name="connsiteY0" fmla="*/ 49696 h 1103244"/>
              <a:gd name="connsiteX1" fmla="*/ 1808922 w 2792896"/>
              <a:gd name="connsiteY1" fmla="*/ 0 h 1103244"/>
              <a:gd name="connsiteX2" fmla="*/ 1878496 w 2792896"/>
              <a:gd name="connsiteY2" fmla="*/ 228600 h 1103244"/>
              <a:gd name="connsiteX3" fmla="*/ 2733261 w 2792896"/>
              <a:gd name="connsiteY3" fmla="*/ 248479 h 1103244"/>
              <a:gd name="connsiteX4" fmla="*/ 2792896 w 2792896"/>
              <a:gd name="connsiteY4" fmla="*/ 347870 h 1103244"/>
              <a:gd name="connsiteX5" fmla="*/ 2792896 w 2792896"/>
              <a:gd name="connsiteY5" fmla="*/ 457200 h 1103244"/>
              <a:gd name="connsiteX6" fmla="*/ 2753139 w 2792896"/>
              <a:gd name="connsiteY6" fmla="*/ 546653 h 1103244"/>
              <a:gd name="connsiteX7" fmla="*/ 2733261 w 2792896"/>
              <a:gd name="connsiteY7" fmla="*/ 675861 h 1103244"/>
              <a:gd name="connsiteX8" fmla="*/ 2703444 w 2792896"/>
              <a:gd name="connsiteY8" fmla="*/ 815009 h 1103244"/>
              <a:gd name="connsiteX9" fmla="*/ 2484783 w 2792896"/>
              <a:gd name="connsiteY9" fmla="*/ 665922 h 1103244"/>
              <a:gd name="connsiteX10" fmla="*/ 2236305 w 2792896"/>
              <a:gd name="connsiteY10" fmla="*/ 765313 h 1103244"/>
              <a:gd name="connsiteX11" fmla="*/ 2236305 w 2792896"/>
              <a:gd name="connsiteY11" fmla="*/ 874644 h 1103244"/>
              <a:gd name="connsiteX12" fmla="*/ 1948070 w 2792896"/>
              <a:gd name="connsiteY12" fmla="*/ 1003853 h 1103244"/>
              <a:gd name="connsiteX13" fmla="*/ 1798983 w 2792896"/>
              <a:gd name="connsiteY13" fmla="*/ 1103244 h 1103244"/>
              <a:gd name="connsiteX14" fmla="*/ 1600200 w 2792896"/>
              <a:gd name="connsiteY14" fmla="*/ 1023731 h 1103244"/>
              <a:gd name="connsiteX15" fmla="*/ 1600200 w 2792896"/>
              <a:gd name="connsiteY15" fmla="*/ 1023731 h 1103244"/>
              <a:gd name="connsiteX16" fmla="*/ 1470991 w 2792896"/>
              <a:gd name="connsiteY16" fmla="*/ 974035 h 1103244"/>
              <a:gd name="connsiteX17" fmla="*/ 1500809 w 2792896"/>
              <a:gd name="connsiteY17" fmla="*/ 854766 h 1103244"/>
              <a:gd name="connsiteX18" fmla="*/ 1182757 w 2792896"/>
              <a:gd name="connsiteY18" fmla="*/ 636105 h 1103244"/>
              <a:gd name="connsiteX19" fmla="*/ 864705 w 2792896"/>
              <a:gd name="connsiteY19" fmla="*/ 496957 h 1103244"/>
              <a:gd name="connsiteX20" fmla="*/ 566531 w 2792896"/>
              <a:gd name="connsiteY20" fmla="*/ 487018 h 1103244"/>
              <a:gd name="connsiteX21" fmla="*/ 39757 w 2792896"/>
              <a:gd name="connsiteY21" fmla="*/ 606287 h 1103244"/>
              <a:gd name="connsiteX22" fmla="*/ 159026 w 2792896"/>
              <a:gd name="connsiteY22" fmla="*/ 506896 h 1103244"/>
              <a:gd name="connsiteX23" fmla="*/ 109331 w 2792896"/>
              <a:gd name="connsiteY23" fmla="*/ 427383 h 1103244"/>
              <a:gd name="connsiteX24" fmla="*/ 159026 w 2792896"/>
              <a:gd name="connsiteY24" fmla="*/ 327992 h 1103244"/>
              <a:gd name="connsiteX25" fmla="*/ 0 w 2792896"/>
              <a:gd name="connsiteY25" fmla="*/ 159027 h 1103244"/>
              <a:gd name="connsiteX26" fmla="*/ 69574 w 2792896"/>
              <a:gd name="connsiteY26" fmla="*/ 49696 h 1103244"/>
              <a:gd name="connsiteX0" fmla="*/ 69574 w 2792896"/>
              <a:gd name="connsiteY0" fmla="*/ 49696 h 1103244"/>
              <a:gd name="connsiteX1" fmla="*/ 1808922 w 2792896"/>
              <a:gd name="connsiteY1" fmla="*/ 0 h 1103244"/>
              <a:gd name="connsiteX2" fmla="*/ 1878496 w 2792896"/>
              <a:gd name="connsiteY2" fmla="*/ 228600 h 1103244"/>
              <a:gd name="connsiteX3" fmla="*/ 2733261 w 2792896"/>
              <a:gd name="connsiteY3" fmla="*/ 248479 h 1103244"/>
              <a:gd name="connsiteX4" fmla="*/ 2792896 w 2792896"/>
              <a:gd name="connsiteY4" fmla="*/ 347870 h 1103244"/>
              <a:gd name="connsiteX5" fmla="*/ 2792896 w 2792896"/>
              <a:gd name="connsiteY5" fmla="*/ 457200 h 1103244"/>
              <a:gd name="connsiteX6" fmla="*/ 2753139 w 2792896"/>
              <a:gd name="connsiteY6" fmla="*/ 546653 h 1103244"/>
              <a:gd name="connsiteX7" fmla="*/ 2733261 w 2792896"/>
              <a:gd name="connsiteY7" fmla="*/ 675861 h 1103244"/>
              <a:gd name="connsiteX8" fmla="*/ 2703444 w 2792896"/>
              <a:gd name="connsiteY8" fmla="*/ 815009 h 1103244"/>
              <a:gd name="connsiteX9" fmla="*/ 2484783 w 2792896"/>
              <a:gd name="connsiteY9" fmla="*/ 665922 h 1103244"/>
              <a:gd name="connsiteX10" fmla="*/ 2236305 w 2792896"/>
              <a:gd name="connsiteY10" fmla="*/ 765313 h 1103244"/>
              <a:gd name="connsiteX11" fmla="*/ 2236305 w 2792896"/>
              <a:gd name="connsiteY11" fmla="*/ 874644 h 1103244"/>
              <a:gd name="connsiteX12" fmla="*/ 1948070 w 2792896"/>
              <a:gd name="connsiteY12" fmla="*/ 1003853 h 1103244"/>
              <a:gd name="connsiteX13" fmla="*/ 1798983 w 2792896"/>
              <a:gd name="connsiteY13" fmla="*/ 1103244 h 1103244"/>
              <a:gd name="connsiteX14" fmla="*/ 1600200 w 2792896"/>
              <a:gd name="connsiteY14" fmla="*/ 1023731 h 1103244"/>
              <a:gd name="connsiteX15" fmla="*/ 1600200 w 2792896"/>
              <a:gd name="connsiteY15" fmla="*/ 1023731 h 1103244"/>
              <a:gd name="connsiteX16" fmla="*/ 1509038 w 2792896"/>
              <a:gd name="connsiteY16" fmla="*/ 1024012 h 1103244"/>
              <a:gd name="connsiteX17" fmla="*/ 1470991 w 2792896"/>
              <a:gd name="connsiteY17" fmla="*/ 974035 h 1103244"/>
              <a:gd name="connsiteX18" fmla="*/ 1500809 w 2792896"/>
              <a:gd name="connsiteY18" fmla="*/ 854766 h 1103244"/>
              <a:gd name="connsiteX19" fmla="*/ 1182757 w 2792896"/>
              <a:gd name="connsiteY19" fmla="*/ 636105 h 1103244"/>
              <a:gd name="connsiteX20" fmla="*/ 864705 w 2792896"/>
              <a:gd name="connsiteY20" fmla="*/ 496957 h 1103244"/>
              <a:gd name="connsiteX21" fmla="*/ 566531 w 2792896"/>
              <a:gd name="connsiteY21" fmla="*/ 487018 h 1103244"/>
              <a:gd name="connsiteX22" fmla="*/ 39757 w 2792896"/>
              <a:gd name="connsiteY22" fmla="*/ 606287 h 1103244"/>
              <a:gd name="connsiteX23" fmla="*/ 159026 w 2792896"/>
              <a:gd name="connsiteY23" fmla="*/ 506896 h 1103244"/>
              <a:gd name="connsiteX24" fmla="*/ 109331 w 2792896"/>
              <a:gd name="connsiteY24" fmla="*/ 427383 h 1103244"/>
              <a:gd name="connsiteX25" fmla="*/ 159026 w 2792896"/>
              <a:gd name="connsiteY25" fmla="*/ 327992 h 1103244"/>
              <a:gd name="connsiteX26" fmla="*/ 0 w 2792896"/>
              <a:gd name="connsiteY26" fmla="*/ 159027 h 1103244"/>
              <a:gd name="connsiteX27" fmla="*/ 69574 w 2792896"/>
              <a:gd name="connsiteY27" fmla="*/ 49696 h 1103244"/>
              <a:gd name="connsiteX0" fmla="*/ 69574 w 2792896"/>
              <a:gd name="connsiteY0" fmla="*/ 49696 h 1103244"/>
              <a:gd name="connsiteX1" fmla="*/ 1808922 w 2792896"/>
              <a:gd name="connsiteY1" fmla="*/ 0 h 1103244"/>
              <a:gd name="connsiteX2" fmla="*/ 1878496 w 2792896"/>
              <a:gd name="connsiteY2" fmla="*/ 228600 h 1103244"/>
              <a:gd name="connsiteX3" fmla="*/ 2733261 w 2792896"/>
              <a:gd name="connsiteY3" fmla="*/ 248479 h 1103244"/>
              <a:gd name="connsiteX4" fmla="*/ 2792896 w 2792896"/>
              <a:gd name="connsiteY4" fmla="*/ 347870 h 1103244"/>
              <a:gd name="connsiteX5" fmla="*/ 2792896 w 2792896"/>
              <a:gd name="connsiteY5" fmla="*/ 457200 h 1103244"/>
              <a:gd name="connsiteX6" fmla="*/ 2753139 w 2792896"/>
              <a:gd name="connsiteY6" fmla="*/ 546653 h 1103244"/>
              <a:gd name="connsiteX7" fmla="*/ 2733261 w 2792896"/>
              <a:gd name="connsiteY7" fmla="*/ 675861 h 1103244"/>
              <a:gd name="connsiteX8" fmla="*/ 2703444 w 2792896"/>
              <a:gd name="connsiteY8" fmla="*/ 815009 h 1103244"/>
              <a:gd name="connsiteX9" fmla="*/ 2484783 w 2792896"/>
              <a:gd name="connsiteY9" fmla="*/ 665922 h 1103244"/>
              <a:gd name="connsiteX10" fmla="*/ 2236305 w 2792896"/>
              <a:gd name="connsiteY10" fmla="*/ 765313 h 1103244"/>
              <a:gd name="connsiteX11" fmla="*/ 2236305 w 2792896"/>
              <a:gd name="connsiteY11" fmla="*/ 874644 h 1103244"/>
              <a:gd name="connsiteX12" fmla="*/ 1948070 w 2792896"/>
              <a:gd name="connsiteY12" fmla="*/ 1003853 h 1103244"/>
              <a:gd name="connsiteX13" fmla="*/ 1798983 w 2792896"/>
              <a:gd name="connsiteY13" fmla="*/ 1103244 h 1103244"/>
              <a:gd name="connsiteX14" fmla="*/ 1600200 w 2792896"/>
              <a:gd name="connsiteY14" fmla="*/ 1023731 h 1103244"/>
              <a:gd name="connsiteX15" fmla="*/ 1600200 w 2792896"/>
              <a:gd name="connsiteY15" fmla="*/ 1023731 h 1103244"/>
              <a:gd name="connsiteX16" fmla="*/ 1509038 w 2792896"/>
              <a:gd name="connsiteY16" fmla="*/ 1024012 h 1103244"/>
              <a:gd name="connsiteX17" fmla="*/ 1475057 w 2792896"/>
              <a:gd name="connsiteY17" fmla="*/ 947307 h 1103244"/>
              <a:gd name="connsiteX18" fmla="*/ 1500809 w 2792896"/>
              <a:gd name="connsiteY18" fmla="*/ 854766 h 1103244"/>
              <a:gd name="connsiteX19" fmla="*/ 1182757 w 2792896"/>
              <a:gd name="connsiteY19" fmla="*/ 636105 h 1103244"/>
              <a:gd name="connsiteX20" fmla="*/ 864705 w 2792896"/>
              <a:gd name="connsiteY20" fmla="*/ 496957 h 1103244"/>
              <a:gd name="connsiteX21" fmla="*/ 566531 w 2792896"/>
              <a:gd name="connsiteY21" fmla="*/ 487018 h 1103244"/>
              <a:gd name="connsiteX22" fmla="*/ 39757 w 2792896"/>
              <a:gd name="connsiteY22" fmla="*/ 606287 h 1103244"/>
              <a:gd name="connsiteX23" fmla="*/ 159026 w 2792896"/>
              <a:gd name="connsiteY23" fmla="*/ 506896 h 1103244"/>
              <a:gd name="connsiteX24" fmla="*/ 109331 w 2792896"/>
              <a:gd name="connsiteY24" fmla="*/ 427383 h 1103244"/>
              <a:gd name="connsiteX25" fmla="*/ 159026 w 2792896"/>
              <a:gd name="connsiteY25" fmla="*/ 327992 h 1103244"/>
              <a:gd name="connsiteX26" fmla="*/ 0 w 2792896"/>
              <a:gd name="connsiteY26" fmla="*/ 159027 h 1103244"/>
              <a:gd name="connsiteX27" fmla="*/ 69574 w 2792896"/>
              <a:gd name="connsiteY27" fmla="*/ 49696 h 1103244"/>
              <a:gd name="connsiteX0" fmla="*/ 69574 w 2792896"/>
              <a:gd name="connsiteY0" fmla="*/ 49696 h 1103244"/>
              <a:gd name="connsiteX1" fmla="*/ 1808922 w 2792896"/>
              <a:gd name="connsiteY1" fmla="*/ 0 h 1103244"/>
              <a:gd name="connsiteX2" fmla="*/ 1878496 w 2792896"/>
              <a:gd name="connsiteY2" fmla="*/ 228600 h 1103244"/>
              <a:gd name="connsiteX3" fmla="*/ 2733261 w 2792896"/>
              <a:gd name="connsiteY3" fmla="*/ 248479 h 1103244"/>
              <a:gd name="connsiteX4" fmla="*/ 2792896 w 2792896"/>
              <a:gd name="connsiteY4" fmla="*/ 347870 h 1103244"/>
              <a:gd name="connsiteX5" fmla="*/ 2792896 w 2792896"/>
              <a:gd name="connsiteY5" fmla="*/ 457200 h 1103244"/>
              <a:gd name="connsiteX6" fmla="*/ 2753139 w 2792896"/>
              <a:gd name="connsiteY6" fmla="*/ 546653 h 1103244"/>
              <a:gd name="connsiteX7" fmla="*/ 2733261 w 2792896"/>
              <a:gd name="connsiteY7" fmla="*/ 675861 h 1103244"/>
              <a:gd name="connsiteX8" fmla="*/ 2703444 w 2792896"/>
              <a:gd name="connsiteY8" fmla="*/ 815009 h 1103244"/>
              <a:gd name="connsiteX9" fmla="*/ 2484783 w 2792896"/>
              <a:gd name="connsiteY9" fmla="*/ 665922 h 1103244"/>
              <a:gd name="connsiteX10" fmla="*/ 2236305 w 2792896"/>
              <a:gd name="connsiteY10" fmla="*/ 765313 h 1103244"/>
              <a:gd name="connsiteX11" fmla="*/ 2236305 w 2792896"/>
              <a:gd name="connsiteY11" fmla="*/ 874644 h 1103244"/>
              <a:gd name="connsiteX12" fmla="*/ 1948070 w 2792896"/>
              <a:gd name="connsiteY12" fmla="*/ 1003853 h 1103244"/>
              <a:gd name="connsiteX13" fmla="*/ 1798983 w 2792896"/>
              <a:gd name="connsiteY13" fmla="*/ 1103244 h 1103244"/>
              <a:gd name="connsiteX14" fmla="*/ 1600200 w 2792896"/>
              <a:gd name="connsiteY14" fmla="*/ 1023731 h 1103244"/>
              <a:gd name="connsiteX15" fmla="*/ 1600200 w 2792896"/>
              <a:gd name="connsiteY15" fmla="*/ 1023731 h 1103244"/>
              <a:gd name="connsiteX16" fmla="*/ 1509038 w 2792896"/>
              <a:gd name="connsiteY16" fmla="*/ 1024012 h 1103244"/>
              <a:gd name="connsiteX17" fmla="*/ 1475057 w 2792896"/>
              <a:gd name="connsiteY17" fmla="*/ 947307 h 1103244"/>
              <a:gd name="connsiteX18" fmla="*/ 1501069 w 2792896"/>
              <a:gd name="connsiteY18" fmla="*/ 866143 h 1103244"/>
              <a:gd name="connsiteX19" fmla="*/ 1182757 w 2792896"/>
              <a:gd name="connsiteY19" fmla="*/ 636105 h 1103244"/>
              <a:gd name="connsiteX20" fmla="*/ 864705 w 2792896"/>
              <a:gd name="connsiteY20" fmla="*/ 496957 h 1103244"/>
              <a:gd name="connsiteX21" fmla="*/ 566531 w 2792896"/>
              <a:gd name="connsiteY21" fmla="*/ 487018 h 1103244"/>
              <a:gd name="connsiteX22" fmla="*/ 39757 w 2792896"/>
              <a:gd name="connsiteY22" fmla="*/ 606287 h 1103244"/>
              <a:gd name="connsiteX23" fmla="*/ 159026 w 2792896"/>
              <a:gd name="connsiteY23" fmla="*/ 506896 h 1103244"/>
              <a:gd name="connsiteX24" fmla="*/ 109331 w 2792896"/>
              <a:gd name="connsiteY24" fmla="*/ 427383 h 1103244"/>
              <a:gd name="connsiteX25" fmla="*/ 159026 w 2792896"/>
              <a:gd name="connsiteY25" fmla="*/ 327992 h 1103244"/>
              <a:gd name="connsiteX26" fmla="*/ 0 w 2792896"/>
              <a:gd name="connsiteY26" fmla="*/ 159027 h 1103244"/>
              <a:gd name="connsiteX27" fmla="*/ 69574 w 2792896"/>
              <a:gd name="connsiteY27" fmla="*/ 49696 h 1103244"/>
              <a:gd name="connsiteX0" fmla="*/ 69574 w 2792896"/>
              <a:gd name="connsiteY0" fmla="*/ 49696 h 1103244"/>
              <a:gd name="connsiteX1" fmla="*/ 1808922 w 2792896"/>
              <a:gd name="connsiteY1" fmla="*/ 0 h 1103244"/>
              <a:gd name="connsiteX2" fmla="*/ 1878496 w 2792896"/>
              <a:gd name="connsiteY2" fmla="*/ 228600 h 1103244"/>
              <a:gd name="connsiteX3" fmla="*/ 2733261 w 2792896"/>
              <a:gd name="connsiteY3" fmla="*/ 248479 h 1103244"/>
              <a:gd name="connsiteX4" fmla="*/ 2792896 w 2792896"/>
              <a:gd name="connsiteY4" fmla="*/ 347870 h 1103244"/>
              <a:gd name="connsiteX5" fmla="*/ 2792896 w 2792896"/>
              <a:gd name="connsiteY5" fmla="*/ 457200 h 1103244"/>
              <a:gd name="connsiteX6" fmla="*/ 2753139 w 2792896"/>
              <a:gd name="connsiteY6" fmla="*/ 546653 h 1103244"/>
              <a:gd name="connsiteX7" fmla="*/ 2733261 w 2792896"/>
              <a:gd name="connsiteY7" fmla="*/ 675861 h 1103244"/>
              <a:gd name="connsiteX8" fmla="*/ 2703444 w 2792896"/>
              <a:gd name="connsiteY8" fmla="*/ 815009 h 1103244"/>
              <a:gd name="connsiteX9" fmla="*/ 2484783 w 2792896"/>
              <a:gd name="connsiteY9" fmla="*/ 665922 h 1103244"/>
              <a:gd name="connsiteX10" fmla="*/ 2236305 w 2792896"/>
              <a:gd name="connsiteY10" fmla="*/ 765313 h 1103244"/>
              <a:gd name="connsiteX11" fmla="*/ 2236305 w 2792896"/>
              <a:gd name="connsiteY11" fmla="*/ 874644 h 1103244"/>
              <a:gd name="connsiteX12" fmla="*/ 1948070 w 2792896"/>
              <a:gd name="connsiteY12" fmla="*/ 1003853 h 1103244"/>
              <a:gd name="connsiteX13" fmla="*/ 1798983 w 2792896"/>
              <a:gd name="connsiteY13" fmla="*/ 1103244 h 1103244"/>
              <a:gd name="connsiteX14" fmla="*/ 1600200 w 2792896"/>
              <a:gd name="connsiteY14" fmla="*/ 1023731 h 1103244"/>
              <a:gd name="connsiteX15" fmla="*/ 1600200 w 2792896"/>
              <a:gd name="connsiteY15" fmla="*/ 1023731 h 1103244"/>
              <a:gd name="connsiteX16" fmla="*/ 1509038 w 2792896"/>
              <a:gd name="connsiteY16" fmla="*/ 1024012 h 1103244"/>
              <a:gd name="connsiteX17" fmla="*/ 1475057 w 2792896"/>
              <a:gd name="connsiteY17" fmla="*/ 947307 h 1103244"/>
              <a:gd name="connsiteX18" fmla="*/ 1501069 w 2792896"/>
              <a:gd name="connsiteY18" fmla="*/ 866143 h 1103244"/>
              <a:gd name="connsiteX19" fmla="*/ 1448067 w 2792896"/>
              <a:gd name="connsiteY19" fmla="*/ 841143 h 1103244"/>
              <a:gd name="connsiteX20" fmla="*/ 1182757 w 2792896"/>
              <a:gd name="connsiteY20" fmla="*/ 636105 h 1103244"/>
              <a:gd name="connsiteX21" fmla="*/ 864705 w 2792896"/>
              <a:gd name="connsiteY21" fmla="*/ 496957 h 1103244"/>
              <a:gd name="connsiteX22" fmla="*/ 566531 w 2792896"/>
              <a:gd name="connsiteY22" fmla="*/ 487018 h 1103244"/>
              <a:gd name="connsiteX23" fmla="*/ 39757 w 2792896"/>
              <a:gd name="connsiteY23" fmla="*/ 606287 h 1103244"/>
              <a:gd name="connsiteX24" fmla="*/ 159026 w 2792896"/>
              <a:gd name="connsiteY24" fmla="*/ 506896 h 1103244"/>
              <a:gd name="connsiteX25" fmla="*/ 109331 w 2792896"/>
              <a:gd name="connsiteY25" fmla="*/ 427383 h 1103244"/>
              <a:gd name="connsiteX26" fmla="*/ 159026 w 2792896"/>
              <a:gd name="connsiteY26" fmla="*/ 327992 h 1103244"/>
              <a:gd name="connsiteX27" fmla="*/ 0 w 2792896"/>
              <a:gd name="connsiteY27" fmla="*/ 159027 h 1103244"/>
              <a:gd name="connsiteX28" fmla="*/ 69574 w 2792896"/>
              <a:gd name="connsiteY28" fmla="*/ 49696 h 1103244"/>
              <a:gd name="connsiteX0" fmla="*/ 69574 w 2792896"/>
              <a:gd name="connsiteY0" fmla="*/ 49696 h 1103244"/>
              <a:gd name="connsiteX1" fmla="*/ 1808922 w 2792896"/>
              <a:gd name="connsiteY1" fmla="*/ 0 h 1103244"/>
              <a:gd name="connsiteX2" fmla="*/ 1878496 w 2792896"/>
              <a:gd name="connsiteY2" fmla="*/ 228600 h 1103244"/>
              <a:gd name="connsiteX3" fmla="*/ 2733261 w 2792896"/>
              <a:gd name="connsiteY3" fmla="*/ 248479 h 1103244"/>
              <a:gd name="connsiteX4" fmla="*/ 2792896 w 2792896"/>
              <a:gd name="connsiteY4" fmla="*/ 347870 h 1103244"/>
              <a:gd name="connsiteX5" fmla="*/ 2792896 w 2792896"/>
              <a:gd name="connsiteY5" fmla="*/ 457200 h 1103244"/>
              <a:gd name="connsiteX6" fmla="*/ 2753139 w 2792896"/>
              <a:gd name="connsiteY6" fmla="*/ 546653 h 1103244"/>
              <a:gd name="connsiteX7" fmla="*/ 2733261 w 2792896"/>
              <a:gd name="connsiteY7" fmla="*/ 675861 h 1103244"/>
              <a:gd name="connsiteX8" fmla="*/ 2703444 w 2792896"/>
              <a:gd name="connsiteY8" fmla="*/ 815009 h 1103244"/>
              <a:gd name="connsiteX9" fmla="*/ 2484783 w 2792896"/>
              <a:gd name="connsiteY9" fmla="*/ 665922 h 1103244"/>
              <a:gd name="connsiteX10" fmla="*/ 2236305 w 2792896"/>
              <a:gd name="connsiteY10" fmla="*/ 765313 h 1103244"/>
              <a:gd name="connsiteX11" fmla="*/ 2236305 w 2792896"/>
              <a:gd name="connsiteY11" fmla="*/ 874644 h 1103244"/>
              <a:gd name="connsiteX12" fmla="*/ 1948070 w 2792896"/>
              <a:gd name="connsiteY12" fmla="*/ 1003853 h 1103244"/>
              <a:gd name="connsiteX13" fmla="*/ 1798983 w 2792896"/>
              <a:gd name="connsiteY13" fmla="*/ 1103244 h 1103244"/>
              <a:gd name="connsiteX14" fmla="*/ 1600200 w 2792896"/>
              <a:gd name="connsiteY14" fmla="*/ 1023731 h 1103244"/>
              <a:gd name="connsiteX15" fmla="*/ 1600200 w 2792896"/>
              <a:gd name="connsiteY15" fmla="*/ 1023731 h 1103244"/>
              <a:gd name="connsiteX16" fmla="*/ 1509038 w 2792896"/>
              <a:gd name="connsiteY16" fmla="*/ 1024012 h 1103244"/>
              <a:gd name="connsiteX17" fmla="*/ 1475057 w 2792896"/>
              <a:gd name="connsiteY17" fmla="*/ 947307 h 1103244"/>
              <a:gd name="connsiteX18" fmla="*/ 1501069 w 2792896"/>
              <a:gd name="connsiteY18" fmla="*/ 866143 h 1103244"/>
              <a:gd name="connsiteX19" fmla="*/ 1448067 w 2792896"/>
              <a:gd name="connsiteY19" fmla="*/ 841143 h 1103244"/>
              <a:gd name="connsiteX20" fmla="*/ 1383286 w 2792896"/>
              <a:gd name="connsiteY20" fmla="*/ 768758 h 1103244"/>
              <a:gd name="connsiteX21" fmla="*/ 1182757 w 2792896"/>
              <a:gd name="connsiteY21" fmla="*/ 636105 h 1103244"/>
              <a:gd name="connsiteX22" fmla="*/ 864705 w 2792896"/>
              <a:gd name="connsiteY22" fmla="*/ 496957 h 1103244"/>
              <a:gd name="connsiteX23" fmla="*/ 566531 w 2792896"/>
              <a:gd name="connsiteY23" fmla="*/ 487018 h 1103244"/>
              <a:gd name="connsiteX24" fmla="*/ 39757 w 2792896"/>
              <a:gd name="connsiteY24" fmla="*/ 606287 h 1103244"/>
              <a:gd name="connsiteX25" fmla="*/ 159026 w 2792896"/>
              <a:gd name="connsiteY25" fmla="*/ 506896 h 1103244"/>
              <a:gd name="connsiteX26" fmla="*/ 109331 w 2792896"/>
              <a:gd name="connsiteY26" fmla="*/ 427383 h 1103244"/>
              <a:gd name="connsiteX27" fmla="*/ 159026 w 2792896"/>
              <a:gd name="connsiteY27" fmla="*/ 327992 h 1103244"/>
              <a:gd name="connsiteX28" fmla="*/ 0 w 2792896"/>
              <a:gd name="connsiteY28" fmla="*/ 159027 h 1103244"/>
              <a:gd name="connsiteX29" fmla="*/ 69574 w 2792896"/>
              <a:gd name="connsiteY29" fmla="*/ 49696 h 1103244"/>
              <a:gd name="connsiteX0" fmla="*/ 69574 w 2792896"/>
              <a:gd name="connsiteY0" fmla="*/ 49696 h 1103244"/>
              <a:gd name="connsiteX1" fmla="*/ 1808922 w 2792896"/>
              <a:gd name="connsiteY1" fmla="*/ 0 h 1103244"/>
              <a:gd name="connsiteX2" fmla="*/ 1878496 w 2792896"/>
              <a:gd name="connsiteY2" fmla="*/ 228600 h 1103244"/>
              <a:gd name="connsiteX3" fmla="*/ 2733261 w 2792896"/>
              <a:gd name="connsiteY3" fmla="*/ 248479 h 1103244"/>
              <a:gd name="connsiteX4" fmla="*/ 2792896 w 2792896"/>
              <a:gd name="connsiteY4" fmla="*/ 347870 h 1103244"/>
              <a:gd name="connsiteX5" fmla="*/ 2792896 w 2792896"/>
              <a:gd name="connsiteY5" fmla="*/ 457200 h 1103244"/>
              <a:gd name="connsiteX6" fmla="*/ 2753139 w 2792896"/>
              <a:gd name="connsiteY6" fmla="*/ 546653 h 1103244"/>
              <a:gd name="connsiteX7" fmla="*/ 2733261 w 2792896"/>
              <a:gd name="connsiteY7" fmla="*/ 675861 h 1103244"/>
              <a:gd name="connsiteX8" fmla="*/ 2703444 w 2792896"/>
              <a:gd name="connsiteY8" fmla="*/ 815009 h 1103244"/>
              <a:gd name="connsiteX9" fmla="*/ 2484783 w 2792896"/>
              <a:gd name="connsiteY9" fmla="*/ 665922 h 1103244"/>
              <a:gd name="connsiteX10" fmla="*/ 2236305 w 2792896"/>
              <a:gd name="connsiteY10" fmla="*/ 765313 h 1103244"/>
              <a:gd name="connsiteX11" fmla="*/ 2236305 w 2792896"/>
              <a:gd name="connsiteY11" fmla="*/ 874644 h 1103244"/>
              <a:gd name="connsiteX12" fmla="*/ 1948070 w 2792896"/>
              <a:gd name="connsiteY12" fmla="*/ 1003853 h 1103244"/>
              <a:gd name="connsiteX13" fmla="*/ 1798983 w 2792896"/>
              <a:gd name="connsiteY13" fmla="*/ 1103244 h 1103244"/>
              <a:gd name="connsiteX14" fmla="*/ 1600200 w 2792896"/>
              <a:gd name="connsiteY14" fmla="*/ 1023731 h 1103244"/>
              <a:gd name="connsiteX15" fmla="*/ 1600200 w 2792896"/>
              <a:gd name="connsiteY15" fmla="*/ 1023731 h 1103244"/>
              <a:gd name="connsiteX16" fmla="*/ 1509038 w 2792896"/>
              <a:gd name="connsiteY16" fmla="*/ 1024012 h 1103244"/>
              <a:gd name="connsiteX17" fmla="*/ 1475057 w 2792896"/>
              <a:gd name="connsiteY17" fmla="*/ 947307 h 1103244"/>
              <a:gd name="connsiteX18" fmla="*/ 1501069 w 2792896"/>
              <a:gd name="connsiteY18" fmla="*/ 866143 h 1103244"/>
              <a:gd name="connsiteX19" fmla="*/ 1448067 w 2792896"/>
              <a:gd name="connsiteY19" fmla="*/ 841143 h 1103244"/>
              <a:gd name="connsiteX20" fmla="*/ 1383286 w 2792896"/>
              <a:gd name="connsiteY20" fmla="*/ 768758 h 1103244"/>
              <a:gd name="connsiteX21" fmla="*/ 1182757 w 2792896"/>
              <a:gd name="connsiteY21" fmla="*/ 636105 h 1103244"/>
              <a:gd name="connsiteX22" fmla="*/ 864705 w 2792896"/>
              <a:gd name="connsiteY22" fmla="*/ 496957 h 1103244"/>
              <a:gd name="connsiteX23" fmla="*/ 566531 w 2792896"/>
              <a:gd name="connsiteY23" fmla="*/ 487018 h 1103244"/>
              <a:gd name="connsiteX24" fmla="*/ 39757 w 2792896"/>
              <a:gd name="connsiteY24" fmla="*/ 606287 h 1103244"/>
              <a:gd name="connsiteX25" fmla="*/ 159026 w 2792896"/>
              <a:gd name="connsiteY25" fmla="*/ 506896 h 1103244"/>
              <a:gd name="connsiteX26" fmla="*/ 109331 w 2792896"/>
              <a:gd name="connsiteY26" fmla="*/ 427383 h 1103244"/>
              <a:gd name="connsiteX27" fmla="*/ 159026 w 2792896"/>
              <a:gd name="connsiteY27" fmla="*/ 327992 h 1103244"/>
              <a:gd name="connsiteX28" fmla="*/ 0 w 2792896"/>
              <a:gd name="connsiteY28" fmla="*/ 159027 h 1103244"/>
              <a:gd name="connsiteX29" fmla="*/ 69574 w 2792896"/>
              <a:gd name="connsiteY29" fmla="*/ 49696 h 1103244"/>
              <a:gd name="connsiteX0" fmla="*/ 69574 w 2792896"/>
              <a:gd name="connsiteY0" fmla="*/ 49696 h 1103244"/>
              <a:gd name="connsiteX1" fmla="*/ 1808922 w 2792896"/>
              <a:gd name="connsiteY1" fmla="*/ 0 h 1103244"/>
              <a:gd name="connsiteX2" fmla="*/ 1878496 w 2792896"/>
              <a:gd name="connsiteY2" fmla="*/ 228600 h 1103244"/>
              <a:gd name="connsiteX3" fmla="*/ 2733261 w 2792896"/>
              <a:gd name="connsiteY3" fmla="*/ 248479 h 1103244"/>
              <a:gd name="connsiteX4" fmla="*/ 2792896 w 2792896"/>
              <a:gd name="connsiteY4" fmla="*/ 347870 h 1103244"/>
              <a:gd name="connsiteX5" fmla="*/ 2792896 w 2792896"/>
              <a:gd name="connsiteY5" fmla="*/ 457200 h 1103244"/>
              <a:gd name="connsiteX6" fmla="*/ 2753139 w 2792896"/>
              <a:gd name="connsiteY6" fmla="*/ 546653 h 1103244"/>
              <a:gd name="connsiteX7" fmla="*/ 2733261 w 2792896"/>
              <a:gd name="connsiteY7" fmla="*/ 675861 h 1103244"/>
              <a:gd name="connsiteX8" fmla="*/ 2703444 w 2792896"/>
              <a:gd name="connsiteY8" fmla="*/ 815009 h 1103244"/>
              <a:gd name="connsiteX9" fmla="*/ 2484783 w 2792896"/>
              <a:gd name="connsiteY9" fmla="*/ 665922 h 1103244"/>
              <a:gd name="connsiteX10" fmla="*/ 2236305 w 2792896"/>
              <a:gd name="connsiteY10" fmla="*/ 765313 h 1103244"/>
              <a:gd name="connsiteX11" fmla="*/ 2236305 w 2792896"/>
              <a:gd name="connsiteY11" fmla="*/ 874644 h 1103244"/>
              <a:gd name="connsiteX12" fmla="*/ 1948070 w 2792896"/>
              <a:gd name="connsiteY12" fmla="*/ 1003853 h 1103244"/>
              <a:gd name="connsiteX13" fmla="*/ 1798983 w 2792896"/>
              <a:gd name="connsiteY13" fmla="*/ 1103244 h 1103244"/>
              <a:gd name="connsiteX14" fmla="*/ 1600200 w 2792896"/>
              <a:gd name="connsiteY14" fmla="*/ 1023731 h 1103244"/>
              <a:gd name="connsiteX15" fmla="*/ 1600200 w 2792896"/>
              <a:gd name="connsiteY15" fmla="*/ 1023731 h 1103244"/>
              <a:gd name="connsiteX16" fmla="*/ 1509038 w 2792896"/>
              <a:gd name="connsiteY16" fmla="*/ 1024012 h 1103244"/>
              <a:gd name="connsiteX17" fmla="*/ 1475057 w 2792896"/>
              <a:gd name="connsiteY17" fmla="*/ 947307 h 1103244"/>
              <a:gd name="connsiteX18" fmla="*/ 1501069 w 2792896"/>
              <a:gd name="connsiteY18" fmla="*/ 866143 h 1103244"/>
              <a:gd name="connsiteX19" fmla="*/ 1448067 w 2792896"/>
              <a:gd name="connsiteY19" fmla="*/ 841143 h 1103244"/>
              <a:gd name="connsiteX20" fmla="*/ 1383286 w 2792896"/>
              <a:gd name="connsiteY20" fmla="*/ 768758 h 1103244"/>
              <a:gd name="connsiteX21" fmla="*/ 1182757 w 2792896"/>
              <a:gd name="connsiteY21" fmla="*/ 636105 h 1103244"/>
              <a:gd name="connsiteX22" fmla="*/ 1116539 w 2792896"/>
              <a:gd name="connsiteY22" fmla="*/ 601128 h 1103244"/>
              <a:gd name="connsiteX23" fmla="*/ 864705 w 2792896"/>
              <a:gd name="connsiteY23" fmla="*/ 496957 h 1103244"/>
              <a:gd name="connsiteX24" fmla="*/ 566531 w 2792896"/>
              <a:gd name="connsiteY24" fmla="*/ 487018 h 1103244"/>
              <a:gd name="connsiteX25" fmla="*/ 39757 w 2792896"/>
              <a:gd name="connsiteY25" fmla="*/ 606287 h 1103244"/>
              <a:gd name="connsiteX26" fmla="*/ 159026 w 2792896"/>
              <a:gd name="connsiteY26" fmla="*/ 506896 h 1103244"/>
              <a:gd name="connsiteX27" fmla="*/ 109331 w 2792896"/>
              <a:gd name="connsiteY27" fmla="*/ 427383 h 1103244"/>
              <a:gd name="connsiteX28" fmla="*/ 159026 w 2792896"/>
              <a:gd name="connsiteY28" fmla="*/ 327992 h 1103244"/>
              <a:gd name="connsiteX29" fmla="*/ 0 w 2792896"/>
              <a:gd name="connsiteY29" fmla="*/ 159027 h 1103244"/>
              <a:gd name="connsiteX30" fmla="*/ 69574 w 2792896"/>
              <a:gd name="connsiteY30" fmla="*/ 49696 h 1103244"/>
              <a:gd name="connsiteX0" fmla="*/ 69574 w 2792896"/>
              <a:gd name="connsiteY0" fmla="*/ 49696 h 1103244"/>
              <a:gd name="connsiteX1" fmla="*/ 1808922 w 2792896"/>
              <a:gd name="connsiteY1" fmla="*/ 0 h 1103244"/>
              <a:gd name="connsiteX2" fmla="*/ 1878496 w 2792896"/>
              <a:gd name="connsiteY2" fmla="*/ 228600 h 1103244"/>
              <a:gd name="connsiteX3" fmla="*/ 2733261 w 2792896"/>
              <a:gd name="connsiteY3" fmla="*/ 248479 h 1103244"/>
              <a:gd name="connsiteX4" fmla="*/ 2792896 w 2792896"/>
              <a:gd name="connsiteY4" fmla="*/ 347870 h 1103244"/>
              <a:gd name="connsiteX5" fmla="*/ 2792896 w 2792896"/>
              <a:gd name="connsiteY5" fmla="*/ 457200 h 1103244"/>
              <a:gd name="connsiteX6" fmla="*/ 2753139 w 2792896"/>
              <a:gd name="connsiteY6" fmla="*/ 546653 h 1103244"/>
              <a:gd name="connsiteX7" fmla="*/ 2733261 w 2792896"/>
              <a:gd name="connsiteY7" fmla="*/ 675861 h 1103244"/>
              <a:gd name="connsiteX8" fmla="*/ 2703444 w 2792896"/>
              <a:gd name="connsiteY8" fmla="*/ 815009 h 1103244"/>
              <a:gd name="connsiteX9" fmla="*/ 2484783 w 2792896"/>
              <a:gd name="connsiteY9" fmla="*/ 665922 h 1103244"/>
              <a:gd name="connsiteX10" fmla="*/ 2236305 w 2792896"/>
              <a:gd name="connsiteY10" fmla="*/ 765313 h 1103244"/>
              <a:gd name="connsiteX11" fmla="*/ 2236305 w 2792896"/>
              <a:gd name="connsiteY11" fmla="*/ 874644 h 1103244"/>
              <a:gd name="connsiteX12" fmla="*/ 1948070 w 2792896"/>
              <a:gd name="connsiteY12" fmla="*/ 1003853 h 1103244"/>
              <a:gd name="connsiteX13" fmla="*/ 1798983 w 2792896"/>
              <a:gd name="connsiteY13" fmla="*/ 1103244 h 1103244"/>
              <a:gd name="connsiteX14" fmla="*/ 1600200 w 2792896"/>
              <a:gd name="connsiteY14" fmla="*/ 1023731 h 1103244"/>
              <a:gd name="connsiteX15" fmla="*/ 1600200 w 2792896"/>
              <a:gd name="connsiteY15" fmla="*/ 1023731 h 1103244"/>
              <a:gd name="connsiteX16" fmla="*/ 1509038 w 2792896"/>
              <a:gd name="connsiteY16" fmla="*/ 1024012 h 1103244"/>
              <a:gd name="connsiteX17" fmla="*/ 1475057 w 2792896"/>
              <a:gd name="connsiteY17" fmla="*/ 947307 h 1103244"/>
              <a:gd name="connsiteX18" fmla="*/ 1501069 w 2792896"/>
              <a:gd name="connsiteY18" fmla="*/ 866143 h 1103244"/>
              <a:gd name="connsiteX19" fmla="*/ 1448067 w 2792896"/>
              <a:gd name="connsiteY19" fmla="*/ 841143 h 1103244"/>
              <a:gd name="connsiteX20" fmla="*/ 1383286 w 2792896"/>
              <a:gd name="connsiteY20" fmla="*/ 768758 h 1103244"/>
              <a:gd name="connsiteX21" fmla="*/ 1182757 w 2792896"/>
              <a:gd name="connsiteY21" fmla="*/ 636105 h 1103244"/>
              <a:gd name="connsiteX22" fmla="*/ 1116539 w 2792896"/>
              <a:gd name="connsiteY22" fmla="*/ 601128 h 1103244"/>
              <a:gd name="connsiteX23" fmla="*/ 868666 w 2792896"/>
              <a:gd name="connsiteY23" fmla="*/ 512165 h 1103244"/>
              <a:gd name="connsiteX24" fmla="*/ 566531 w 2792896"/>
              <a:gd name="connsiteY24" fmla="*/ 487018 h 1103244"/>
              <a:gd name="connsiteX25" fmla="*/ 39757 w 2792896"/>
              <a:gd name="connsiteY25" fmla="*/ 606287 h 1103244"/>
              <a:gd name="connsiteX26" fmla="*/ 159026 w 2792896"/>
              <a:gd name="connsiteY26" fmla="*/ 506896 h 1103244"/>
              <a:gd name="connsiteX27" fmla="*/ 109331 w 2792896"/>
              <a:gd name="connsiteY27" fmla="*/ 427383 h 1103244"/>
              <a:gd name="connsiteX28" fmla="*/ 159026 w 2792896"/>
              <a:gd name="connsiteY28" fmla="*/ 327992 h 1103244"/>
              <a:gd name="connsiteX29" fmla="*/ 0 w 2792896"/>
              <a:gd name="connsiteY29" fmla="*/ 159027 h 1103244"/>
              <a:gd name="connsiteX30" fmla="*/ 69574 w 2792896"/>
              <a:gd name="connsiteY30" fmla="*/ 49696 h 1103244"/>
              <a:gd name="connsiteX0" fmla="*/ 69574 w 2792896"/>
              <a:gd name="connsiteY0" fmla="*/ 49696 h 1103244"/>
              <a:gd name="connsiteX1" fmla="*/ 1808922 w 2792896"/>
              <a:gd name="connsiteY1" fmla="*/ 0 h 1103244"/>
              <a:gd name="connsiteX2" fmla="*/ 1878496 w 2792896"/>
              <a:gd name="connsiteY2" fmla="*/ 228600 h 1103244"/>
              <a:gd name="connsiteX3" fmla="*/ 2733261 w 2792896"/>
              <a:gd name="connsiteY3" fmla="*/ 248479 h 1103244"/>
              <a:gd name="connsiteX4" fmla="*/ 2792896 w 2792896"/>
              <a:gd name="connsiteY4" fmla="*/ 347870 h 1103244"/>
              <a:gd name="connsiteX5" fmla="*/ 2792896 w 2792896"/>
              <a:gd name="connsiteY5" fmla="*/ 457200 h 1103244"/>
              <a:gd name="connsiteX6" fmla="*/ 2753139 w 2792896"/>
              <a:gd name="connsiteY6" fmla="*/ 546653 h 1103244"/>
              <a:gd name="connsiteX7" fmla="*/ 2733261 w 2792896"/>
              <a:gd name="connsiteY7" fmla="*/ 675861 h 1103244"/>
              <a:gd name="connsiteX8" fmla="*/ 2703444 w 2792896"/>
              <a:gd name="connsiteY8" fmla="*/ 815009 h 1103244"/>
              <a:gd name="connsiteX9" fmla="*/ 2484783 w 2792896"/>
              <a:gd name="connsiteY9" fmla="*/ 665922 h 1103244"/>
              <a:gd name="connsiteX10" fmla="*/ 2236305 w 2792896"/>
              <a:gd name="connsiteY10" fmla="*/ 765313 h 1103244"/>
              <a:gd name="connsiteX11" fmla="*/ 2236305 w 2792896"/>
              <a:gd name="connsiteY11" fmla="*/ 874644 h 1103244"/>
              <a:gd name="connsiteX12" fmla="*/ 1948070 w 2792896"/>
              <a:gd name="connsiteY12" fmla="*/ 1003853 h 1103244"/>
              <a:gd name="connsiteX13" fmla="*/ 1798983 w 2792896"/>
              <a:gd name="connsiteY13" fmla="*/ 1103244 h 1103244"/>
              <a:gd name="connsiteX14" fmla="*/ 1600200 w 2792896"/>
              <a:gd name="connsiteY14" fmla="*/ 1023731 h 1103244"/>
              <a:gd name="connsiteX15" fmla="*/ 1600200 w 2792896"/>
              <a:gd name="connsiteY15" fmla="*/ 1023731 h 1103244"/>
              <a:gd name="connsiteX16" fmla="*/ 1509038 w 2792896"/>
              <a:gd name="connsiteY16" fmla="*/ 1024012 h 1103244"/>
              <a:gd name="connsiteX17" fmla="*/ 1475057 w 2792896"/>
              <a:gd name="connsiteY17" fmla="*/ 947307 h 1103244"/>
              <a:gd name="connsiteX18" fmla="*/ 1501069 w 2792896"/>
              <a:gd name="connsiteY18" fmla="*/ 866143 h 1103244"/>
              <a:gd name="connsiteX19" fmla="*/ 1448067 w 2792896"/>
              <a:gd name="connsiteY19" fmla="*/ 841143 h 1103244"/>
              <a:gd name="connsiteX20" fmla="*/ 1383286 w 2792896"/>
              <a:gd name="connsiteY20" fmla="*/ 768758 h 1103244"/>
              <a:gd name="connsiteX21" fmla="*/ 1182757 w 2792896"/>
              <a:gd name="connsiteY21" fmla="*/ 636105 h 1103244"/>
              <a:gd name="connsiteX22" fmla="*/ 1116539 w 2792896"/>
              <a:gd name="connsiteY22" fmla="*/ 601128 h 1103244"/>
              <a:gd name="connsiteX23" fmla="*/ 868666 w 2792896"/>
              <a:gd name="connsiteY23" fmla="*/ 512165 h 1103244"/>
              <a:gd name="connsiteX24" fmla="*/ 570440 w 2792896"/>
              <a:gd name="connsiteY24" fmla="*/ 506037 h 1103244"/>
              <a:gd name="connsiteX25" fmla="*/ 39757 w 2792896"/>
              <a:gd name="connsiteY25" fmla="*/ 606287 h 1103244"/>
              <a:gd name="connsiteX26" fmla="*/ 159026 w 2792896"/>
              <a:gd name="connsiteY26" fmla="*/ 506896 h 1103244"/>
              <a:gd name="connsiteX27" fmla="*/ 109331 w 2792896"/>
              <a:gd name="connsiteY27" fmla="*/ 427383 h 1103244"/>
              <a:gd name="connsiteX28" fmla="*/ 159026 w 2792896"/>
              <a:gd name="connsiteY28" fmla="*/ 327992 h 1103244"/>
              <a:gd name="connsiteX29" fmla="*/ 0 w 2792896"/>
              <a:gd name="connsiteY29" fmla="*/ 159027 h 1103244"/>
              <a:gd name="connsiteX30" fmla="*/ 69574 w 2792896"/>
              <a:gd name="connsiteY30" fmla="*/ 49696 h 1103244"/>
              <a:gd name="connsiteX0" fmla="*/ 69574 w 2792896"/>
              <a:gd name="connsiteY0" fmla="*/ 49696 h 1103244"/>
              <a:gd name="connsiteX1" fmla="*/ 1808922 w 2792896"/>
              <a:gd name="connsiteY1" fmla="*/ 0 h 1103244"/>
              <a:gd name="connsiteX2" fmla="*/ 1878496 w 2792896"/>
              <a:gd name="connsiteY2" fmla="*/ 228600 h 1103244"/>
              <a:gd name="connsiteX3" fmla="*/ 2733261 w 2792896"/>
              <a:gd name="connsiteY3" fmla="*/ 248479 h 1103244"/>
              <a:gd name="connsiteX4" fmla="*/ 2792896 w 2792896"/>
              <a:gd name="connsiteY4" fmla="*/ 347870 h 1103244"/>
              <a:gd name="connsiteX5" fmla="*/ 2792896 w 2792896"/>
              <a:gd name="connsiteY5" fmla="*/ 457200 h 1103244"/>
              <a:gd name="connsiteX6" fmla="*/ 2753139 w 2792896"/>
              <a:gd name="connsiteY6" fmla="*/ 546653 h 1103244"/>
              <a:gd name="connsiteX7" fmla="*/ 2733261 w 2792896"/>
              <a:gd name="connsiteY7" fmla="*/ 675861 h 1103244"/>
              <a:gd name="connsiteX8" fmla="*/ 2703444 w 2792896"/>
              <a:gd name="connsiteY8" fmla="*/ 815009 h 1103244"/>
              <a:gd name="connsiteX9" fmla="*/ 2484783 w 2792896"/>
              <a:gd name="connsiteY9" fmla="*/ 665922 h 1103244"/>
              <a:gd name="connsiteX10" fmla="*/ 2236305 w 2792896"/>
              <a:gd name="connsiteY10" fmla="*/ 765313 h 1103244"/>
              <a:gd name="connsiteX11" fmla="*/ 2236305 w 2792896"/>
              <a:gd name="connsiteY11" fmla="*/ 874644 h 1103244"/>
              <a:gd name="connsiteX12" fmla="*/ 1948070 w 2792896"/>
              <a:gd name="connsiteY12" fmla="*/ 1003853 h 1103244"/>
              <a:gd name="connsiteX13" fmla="*/ 1798983 w 2792896"/>
              <a:gd name="connsiteY13" fmla="*/ 1103244 h 1103244"/>
              <a:gd name="connsiteX14" fmla="*/ 1600200 w 2792896"/>
              <a:gd name="connsiteY14" fmla="*/ 1023731 h 1103244"/>
              <a:gd name="connsiteX15" fmla="*/ 1600200 w 2792896"/>
              <a:gd name="connsiteY15" fmla="*/ 1023731 h 1103244"/>
              <a:gd name="connsiteX16" fmla="*/ 1509038 w 2792896"/>
              <a:gd name="connsiteY16" fmla="*/ 1024012 h 1103244"/>
              <a:gd name="connsiteX17" fmla="*/ 1475057 w 2792896"/>
              <a:gd name="connsiteY17" fmla="*/ 947307 h 1103244"/>
              <a:gd name="connsiteX18" fmla="*/ 1501069 w 2792896"/>
              <a:gd name="connsiteY18" fmla="*/ 866143 h 1103244"/>
              <a:gd name="connsiteX19" fmla="*/ 1448067 w 2792896"/>
              <a:gd name="connsiteY19" fmla="*/ 841143 h 1103244"/>
              <a:gd name="connsiteX20" fmla="*/ 1383286 w 2792896"/>
              <a:gd name="connsiteY20" fmla="*/ 768758 h 1103244"/>
              <a:gd name="connsiteX21" fmla="*/ 1182757 w 2792896"/>
              <a:gd name="connsiteY21" fmla="*/ 636105 h 1103244"/>
              <a:gd name="connsiteX22" fmla="*/ 1116539 w 2792896"/>
              <a:gd name="connsiteY22" fmla="*/ 601128 h 1103244"/>
              <a:gd name="connsiteX23" fmla="*/ 872627 w 2792896"/>
              <a:gd name="connsiteY23" fmla="*/ 519753 h 1103244"/>
              <a:gd name="connsiteX24" fmla="*/ 570440 w 2792896"/>
              <a:gd name="connsiteY24" fmla="*/ 506037 h 1103244"/>
              <a:gd name="connsiteX25" fmla="*/ 39757 w 2792896"/>
              <a:gd name="connsiteY25" fmla="*/ 606287 h 1103244"/>
              <a:gd name="connsiteX26" fmla="*/ 159026 w 2792896"/>
              <a:gd name="connsiteY26" fmla="*/ 506896 h 1103244"/>
              <a:gd name="connsiteX27" fmla="*/ 109331 w 2792896"/>
              <a:gd name="connsiteY27" fmla="*/ 427383 h 1103244"/>
              <a:gd name="connsiteX28" fmla="*/ 159026 w 2792896"/>
              <a:gd name="connsiteY28" fmla="*/ 327992 h 1103244"/>
              <a:gd name="connsiteX29" fmla="*/ 0 w 2792896"/>
              <a:gd name="connsiteY29" fmla="*/ 159027 h 1103244"/>
              <a:gd name="connsiteX30" fmla="*/ 69574 w 2792896"/>
              <a:gd name="connsiteY30" fmla="*/ 49696 h 1103244"/>
              <a:gd name="connsiteX0" fmla="*/ 69574 w 2792896"/>
              <a:gd name="connsiteY0" fmla="*/ 49696 h 1103244"/>
              <a:gd name="connsiteX1" fmla="*/ 1808922 w 2792896"/>
              <a:gd name="connsiteY1" fmla="*/ 0 h 1103244"/>
              <a:gd name="connsiteX2" fmla="*/ 1878496 w 2792896"/>
              <a:gd name="connsiteY2" fmla="*/ 228600 h 1103244"/>
              <a:gd name="connsiteX3" fmla="*/ 2733261 w 2792896"/>
              <a:gd name="connsiteY3" fmla="*/ 248479 h 1103244"/>
              <a:gd name="connsiteX4" fmla="*/ 2792896 w 2792896"/>
              <a:gd name="connsiteY4" fmla="*/ 347870 h 1103244"/>
              <a:gd name="connsiteX5" fmla="*/ 2792896 w 2792896"/>
              <a:gd name="connsiteY5" fmla="*/ 457200 h 1103244"/>
              <a:gd name="connsiteX6" fmla="*/ 2753139 w 2792896"/>
              <a:gd name="connsiteY6" fmla="*/ 546653 h 1103244"/>
              <a:gd name="connsiteX7" fmla="*/ 2733261 w 2792896"/>
              <a:gd name="connsiteY7" fmla="*/ 675861 h 1103244"/>
              <a:gd name="connsiteX8" fmla="*/ 2703444 w 2792896"/>
              <a:gd name="connsiteY8" fmla="*/ 815009 h 1103244"/>
              <a:gd name="connsiteX9" fmla="*/ 2484783 w 2792896"/>
              <a:gd name="connsiteY9" fmla="*/ 665922 h 1103244"/>
              <a:gd name="connsiteX10" fmla="*/ 2236305 w 2792896"/>
              <a:gd name="connsiteY10" fmla="*/ 765313 h 1103244"/>
              <a:gd name="connsiteX11" fmla="*/ 2236305 w 2792896"/>
              <a:gd name="connsiteY11" fmla="*/ 874644 h 1103244"/>
              <a:gd name="connsiteX12" fmla="*/ 1948070 w 2792896"/>
              <a:gd name="connsiteY12" fmla="*/ 1003853 h 1103244"/>
              <a:gd name="connsiteX13" fmla="*/ 1798983 w 2792896"/>
              <a:gd name="connsiteY13" fmla="*/ 1103244 h 1103244"/>
              <a:gd name="connsiteX14" fmla="*/ 1600200 w 2792896"/>
              <a:gd name="connsiteY14" fmla="*/ 1023731 h 1103244"/>
              <a:gd name="connsiteX15" fmla="*/ 1600200 w 2792896"/>
              <a:gd name="connsiteY15" fmla="*/ 1023731 h 1103244"/>
              <a:gd name="connsiteX16" fmla="*/ 1509038 w 2792896"/>
              <a:gd name="connsiteY16" fmla="*/ 1024012 h 1103244"/>
              <a:gd name="connsiteX17" fmla="*/ 1475057 w 2792896"/>
              <a:gd name="connsiteY17" fmla="*/ 947307 h 1103244"/>
              <a:gd name="connsiteX18" fmla="*/ 1501069 w 2792896"/>
              <a:gd name="connsiteY18" fmla="*/ 866143 h 1103244"/>
              <a:gd name="connsiteX19" fmla="*/ 1448067 w 2792896"/>
              <a:gd name="connsiteY19" fmla="*/ 841143 h 1103244"/>
              <a:gd name="connsiteX20" fmla="*/ 1383286 w 2792896"/>
              <a:gd name="connsiteY20" fmla="*/ 768758 h 1103244"/>
              <a:gd name="connsiteX21" fmla="*/ 1182757 w 2792896"/>
              <a:gd name="connsiteY21" fmla="*/ 636105 h 1103244"/>
              <a:gd name="connsiteX22" fmla="*/ 1116539 w 2792896"/>
              <a:gd name="connsiteY22" fmla="*/ 601128 h 1103244"/>
              <a:gd name="connsiteX23" fmla="*/ 872627 w 2792896"/>
              <a:gd name="connsiteY23" fmla="*/ 519753 h 1103244"/>
              <a:gd name="connsiteX24" fmla="*/ 750716 w 2792896"/>
              <a:gd name="connsiteY24" fmla="*/ 502074 h 1103244"/>
              <a:gd name="connsiteX25" fmla="*/ 570440 w 2792896"/>
              <a:gd name="connsiteY25" fmla="*/ 506037 h 1103244"/>
              <a:gd name="connsiteX26" fmla="*/ 39757 w 2792896"/>
              <a:gd name="connsiteY26" fmla="*/ 606287 h 1103244"/>
              <a:gd name="connsiteX27" fmla="*/ 159026 w 2792896"/>
              <a:gd name="connsiteY27" fmla="*/ 506896 h 1103244"/>
              <a:gd name="connsiteX28" fmla="*/ 109331 w 2792896"/>
              <a:gd name="connsiteY28" fmla="*/ 427383 h 1103244"/>
              <a:gd name="connsiteX29" fmla="*/ 159026 w 2792896"/>
              <a:gd name="connsiteY29" fmla="*/ 327992 h 1103244"/>
              <a:gd name="connsiteX30" fmla="*/ 0 w 2792896"/>
              <a:gd name="connsiteY30" fmla="*/ 159027 h 1103244"/>
              <a:gd name="connsiteX31" fmla="*/ 69574 w 2792896"/>
              <a:gd name="connsiteY31" fmla="*/ 49696 h 1103244"/>
              <a:gd name="connsiteX0" fmla="*/ 69574 w 2792896"/>
              <a:gd name="connsiteY0" fmla="*/ 49696 h 1103244"/>
              <a:gd name="connsiteX1" fmla="*/ 1808922 w 2792896"/>
              <a:gd name="connsiteY1" fmla="*/ 0 h 1103244"/>
              <a:gd name="connsiteX2" fmla="*/ 1878496 w 2792896"/>
              <a:gd name="connsiteY2" fmla="*/ 228600 h 1103244"/>
              <a:gd name="connsiteX3" fmla="*/ 2733261 w 2792896"/>
              <a:gd name="connsiteY3" fmla="*/ 248479 h 1103244"/>
              <a:gd name="connsiteX4" fmla="*/ 2792896 w 2792896"/>
              <a:gd name="connsiteY4" fmla="*/ 347870 h 1103244"/>
              <a:gd name="connsiteX5" fmla="*/ 2792896 w 2792896"/>
              <a:gd name="connsiteY5" fmla="*/ 457200 h 1103244"/>
              <a:gd name="connsiteX6" fmla="*/ 2753139 w 2792896"/>
              <a:gd name="connsiteY6" fmla="*/ 546653 h 1103244"/>
              <a:gd name="connsiteX7" fmla="*/ 2733261 w 2792896"/>
              <a:gd name="connsiteY7" fmla="*/ 675861 h 1103244"/>
              <a:gd name="connsiteX8" fmla="*/ 2703444 w 2792896"/>
              <a:gd name="connsiteY8" fmla="*/ 815009 h 1103244"/>
              <a:gd name="connsiteX9" fmla="*/ 2484783 w 2792896"/>
              <a:gd name="connsiteY9" fmla="*/ 665922 h 1103244"/>
              <a:gd name="connsiteX10" fmla="*/ 2236305 w 2792896"/>
              <a:gd name="connsiteY10" fmla="*/ 765313 h 1103244"/>
              <a:gd name="connsiteX11" fmla="*/ 2236305 w 2792896"/>
              <a:gd name="connsiteY11" fmla="*/ 874644 h 1103244"/>
              <a:gd name="connsiteX12" fmla="*/ 1948070 w 2792896"/>
              <a:gd name="connsiteY12" fmla="*/ 1003853 h 1103244"/>
              <a:gd name="connsiteX13" fmla="*/ 1798983 w 2792896"/>
              <a:gd name="connsiteY13" fmla="*/ 1103244 h 1103244"/>
              <a:gd name="connsiteX14" fmla="*/ 1600200 w 2792896"/>
              <a:gd name="connsiteY14" fmla="*/ 1023731 h 1103244"/>
              <a:gd name="connsiteX15" fmla="*/ 1600200 w 2792896"/>
              <a:gd name="connsiteY15" fmla="*/ 1023731 h 1103244"/>
              <a:gd name="connsiteX16" fmla="*/ 1509038 w 2792896"/>
              <a:gd name="connsiteY16" fmla="*/ 1024012 h 1103244"/>
              <a:gd name="connsiteX17" fmla="*/ 1475057 w 2792896"/>
              <a:gd name="connsiteY17" fmla="*/ 947307 h 1103244"/>
              <a:gd name="connsiteX18" fmla="*/ 1501069 w 2792896"/>
              <a:gd name="connsiteY18" fmla="*/ 866143 h 1103244"/>
              <a:gd name="connsiteX19" fmla="*/ 1448067 w 2792896"/>
              <a:gd name="connsiteY19" fmla="*/ 841143 h 1103244"/>
              <a:gd name="connsiteX20" fmla="*/ 1383286 w 2792896"/>
              <a:gd name="connsiteY20" fmla="*/ 768758 h 1103244"/>
              <a:gd name="connsiteX21" fmla="*/ 1182757 w 2792896"/>
              <a:gd name="connsiteY21" fmla="*/ 636105 h 1103244"/>
              <a:gd name="connsiteX22" fmla="*/ 1116539 w 2792896"/>
              <a:gd name="connsiteY22" fmla="*/ 601128 h 1103244"/>
              <a:gd name="connsiteX23" fmla="*/ 872627 w 2792896"/>
              <a:gd name="connsiteY23" fmla="*/ 519753 h 1103244"/>
              <a:gd name="connsiteX24" fmla="*/ 750716 w 2792896"/>
              <a:gd name="connsiteY24" fmla="*/ 502074 h 1103244"/>
              <a:gd name="connsiteX25" fmla="*/ 570440 w 2792896"/>
              <a:gd name="connsiteY25" fmla="*/ 506037 h 1103244"/>
              <a:gd name="connsiteX26" fmla="*/ 55007 w 2792896"/>
              <a:gd name="connsiteY26" fmla="*/ 602440 h 1103244"/>
              <a:gd name="connsiteX27" fmla="*/ 159026 w 2792896"/>
              <a:gd name="connsiteY27" fmla="*/ 506896 h 1103244"/>
              <a:gd name="connsiteX28" fmla="*/ 109331 w 2792896"/>
              <a:gd name="connsiteY28" fmla="*/ 427383 h 1103244"/>
              <a:gd name="connsiteX29" fmla="*/ 159026 w 2792896"/>
              <a:gd name="connsiteY29" fmla="*/ 327992 h 1103244"/>
              <a:gd name="connsiteX30" fmla="*/ 0 w 2792896"/>
              <a:gd name="connsiteY30" fmla="*/ 159027 h 1103244"/>
              <a:gd name="connsiteX31" fmla="*/ 69574 w 2792896"/>
              <a:gd name="connsiteY31" fmla="*/ 49696 h 1103244"/>
              <a:gd name="connsiteX0" fmla="*/ 69574 w 2792896"/>
              <a:gd name="connsiteY0" fmla="*/ 49696 h 1103244"/>
              <a:gd name="connsiteX1" fmla="*/ 1808922 w 2792896"/>
              <a:gd name="connsiteY1" fmla="*/ 0 h 1103244"/>
              <a:gd name="connsiteX2" fmla="*/ 1878496 w 2792896"/>
              <a:gd name="connsiteY2" fmla="*/ 228600 h 1103244"/>
              <a:gd name="connsiteX3" fmla="*/ 2733261 w 2792896"/>
              <a:gd name="connsiteY3" fmla="*/ 248479 h 1103244"/>
              <a:gd name="connsiteX4" fmla="*/ 2792896 w 2792896"/>
              <a:gd name="connsiteY4" fmla="*/ 347870 h 1103244"/>
              <a:gd name="connsiteX5" fmla="*/ 2792896 w 2792896"/>
              <a:gd name="connsiteY5" fmla="*/ 457200 h 1103244"/>
              <a:gd name="connsiteX6" fmla="*/ 2753139 w 2792896"/>
              <a:gd name="connsiteY6" fmla="*/ 546653 h 1103244"/>
              <a:gd name="connsiteX7" fmla="*/ 2733261 w 2792896"/>
              <a:gd name="connsiteY7" fmla="*/ 675861 h 1103244"/>
              <a:gd name="connsiteX8" fmla="*/ 2703444 w 2792896"/>
              <a:gd name="connsiteY8" fmla="*/ 815009 h 1103244"/>
              <a:gd name="connsiteX9" fmla="*/ 2484783 w 2792896"/>
              <a:gd name="connsiteY9" fmla="*/ 665922 h 1103244"/>
              <a:gd name="connsiteX10" fmla="*/ 2236305 w 2792896"/>
              <a:gd name="connsiteY10" fmla="*/ 765313 h 1103244"/>
              <a:gd name="connsiteX11" fmla="*/ 2236305 w 2792896"/>
              <a:gd name="connsiteY11" fmla="*/ 874644 h 1103244"/>
              <a:gd name="connsiteX12" fmla="*/ 1948070 w 2792896"/>
              <a:gd name="connsiteY12" fmla="*/ 1003853 h 1103244"/>
              <a:gd name="connsiteX13" fmla="*/ 1798983 w 2792896"/>
              <a:gd name="connsiteY13" fmla="*/ 1103244 h 1103244"/>
              <a:gd name="connsiteX14" fmla="*/ 1600200 w 2792896"/>
              <a:gd name="connsiteY14" fmla="*/ 1023731 h 1103244"/>
              <a:gd name="connsiteX15" fmla="*/ 1600200 w 2792896"/>
              <a:gd name="connsiteY15" fmla="*/ 1023731 h 1103244"/>
              <a:gd name="connsiteX16" fmla="*/ 1509038 w 2792896"/>
              <a:gd name="connsiteY16" fmla="*/ 1024012 h 1103244"/>
              <a:gd name="connsiteX17" fmla="*/ 1475057 w 2792896"/>
              <a:gd name="connsiteY17" fmla="*/ 947307 h 1103244"/>
              <a:gd name="connsiteX18" fmla="*/ 1501069 w 2792896"/>
              <a:gd name="connsiteY18" fmla="*/ 866143 h 1103244"/>
              <a:gd name="connsiteX19" fmla="*/ 1448067 w 2792896"/>
              <a:gd name="connsiteY19" fmla="*/ 841143 h 1103244"/>
              <a:gd name="connsiteX20" fmla="*/ 1383286 w 2792896"/>
              <a:gd name="connsiteY20" fmla="*/ 768758 h 1103244"/>
              <a:gd name="connsiteX21" fmla="*/ 1182757 w 2792896"/>
              <a:gd name="connsiteY21" fmla="*/ 636105 h 1103244"/>
              <a:gd name="connsiteX22" fmla="*/ 1116539 w 2792896"/>
              <a:gd name="connsiteY22" fmla="*/ 601128 h 1103244"/>
              <a:gd name="connsiteX23" fmla="*/ 872627 w 2792896"/>
              <a:gd name="connsiteY23" fmla="*/ 519753 h 1103244"/>
              <a:gd name="connsiteX24" fmla="*/ 750716 w 2792896"/>
              <a:gd name="connsiteY24" fmla="*/ 502074 h 1103244"/>
              <a:gd name="connsiteX25" fmla="*/ 570440 w 2792896"/>
              <a:gd name="connsiteY25" fmla="*/ 506037 h 1103244"/>
              <a:gd name="connsiteX26" fmla="*/ 55007 w 2792896"/>
              <a:gd name="connsiteY26" fmla="*/ 602440 h 1103244"/>
              <a:gd name="connsiteX27" fmla="*/ 159054 w 2792896"/>
              <a:gd name="connsiteY27" fmla="*/ 495435 h 1103244"/>
              <a:gd name="connsiteX28" fmla="*/ 109331 w 2792896"/>
              <a:gd name="connsiteY28" fmla="*/ 427383 h 1103244"/>
              <a:gd name="connsiteX29" fmla="*/ 159026 w 2792896"/>
              <a:gd name="connsiteY29" fmla="*/ 327992 h 1103244"/>
              <a:gd name="connsiteX30" fmla="*/ 0 w 2792896"/>
              <a:gd name="connsiteY30" fmla="*/ 159027 h 1103244"/>
              <a:gd name="connsiteX31" fmla="*/ 69574 w 2792896"/>
              <a:gd name="connsiteY31" fmla="*/ 49696 h 1103244"/>
              <a:gd name="connsiteX0" fmla="*/ 69574 w 2792896"/>
              <a:gd name="connsiteY0" fmla="*/ 49696 h 1103244"/>
              <a:gd name="connsiteX1" fmla="*/ 1808922 w 2792896"/>
              <a:gd name="connsiteY1" fmla="*/ 0 h 1103244"/>
              <a:gd name="connsiteX2" fmla="*/ 1878496 w 2792896"/>
              <a:gd name="connsiteY2" fmla="*/ 228600 h 1103244"/>
              <a:gd name="connsiteX3" fmla="*/ 2733261 w 2792896"/>
              <a:gd name="connsiteY3" fmla="*/ 248479 h 1103244"/>
              <a:gd name="connsiteX4" fmla="*/ 2792896 w 2792896"/>
              <a:gd name="connsiteY4" fmla="*/ 347870 h 1103244"/>
              <a:gd name="connsiteX5" fmla="*/ 2792896 w 2792896"/>
              <a:gd name="connsiteY5" fmla="*/ 457200 h 1103244"/>
              <a:gd name="connsiteX6" fmla="*/ 2753139 w 2792896"/>
              <a:gd name="connsiteY6" fmla="*/ 546653 h 1103244"/>
              <a:gd name="connsiteX7" fmla="*/ 2733261 w 2792896"/>
              <a:gd name="connsiteY7" fmla="*/ 675861 h 1103244"/>
              <a:gd name="connsiteX8" fmla="*/ 2703444 w 2792896"/>
              <a:gd name="connsiteY8" fmla="*/ 815009 h 1103244"/>
              <a:gd name="connsiteX9" fmla="*/ 2484783 w 2792896"/>
              <a:gd name="connsiteY9" fmla="*/ 665922 h 1103244"/>
              <a:gd name="connsiteX10" fmla="*/ 2236305 w 2792896"/>
              <a:gd name="connsiteY10" fmla="*/ 765313 h 1103244"/>
              <a:gd name="connsiteX11" fmla="*/ 2236305 w 2792896"/>
              <a:gd name="connsiteY11" fmla="*/ 874644 h 1103244"/>
              <a:gd name="connsiteX12" fmla="*/ 1948070 w 2792896"/>
              <a:gd name="connsiteY12" fmla="*/ 1003853 h 1103244"/>
              <a:gd name="connsiteX13" fmla="*/ 1798983 w 2792896"/>
              <a:gd name="connsiteY13" fmla="*/ 1103244 h 1103244"/>
              <a:gd name="connsiteX14" fmla="*/ 1600200 w 2792896"/>
              <a:gd name="connsiteY14" fmla="*/ 1023731 h 1103244"/>
              <a:gd name="connsiteX15" fmla="*/ 1600200 w 2792896"/>
              <a:gd name="connsiteY15" fmla="*/ 1023731 h 1103244"/>
              <a:gd name="connsiteX16" fmla="*/ 1509038 w 2792896"/>
              <a:gd name="connsiteY16" fmla="*/ 1024012 h 1103244"/>
              <a:gd name="connsiteX17" fmla="*/ 1475057 w 2792896"/>
              <a:gd name="connsiteY17" fmla="*/ 947307 h 1103244"/>
              <a:gd name="connsiteX18" fmla="*/ 1501069 w 2792896"/>
              <a:gd name="connsiteY18" fmla="*/ 866143 h 1103244"/>
              <a:gd name="connsiteX19" fmla="*/ 1448067 w 2792896"/>
              <a:gd name="connsiteY19" fmla="*/ 841143 h 1103244"/>
              <a:gd name="connsiteX20" fmla="*/ 1383286 w 2792896"/>
              <a:gd name="connsiteY20" fmla="*/ 768758 h 1103244"/>
              <a:gd name="connsiteX21" fmla="*/ 1182757 w 2792896"/>
              <a:gd name="connsiteY21" fmla="*/ 636105 h 1103244"/>
              <a:gd name="connsiteX22" fmla="*/ 1116539 w 2792896"/>
              <a:gd name="connsiteY22" fmla="*/ 601128 h 1103244"/>
              <a:gd name="connsiteX23" fmla="*/ 872627 w 2792896"/>
              <a:gd name="connsiteY23" fmla="*/ 519753 h 1103244"/>
              <a:gd name="connsiteX24" fmla="*/ 750716 w 2792896"/>
              <a:gd name="connsiteY24" fmla="*/ 502074 h 1103244"/>
              <a:gd name="connsiteX25" fmla="*/ 570440 w 2792896"/>
              <a:gd name="connsiteY25" fmla="*/ 506037 h 1103244"/>
              <a:gd name="connsiteX26" fmla="*/ 55007 w 2792896"/>
              <a:gd name="connsiteY26" fmla="*/ 602440 h 1103244"/>
              <a:gd name="connsiteX27" fmla="*/ 159054 w 2792896"/>
              <a:gd name="connsiteY27" fmla="*/ 495435 h 1103244"/>
              <a:gd name="connsiteX28" fmla="*/ 109331 w 2792896"/>
              <a:gd name="connsiteY28" fmla="*/ 427383 h 1103244"/>
              <a:gd name="connsiteX29" fmla="*/ 159026 w 2792896"/>
              <a:gd name="connsiteY29" fmla="*/ 327992 h 1103244"/>
              <a:gd name="connsiteX30" fmla="*/ 0 w 2792896"/>
              <a:gd name="connsiteY30" fmla="*/ 159027 h 1103244"/>
              <a:gd name="connsiteX31" fmla="*/ 69574 w 2792896"/>
              <a:gd name="connsiteY31" fmla="*/ 49696 h 1103244"/>
              <a:gd name="connsiteX0" fmla="*/ 69574 w 2792896"/>
              <a:gd name="connsiteY0" fmla="*/ 49696 h 1103244"/>
              <a:gd name="connsiteX1" fmla="*/ 1808922 w 2792896"/>
              <a:gd name="connsiteY1" fmla="*/ 0 h 1103244"/>
              <a:gd name="connsiteX2" fmla="*/ 1878496 w 2792896"/>
              <a:gd name="connsiteY2" fmla="*/ 228600 h 1103244"/>
              <a:gd name="connsiteX3" fmla="*/ 2733261 w 2792896"/>
              <a:gd name="connsiteY3" fmla="*/ 248479 h 1103244"/>
              <a:gd name="connsiteX4" fmla="*/ 2792896 w 2792896"/>
              <a:gd name="connsiteY4" fmla="*/ 347870 h 1103244"/>
              <a:gd name="connsiteX5" fmla="*/ 2792896 w 2792896"/>
              <a:gd name="connsiteY5" fmla="*/ 457200 h 1103244"/>
              <a:gd name="connsiteX6" fmla="*/ 2753139 w 2792896"/>
              <a:gd name="connsiteY6" fmla="*/ 546653 h 1103244"/>
              <a:gd name="connsiteX7" fmla="*/ 2733261 w 2792896"/>
              <a:gd name="connsiteY7" fmla="*/ 675861 h 1103244"/>
              <a:gd name="connsiteX8" fmla="*/ 2703444 w 2792896"/>
              <a:gd name="connsiteY8" fmla="*/ 815009 h 1103244"/>
              <a:gd name="connsiteX9" fmla="*/ 2484783 w 2792896"/>
              <a:gd name="connsiteY9" fmla="*/ 665922 h 1103244"/>
              <a:gd name="connsiteX10" fmla="*/ 2236305 w 2792896"/>
              <a:gd name="connsiteY10" fmla="*/ 765313 h 1103244"/>
              <a:gd name="connsiteX11" fmla="*/ 2236305 w 2792896"/>
              <a:gd name="connsiteY11" fmla="*/ 874644 h 1103244"/>
              <a:gd name="connsiteX12" fmla="*/ 1948070 w 2792896"/>
              <a:gd name="connsiteY12" fmla="*/ 1003853 h 1103244"/>
              <a:gd name="connsiteX13" fmla="*/ 1798983 w 2792896"/>
              <a:gd name="connsiteY13" fmla="*/ 1103244 h 1103244"/>
              <a:gd name="connsiteX14" fmla="*/ 1600200 w 2792896"/>
              <a:gd name="connsiteY14" fmla="*/ 1023731 h 1103244"/>
              <a:gd name="connsiteX15" fmla="*/ 1600200 w 2792896"/>
              <a:gd name="connsiteY15" fmla="*/ 1023731 h 1103244"/>
              <a:gd name="connsiteX16" fmla="*/ 1509038 w 2792896"/>
              <a:gd name="connsiteY16" fmla="*/ 1024012 h 1103244"/>
              <a:gd name="connsiteX17" fmla="*/ 1475057 w 2792896"/>
              <a:gd name="connsiteY17" fmla="*/ 947307 h 1103244"/>
              <a:gd name="connsiteX18" fmla="*/ 1501069 w 2792896"/>
              <a:gd name="connsiteY18" fmla="*/ 866143 h 1103244"/>
              <a:gd name="connsiteX19" fmla="*/ 1448067 w 2792896"/>
              <a:gd name="connsiteY19" fmla="*/ 841143 h 1103244"/>
              <a:gd name="connsiteX20" fmla="*/ 1383286 w 2792896"/>
              <a:gd name="connsiteY20" fmla="*/ 768758 h 1103244"/>
              <a:gd name="connsiteX21" fmla="*/ 1182757 w 2792896"/>
              <a:gd name="connsiteY21" fmla="*/ 636105 h 1103244"/>
              <a:gd name="connsiteX22" fmla="*/ 1116539 w 2792896"/>
              <a:gd name="connsiteY22" fmla="*/ 601128 h 1103244"/>
              <a:gd name="connsiteX23" fmla="*/ 872627 w 2792896"/>
              <a:gd name="connsiteY23" fmla="*/ 519753 h 1103244"/>
              <a:gd name="connsiteX24" fmla="*/ 750716 w 2792896"/>
              <a:gd name="connsiteY24" fmla="*/ 502074 h 1103244"/>
              <a:gd name="connsiteX25" fmla="*/ 570440 w 2792896"/>
              <a:gd name="connsiteY25" fmla="*/ 506037 h 1103244"/>
              <a:gd name="connsiteX26" fmla="*/ 55007 w 2792896"/>
              <a:gd name="connsiteY26" fmla="*/ 602440 h 1103244"/>
              <a:gd name="connsiteX27" fmla="*/ 159054 w 2792896"/>
              <a:gd name="connsiteY27" fmla="*/ 495435 h 1103244"/>
              <a:gd name="connsiteX28" fmla="*/ 109331 w 2792896"/>
              <a:gd name="connsiteY28" fmla="*/ 427383 h 1103244"/>
              <a:gd name="connsiteX29" fmla="*/ 159026 w 2792896"/>
              <a:gd name="connsiteY29" fmla="*/ 327992 h 1103244"/>
              <a:gd name="connsiteX30" fmla="*/ 83851 w 2792896"/>
              <a:gd name="connsiteY30" fmla="*/ 277298 h 1103244"/>
              <a:gd name="connsiteX31" fmla="*/ 0 w 2792896"/>
              <a:gd name="connsiteY31" fmla="*/ 159027 h 1103244"/>
              <a:gd name="connsiteX32" fmla="*/ 69574 w 2792896"/>
              <a:gd name="connsiteY32" fmla="*/ 49696 h 1103244"/>
              <a:gd name="connsiteX0" fmla="*/ 69574 w 2792896"/>
              <a:gd name="connsiteY0" fmla="*/ 49696 h 1103244"/>
              <a:gd name="connsiteX1" fmla="*/ 1808922 w 2792896"/>
              <a:gd name="connsiteY1" fmla="*/ 0 h 1103244"/>
              <a:gd name="connsiteX2" fmla="*/ 1878496 w 2792896"/>
              <a:gd name="connsiteY2" fmla="*/ 228600 h 1103244"/>
              <a:gd name="connsiteX3" fmla="*/ 2733261 w 2792896"/>
              <a:gd name="connsiteY3" fmla="*/ 248479 h 1103244"/>
              <a:gd name="connsiteX4" fmla="*/ 2792896 w 2792896"/>
              <a:gd name="connsiteY4" fmla="*/ 347870 h 1103244"/>
              <a:gd name="connsiteX5" fmla="*/ 2792896 w 2792896"/>
              <a:gd name="connsiteY5" fmla="*/ 457200 h 1103244"/>
              <a:gd name="connsiteX6" fmla="*/ 2753139 w 2792896"/>
              <a:gd name="connsiteY6" fmla="*/ 546653 h 1103244"/>
              <a:gd name="connsiteX7" fmla="*/ 2733261 w 2792896"/>
              <a:gd name="connsiteY7" fmla="*/ 675861 h 1103244"/>
              <a:gd name="connsiteX8" fmla="*/ 2703444 w 2792896"/>
              <a:gd name="connsiteY8" fmla="*/ 815009 h 1103244"/>
              <a:gd name="connsiteX9" fmla="*/ 2484783 w 2792896"/>
              <a:gd name="connsiteY9" fmla="*/ 665922 h 1103244"/>
              <a:gd name="connsiteX10" fmla="*/ 2236305 w 2792896"/>
              <a:gd name="connsiteY10" fmla="*/ 765313 h 1103244"/>
              <a:gd name="connsiteX11" fmla="*/ 2236305 w 2792896"/>
              <a:gd name="connsiteY11" fmla="*/ 874644 h 1103244"/>
              <a:gd name="connsiteX12" fmla="*/ 1948070 w 2792896"/>
              <a:gd name="connsiteY12" fmla="*/ 1003853 h 1103244"/>
              <a:gd name="connsiteX13" fmla="*/ 1798983 w 2792896"/>
              <a:gd name="connsiteY13" fmla="*/ 1103244 h 1103244"/>
              <a:gd name="connsiteX14" fmla="*/ 1600200 w 2792896"/>
              <a:gd name="connsiteY14" fmla="*/ 1023731 h 1103244"/>
              <a:gd name="connsiteX15" fmla="*/ 1600200 w 2792896"/>
              <a:gd name="connsiteY15" fmla="*/ 1023731 h 1103244"/>
              <a:gd name="connsiteX16" fmla="*/ 1509038 w 2792896"/>
              <a:gd name="connsiteY16" fmla="*/ 1024012 h 1103244"/>
              <a:gd name="connsiteX17" fmla="*/ 1475057 w 2792896"/>
              <a:gd name="connsiteY17" fmla="*/ 947307 h 1103244"/>
              <a:gd name="connsiteX18" fmla="*/ 1501069 w 2792896"/>
              <a:gd name="connsiteY18" fmla="*/ 866143 h 1103244"/>
              <a:gd name="connsiteX19" fmla="*/ 1448067 w 2792896"/>
              <a:gd name="connsiteY19" fmla="*/ 841143 h 1103244"/>
              <a:gd name="connsiteX20" fmla="*/ 1383286 w 2792896"/>
              <a:gd name="connsiteY20" fmla="*/ 768758 h 1103244"/>
              <a:gd name="connsiteX21" fmla="*/ 1182757 w 2792896"/>
              <a:gd name="connsiteY21" fmla="*/ 636105 h 1103244"/>
              <a:gd name="connsiteX22" fmla="*/ 1116539 w 2792896"/>
              <a:gd name="connsiteY22" fmla="*/ 601128 h 1103244"/>
              <a:gd name="connsiteX23" fmla="*/ 872627 w 2792896"/>
              <a:gd name="connsiteY23" fmla="*/ 519753 h 1103244"/>
              <a:gd name="connsiteX24" fmla="*/ 750716 w 2792896"/>
              <a:gd name="connsiteY24" fmla="*/ 502074 h 1103244"/>
              <a:gd name="connsiteX25" fmla="*/ 570440 w 2792896"/>
              <a:gd name="connsiteY25" fmla="*/ 506037 h 1103244"/>
              <a:gd name="connsiteX26" fmla="*/ 55007 w 2792896"/>
              <a:gd name="connsiteY26" fmla="*/ 602440 h 1103244"/>
              <a:gd name="connsiteX27" fmla="*/ 159054 w 2792896"/>
              <a:gd name="connsiteY27" fmla="*/ 495435 h 1103244"/>
              <a:gd name="connsiteX28" fmla="*/ 109331 w 2792896"/>
              <a:gd name="connsiteY28" fmla="*/ 427383 h 1103244"/>
              <a:gd name="connsiteX29" fmla="*/ 159026 w 2792896"/>
              <a:gd name="connsiteY29" fmla="*/ 327992 h 1103244"/>
              <a:gd name="connsiteX30" fmla="*/ 83851 w 2792896"/>
              <a:gd name="connsiteY30" fmla="*/ 277298 h 1103244"/>
              <a:gd name="connsiteX31" fmla="*/ 45744 w 2792896"/>
              <a:gd name="connsiteY31" fmla="*/ 208722 h 1103244"/>
              <a:gd name="connsiteX32" fmla="*/ 0 w 2792896"/>
              <a:gd name="connsiteY32" fmla="*/ 159027 h 1103244"/>
              <a:gd name="connsiteX33" fmla="*/ 69574 w 2792896"/>
              <a:gd name="connsiteY33" fmla="*/ 49696 h 1103244"/>
              <a:gd name="connsiteX0" fmla="*/ 42911 w 2792896"/>
              <a:gd name="connsiteY0" fmla="*/ 53503 h 1103244"/>
              <a:gd name="connsiteX1" fmla="*/ 1808922 w 2792896"/>
              <a:gd name="connsiteY1" fmla="*/ 0 h 1103244"/>
              <a:gd name="connsiteX2" fmla="*/ 1878496 w 2792896"/>
              <a:gd name="connsiteY2" fmla="*/ 228600 h 1103244"/>
              <a:gd name="connsiteX3" fmla="*/ 2733261 w 2792896"/>
              <a:gd name="connsiteY3" fmla="*/ 248479 h 1103244"/>
              <a:gd name="connsiteX4" fmla="*/ 2792896 w 2792896"/>
              <a:gd name="connsiteY4" fmla="*/ 347870 h 1103244"/>
              <a:gd name="connsiteX5" fmla="*/ 2792896 w 2792896"/>
              <a:gd name="connsiteY5" fmla="*/ 457200 h 1103244"/>
              <a:gd name="connsiteX6" fmla="*/ 2753139 w 2792896"/>
              <a:gd name="connsiteY6" fmla="*/ 546653 h 1103244"/>
              <a:gd name="connsiteX7" fmla="*/ 2733261 w 2792896"/>
              <a:gd name="connsiteY7" fmla="*/ 675861 h 1103244"/>
              <a:gd name="connsiteX8" fmla="*/ 2703444 w 2792896"/>
              <a:gd name="connsiteY8" fmla="*/ 815009 h 1103244"/>
              <a:gd name="connsiteX9" fmla="*/ 2484783 w 2792896"/>
              <a:gd name="connsiteY9" fmla="*/ 665922 h 1103244"/>
              <a:gd name="connsiteX10" fmla="*/ 2236305 w 2792896"/>
              <a:gd name="connsiteY10" fmla="*/ 765313 h 1103244"/>
              <a:gd name="connsiteX11" fmla="*/ 2236305 w 2792896"/>
              <a:gd name="connsiteY11" fmla="*/ 874644 h 1103244"/>
              <a:gd name="connsiteX12" fmla="*/ 1948070 w 2792896"/>
              <a:gd name="connsiteY12" fmla="*/ 1003853 h 1103244"/>
              <a:gd name="connsiteX13" fmla="*/ 1798983 w 2792896"/>
              <a:gd name="connsiteY13" fmla="*/ 1103244 h 1103244"/>
              <a:gd name="connsiteX14" fmla="*/ 1600200 w 2792896"/>
              <a:gd name="connsiteY14" fmla="*/ 1023731 h 1103244"/>
              <a:gd name="connsiteX15" fmla="*/ 1600200 w 2792896"/>
              <a:gd name="connsiteY15" fmla="*/ 1023731 h 1103244"/>
              <a:gd name="connsiteX16" fmla="*/ 1509038 w 2792896"/>
              <a:gd name="connsiteY16" fmla="*/ 1024012 h 1103244"/>
              <a:gd name="connsiteX17" fmla="*/ 1475057 w 2792896"/>
              <a:gd name="connsiteY17" fmla="*/ 947307 h 1103244"/>
              <a:gd name="connsiteX18" fmla="*/ 1501069 w 2792896"/>
              <a:gd name="connsiteY18" fmla="*/ 866143 h 1103244"/>
              <a:gd name="connsiteX19" fmla="*/ 1448067 w 2792896"/>
              <a:gd name="connsiteY19" fmla="*/ 841143 h 1103244"/>
              <a:gd name="connsiteX20" fmla="*/ 1383286 w 2792896"/>
              <a:gd name="connsiteY20" fmla="*/ 768758 h 1103244"/>
              <a:gd name="connsiteX21" fmla="*/ 1182757 w 2792896"/>
              <a:gd name="connsiteY21" fmla="*/ 636105 h 1103244"/>
              <a:gd name="connsiteX22" fmla="*/ 1116539 w 2792896"/>
              <a:gd name="connsiteY22" fmla="*/ 601128 h 1103244"/>
              <a:gd name="connsiteX23" fmla="*/ 872627 w 2792896"/>
              <a:gd name="connsiteY23" fmla="*/ 519753 h 1103244"/>
              <a:gd name="connsiteX24" fmla="*/ 750716 w 2792896"/>
              <a:gd name="connsiteY24" fmla="*/ 502074 h 1103244"/>
              <a:gd name="connsiteX25" fmla="*/ 570440 w 2792896"/>
              <a:gd name="connsiteY25" fmla="*/ 506037 h 1103244"/>
              <a:gd name="connsiteX26" fmla="*/ 55007 w 2792896"/>
              <a:gd name="connsiteY26" fmla="*/ 602440 h 1103244"/>
              <a:gd name="connsiteX27" fmla="*/ 159054 w 2792896"/>
              <a:gd name="connsiteY27" fmla="*/ 495435 h 1103244"/>
              <a:gd name="connsiteX28" fmla="*/ 109331 w 2792896"/>
              <a:gd name="connsiteY28" fmla="*/ 427383 h 1103244"/>
              <a:gd name="connsiteX29" fmla="*/ 159026 w 2792896"/>
              <a:gd name="connsiteY29" fmla="*/ 327992 h 1103244"/>
              <a:gd name="connsiteX30" fmla="*/ 83851 w 2792896"/>
              <a:gd name="connsiteY30" fmla="*/ 277298 h 1103244"/>
              <a:gd name="connsiteX31" fmla="*/ 45744 w 2792896"/>
              <a:gd name="connsiteY31" fmla="*/ 208722 h 1103244"/>
              <a:gd name="connsiteX32" fmla="*/ 0 w 2792896"/>
              <a:gd name="connsiteY32" fmla="*/ 159027 h 1103244"/>
              <a:gd name="connsiteX33" fmla="*/ 42911 w 2792896"/>
              <a:gd name="connsiteY33" fmla="*/ 53503 h 1103244"/>
              <a:gd name="connsiteX0" fmla="*/ 42911 w 2792896"/>
              <a:gd name="connsiteY0" fmla="*/ 53503 h 1103244"/>
              <a:gd name="connsiteX1" fmla="*/ 1808922 w 2792896"/>
              <a:gd name="connsiteY1" fmla="*/ 0 h 1103244"/>
              <a:gd name="connsiteX2" fmla="*/ 1878496 w 2792896"/>
              <a:gd name="connsiteY2" fmla="*/ 228600 h 1103244"/>
              <a:gd name="connsiteX3" fmla="*/ 2733261 w 2792896"/>
              <a:gd name="connsiteY3" fmla="*/ 248479 h 1103244"/>
              <a:gd name="connsiteX4" fmla="*/ 2792896 w 2792896"/>
              <a:gd name="connsiteY4" fmla="*/ 347870 h 1103244"/>
              <a:gd name="connsiteX5" fmla="*/ 2792896 w 2792896"/>
              <a:gd name="connsiteY5" fmla="*/ 457200 h 1103244"/>
              <a:gd name="connsiteX6" fmla="*/ 2753139 w 2792896"/>
              <a:gd name="connsiteY6" fmla="*/ 546653 h 1103244"/>
              <a:gd name="connsiteX7" fmla="*/ 2733261 w 2792896"/>
              <a:gd name="connsiteY7" fmla="*/ 675861 h 1103244"/>
              <a:gd name="connsiteX8" fmla="*/ 2703444 w 2792896"/>
              <a:gd name="connsiteY8" fmla="*/ 815009 h 1103244"/>
              <a:gd name="connsiteX9" fmla="*/ 2484783 w 2792896"/>
              <a:gd name="connsiteY9" fmla="*/ 665922 h 1103244"/>
              <a:gd name="connsiteX10" fmla="*/ 2236305 w 2792896"/>
              <a:gd name="connsiteY10" fmla="*/ 765313 h 1103244"/>
              <a:gd name="connsiteX11" fmla="*/ 2236305 w 2792896"/>
              <a:gd name="connsiteY11" fmla="*/ 874644 h 1103244"/>
              <a:gd name="connsiteX12" fmla="*/ 1948070 w 2792896"/>
              <a:gd name="connsiteY12" fmla="*/ 1003853 h 1103244"/>
              <a:gd name="connsiteX13" fmla="*/ 1798983 w 2792896"/>
              <a:gd name="connsiteY13" fmla="*/ 1103244 h 1103244"/>
              <a:gd name="connsiteX14" fmla="*/ 1600200 w 2792896"/>
              <a:gd name="connsiteY14" fmla="*/ 1023731 h 1103244"/>
              <a:gd name="connsiteX15" fmla="*/ 1600477 w 2792896"/>
              <a:gd name="connsiteY15" fmla="*/ 1054146 h 1103244"/>
              <a:gd name="connsiteX16" fmla="*/ 1509038 w 2792896"/>
              <a:gd name="connsiteY16" fmla="*/ 1024012 h 1103244"/>
              <a:gd name="connsiteX17" fmla="*/ 1475057 w 2792896"/>
              <a:gd name="connsiteY17" fmla="*/ 947307 h 1103244"/>
              <a:gd name="connsiteX18" fmla="*/ 1501069 w 2792896"/>
              <a:gd name="connsiteY18" fmla="*/ 866143 h 1103244"/>
              <a:gd name="connsiteX19" fmla="*/ 1448067 w 2792896"/>
              <a:gd name="connsiteY19" fmla="*/ 841143 h 1103244"/>
              <a:gd name="connsiteX20" fmla="*/ 1383286 w 2792896"/>
              <a:gd name="connsiteY20" fmla="*/ 768758 h 1103244"/>
              <a:gd name="connsiteX21" fmla="*/ 1182757 w 2792896"/>
              <a:gd name="connsiteY21" fmla="*/ 636105 h 1103244"/>
              <a:gd name="connsiteX22" fmla="*/ 1116539 w 2792896"/>
              <a:gd name="connsiteY22" fmla="*/ 601128 h 1103244"/>
              <a:gd name="connsiteX23" fmla="*/ 872627 w 2792896"/>
              <a:gd name="connsiteY23" fmla="*/ 519753 h 1103244"/>
              <a:gd name="connsiteX24" fmla="*/ 750716 w 2792896"/>
              <a:gd name="connsiteY24" fmla="*/ 502074 h 1103244"/>
              <a:gd name="connsiteX25" fmla="*/ 570440 w 2792896"/>
              <a:gd name="connsiteY25" fmla="*/ 506037 h 1103244"/>
              <a:gd name="connsiteX26" fmla="*/ 55007 w 2792896"/>
              <a:gd name="connsiteY26" fmla="*/ 602440 h 1103244"/>
              <a:gd name="connsiteX27" fmla="*/ 159054 w 2792896"/>
              <a:gd name="connsiteY27" fmla="*/ 495435 h 1103244"/>
              <a:gd name="connsiteX28" fmla="*/ 109331 w 2792896"/>
              <a:gd name="connsiteY28" fmla="*/ 427383 h 1103244"/>
              <a:gd name="connsiteX29" fmla="*/ 159026 w 2792896"/>
              <a:gd name="connsiteY29" fmla="*/ 327992 h 1103244"/>
              <a:gd name="connsiteX30" fmla="*/ 83851 w 2792896"/>
              <a:gd name="connsiteY30" fmla="*/ 277298 h 1103244"/>
              <a:gd name="connsiteX31" fmla="*/ 45744 w 2792896"/>
              <a:gd name="connsiteY31" fmla="*/ 208722 h 1103244"/>
              <a:gd name="connsiteX32" fmla="*/ 0 w 2792896"/>
              <a:gd name="connsiteY32" fmla="*/ 159027 h 1103244"/>
              <a:gd name="connsiteX33" fmla="*/ 42911 w 2792896"/>
              <a:gd name="connsiteY33" fmla="*/ 53503 h 1103244"/>
              <a:gd name="connsiteX0" fmla="*/ 42911 w 2792896"/>
              <a:gd name="connsiteY0" fmla="*/ 53503 h 1103244"/>
              <a:gd name="connsiteX1" fmla="*/ 1808922 w 2792896"/>
              <a:gd name="connsiteY1" fmla="*/ 0 h 1103244"/>
              <a:gd name="connsiteX2" fmla="*/ 1878496 w 2792896"/>
              <a:gd name="connsiteY2" fmla="*/ 228600 h 1103244"/>
              <a:gd name="connsiteX3" fmla="*/ 2733261 w 2792896"/>
              <a:gd name="connsiteY3" fmla="*/ 248479 h 1103244"/>
              <a:gd name="connsiteX4" fmla="*/ 2792896 w 2792896"/>
              <a:gd name="connsiteY4" fmla="*/ 347870 h 1103244"/>
              <a:gd name="connsiteX5" fmla="*/ 2792896 w 2792896"/>
              <a:gd name="connsiteY5" fmla="*/ 457200 h 1103244"/>
              <a:gd name="connsiteX6" fmla="*/ 2753139 w 2792896"/>
              <a:gd name="connsiteY6" fmla="*/ 546653 h 1103244"/>
              <a:gd name="connsiteX7" fmla="*/ 2733261 w 2792896"/>
              <a:gd name="connsiteY7" fmla="*/ 675861 h 1103244"/>
              <a:gd name="connsiteX8" fmla="*/ 2703444 w 2792896"/>
              <a:gd name="connsiteY8" fmla="*/ 815009 h 1103244"/>
              <a:gd name="connsiteX9" fmla="*/ 2484783 w 2792896"/>
              <a:gd name="connsiteY9" fmla="*/ 665922 h 1103244"/>
              <a:gd name="connsiteX10" fmla="*/ 2236305 w 2792896"/>
              <a:gd name="connsiteY10" fmla="*/ 765313 h 1103244"/>
              <a:gd name="connsiteX11" fmla="*/ 2236305 w 2792896"/>
              <a:gd name="connsiteY11" fmla="*/ 874644 h 1103244"/>
              <a:gd name="connsiteX12" fmla="*/ 1948070 w 2792896"/>
              <a:gd name="connsiteY12" fmla="*/ 1003853 h 1103244"/>
              <a:gd name="connsiteX13" fmla="*/ 1798983 w 2792896"/>
              <a:gd name="connsiteY13" fmla="*/ 1103244 h 1103244"/>
              <a:gd name="connsiteX14" fmla="*/ 1600200 w 2792896"/>
              <a:gd name="connsiteY14" fmla="*/ 1023731 h 1103244"/>
              <a:gd name="connsiteX15" fmla="*/ 1600477 w 2792896"/>
              <a:gd name="connsiteY15" fmla="*/ 1054146 h 1103244"/>
              <a:gd name="connsiteX16" fmla="*/ 1509038 w 2792896"/>
              <a:gd name="connsiteY16" fmla="*/ 1024012 h 1103244"/>
              <a:gd name="connsiteX17" fmla="*/ 1475057 w 2792896"/>
              <a:gd name="connsiteY17" fmla="*/ 947307 h 1103244"/>
              <a:gd name="connsiteX18" fmla="*/ 1501069 w 2792896"/>
              <a:gd name="connsiteY18" fmla="*/ 866143 h 1103244"/>
              <a:gd name="connsiteX19" fmla="*/ 1448067 w 2792896"/>
              <a:gd name="connsiteY19" fmla="*/ 841143 h 1103244"/>
              <a:gd name="connsiteX20" fmla="*/ 1383286 w 2792896"/>
              <a:gd name="connsiteY20" fmla="*/ 768758 h 1103244"/>
              <a:gd name="connsiteX21" fmla="*/ 1182757 w 2792896"/>
              <a:gd name="connsiteY21" fmla="*/ 636105 h 1103244"/>
              <a:gd name="connsiteX22" fmla="*/ 1116539 w 2792896"/>
              <a:gd name="connsiteY22" fmla="*/ 601128 h 1103244"/>
              <a:gd name="connsiteX23" fmla="*/ 872627 w 2792896"/>
              <a:gd name="connsiteY23" fmla="*/ 519753 h 1103244"/>
              <a:gd name="connsiteX24" fmla="*/ 750716 w 2792896"/>
              <a:gd name="connsiteY24" fmla="*/ 502074 h 1103244"/>
              <a:gd name="connsiteX25" fmla="*/ 570440 w 2792896"/>
              <a:gd name="connsiteY25" fmla="*/ 506037 h 1103244"/>
              <a:gd name="connsiteX26" fmla="*/ 55007 w 2792896"/>
              <a:gd name="connsiteY26" fmla="*/ 602440 h 1103244"/>
              <a:gd name="connsiteX27" fmla="*/ 159054 w 2792896"/>
              <a:gd name="connsiteY27" fmla="*/ 495435 h 1103244"/>
              <a:gd name="connsiteX28" fmla="*/ 109331 w 2792896"/>
              <a:gd name="connsiteY28" fmla="*/ 427383 h 1103244"/>
              <a:gd name="connsiteX29" fmla="*/ 159026 w 2792896"/>
              <a:gd name="connsiteY29" fmla="*/ 327992 h 1103244"/>
              <a:gd name="connsiteX30" fmla="*/ 83851 w 2792896"/>
              <a:gd name="connsiteY30" fmla="*/ 277298 h 1103244"/>
              <a:gd name="connsiteX31" fmla="*/ 45744 w 2792896"/>
              <a:gd name="connsiteY31" fmla="*/ 208722 h 1103244"/>
              <a:gd name="connsiteX32" fmla="*/ 0 w 2792896"/>
              <a:gd name="connsiteY32" fmla="*/ 159027 h 1103244"/>
              <a:gd name="connsiteX33" fmla="*/ 42911 w 2792896"/>
              <a:gd name="connsiteY33" fmla="*/ 53503 h 1103244"/>
              <a:gd name="connsiteX0" fmla="*/ 42911 w 2792896"/>
              <a:gd name="connsiteY0" fmla="*/ 53503 h 1103244"/>
              <a:gd name="connsiteX1" fmla="*/ 1808922 w 2792896"/>
              <a:gd name="connsiteY1" fmla="*/ 0 h 1103244"/>
              <a:gd name="connsiteX2" fmla="*/ 1878496 w 2792896"/>
              <a:gd name="connsiteY2" fmla="*/ 228600 h 1103244"/>
              <a:gd name="connsiteX3" fmla="*/ 2733261 w 2792896"/>
              <a:gd name="connsiteY3" fmla="*/ 248479 h 1103244"/>
              <a:gd name="connsiteX4" fmla="*/ 2792896 w 2792896"/>
              <a:gd name="connsiteY4" fmla="*/ 347870 h 1103244"/>
              <a:gd name="connsiteX5" fmla="*/ 2792896 w 2792896"/>
              <a:gd name="connsiteY5" fmla="*/ 457200 h 1103244"/>
              <a:gd name="connsiteX6" fmla="*/ 2753139 w 2792896"/>
              <a:gd name="connsiteY6" fmla="*/ 546653 h 1103244"/>
              <a:gd name="connsiteX7" fmla="*/ 2733261 w 2792896"/>
              <a:gd name="connsiteY7" fmla="*/ 675861 h 1103244"/>
              <a:gd name="connsiteX8" fmla="*/ 2703444 w 2792896"/>
              <a:gd name="connsiteY8" fmla="*/ 815009 h 1103244"/>
              <a:gd name="connsiteX9" fmla="*/ 2484783 w 2792896"/>
              <a:gd name="connsiteY9" fmla="*/ 665922 h 1103244"/>
              <a:gd name="connsiteX10" fmla="*/ 2236305 w 2792896"/>
              <a:gd name="connsiteY10" fmla="*/ 765313 h 1103244"/>
              <a:gd name="connsiteX11" fmla="*/ 2236305 w 2792896"/>
              <a:gd name="connsiteY11" fmla="*/ 874644 h 1103244"/>
              <a:gd name="connsiteX12" fmla="*/ 1948070 w 2792896"/>
              <a:gd name="connsiteY12" fmla="*/ 1003853 h 1103244"/>
              <a:gd name="connsiteX13" fmla="*/ 1798983 w 2792896"/>
              <a:gd name="connsiteY13" fmla="*/ 1103244 h 1103244"/>
              <a:gd name="connsiteX14" fmla="*/ 1600200 w 2792896"/>
              <a:gd name="connsiteY14" fmla="*/ 1023731 h 1103244"/>
              <a:gd name="connsiteX15" fmla="*/ 1600477 w 2792896"/>
              <a:gd name="connsiteY15" fmla="*/ 1054146 h 1103244"/>
              <a:gd name="connsiteX16" fmla="*/ 1509038 w 2792896"/>
              <a:gd name="connsiteY16" fmla="*/ 1024012 h 1103244"/>
              <a:gd name="connsiteX17" fmla="*/ 1475057 w 2792896"/>
              <a:gd name="connsiteY17" fmla="*/ 947307 h 1103244"/>
              <a:gd name="connsiteX18" fmla="*/ 1478552 w 2792896"/>
              <a:gd name="connsiteY18" fmla="*/ 913529 h 1103244"/>
              <a:gd name="connsiteX19" fmla="*/ 1501069 w 2792896"/>
              <a:gd name="connsiteY19" fmla="*/ 866143 h 1103244"/>
              <a:gd name="connsiteX20" fmla="*/ 1448067 w 2792896"/>
              <a:gd name="connsiteY20" fmla="*/ 841143 h 1103244"/>
              <a:gd name="connsiteX21" fmla="*/ 1383286 w 2792896"/>
              <a:gd name="connsiteY21" fmla="*/ 768758 h 1103244"/>
              <a:gd name="connsiteX22" fmla="*/ 1182757 w 2792896"/>
              <a:gd name="connsiteY22" fmla="*/ 636105 h 1103244"/>
              <a:gd name="connsiteX23" fmla="*/ 1116539 w 2792896"/>
              <a:gd name="connsiteY23" fmla="*/ 601128 h 1103244"/>
              <a:gd name="connsiteX24" fmla="*/ 872627 w 2792896"/>
              <a:gd name="connsiteY24" fmla="*/ 519753 h 1103244"/>
              <a:gd name="connsiteX25" fmla="*/ 750716 w 2792896"/>
              <a:gd name="connsiteY25" fmla="*/ 502074 h 1103244"/>
              <a:gd name="connsiteX26" fmla="*/ 570440 w 2792896"/>
              <a:gd name="connsiteY26" fmla="*/ 506037 h 1103244"/>
              <a:gd name="connsiteX27" fmla="*/ 55007 w 2792896"/>
              <a:gd name="connsiteY27" fmla="*/ 602440 h 1103244"/>
              <a:gd name="connsiteX28" fmla="*/ 159054 w 2792896"/>
              <a:gd name="connsiteY28" fmla="*/ 495435 h 1103244"/>
              <a:gd name="connsiteX29" fmla="*/ 109331 w 2792896"/>
              <a:gd name="connsiteY29" fmla="*/ 427383 h 1103244"/>
              <a:gd name="connsiteX30" fmla="*/ 159026 w 2792896"/>
              <a:gd name="connsiteY30" fmla="*/ 327992 h 1103244"/>
              <a:gd name="connsiteX31" fmla="*/ 83851 w 2792896"/>
              <a:gd name="connsiteY31" fmla="*/ 277298 h 1103244"/>
              <a:gd name="connsiteX32" fmla="*/ 45744 w 2792896"/>
              <a:gd name="connsiteY32" fmla="*/ 208722 h 1103244"/>
              <a:gd name="connsiteX33" fmla="*/ 0 w 2792896"/>
              <a:gd name="connsiteY33" fmla="*/ 159027 h 1103244"/>
              <a:gd name="connsiteX34" fmla="*/ 42911 w 2792896"/>
              <a:gd name="connsiteY34" fmla="*/ 53503 h 1103244"/>
              <a:gd name="connsiteX0" fmla="*/ 42911 w 2792896"/>
              <a:gd name="connsiteY0" fmla="*/ 53503 h 1103244"/>
              <a:gd name="connsiteX1" fmla="*/ 1808922 w 2792896"/>
              <a:gd name="connsiteY1" fmla="*/ 0 h 1103244"/>
              <a:gd name="connsiteX2" fmla="*/ 1878496 w 2792896"/>
              <a:gd name="connsiteY2" fmla="*/ 228600 h 1103244"/>
              <a:gd name="connsiteX3" fmla="*/ 2733261 w 2792896"/>
              <a:gd name="connsiteY3" fmla="*/ 248479 h 1103244"/>
              <a:gd name="connsiteX4" fmla="*/ 2792896 w 2792896"/>
              <a:gd name="connsiteY4" fmla="*/ 347870 h 1103244"/>
              <a:gd name="connsiteX5" fmla="*/ 2792896 w 2792896"/>
              <a:gd name="connsiteY5" fmla="*/ 457200 h 1103244"/>
              <a:gd name="connsiteX6" fmla="*/ 2753139 w 2792896"/>
              <a:gd name="connsiteY6" fmla="*/ 546653 h 1103244"/>
              <a:gd name="connsiteX7" fmla="*/ 2733261 w 2792896"/>
              <a:gd name="connsiteY7" fmla="*/ 675861 h 1103244"/>
              <a:gd name="connsiteX8" fmla="*/ 2703444 w 2792896"/>
              <a:gd name="connsiteY8" fmla="*/ 815009 h 1103244"/>
              <a:gd name="connsiteX9" fmla="*/ 2484783 w 2792896"/>
              <a:gd name="connsiteY9" fmla="*/ 665922 h 1103244"/>
              <a:gd name="connsiteX10" fmla="*/ 2236305 w 2792896"/>
              <a:gd name="connsiteY10" fmla="*/ 765313 h 1103244"/>
              <a:gd name="connsiteX11" fmla="*/ 2236305 w 2792896"/>
              <a:gd name="connsiteY11" fmla="*/ 874644 h 1103244"/>
              <a:gd name="connsiteX12" fmla="*/ 1948070 w 2792896"/>
              <a:gd name="connsiteY12" fmla="*/ 1003853 h 1103244"/>
              <a:gd name="connsiteX13" fmla="*/ 1798983 w 2792896"/>
              <a:gd name="connsiteY13" fmla="*/ 1103244 h 1103244"/>
              <a:gd name="connsiteX14" fmla="*/ 1695760 w 2792896"/>
              <a:gd name="connsiteY14" fmla="*/ 1096397 h 1103244"/>
              <a:gd name="connsiteX15" fmla="*/ 1600200 w 2792896"/>
              <a:gd name="connsiteY15" fmla="*/ 1023731 h 1103244"/>
              <a:gd name="connsiteX16" fmla="*/ 1600477 w 2792896"/>
              <a:gd name="connsiteY16" fmla="*/ 1054146 h 1103244"/>
              <a:gd name="connsiteX17" fmla="*/ 1509038 w 2792896"/>
              <a:gd name="connsiteY17" fmla="*/ 1024012 h 1103244"/>
              <a:gd name="connsiteX18" fmla="*/ 1475057 w 2792896"/>
              <a:gd name="connsiteY18" fmla="*/ 947307 h 1103244"/>
              <a:gd name="connsiteX19" fmla="*/ 1478552 w 2792896"/>
              <a:gd name="connsiteY19" fmla="*/ 913529 h 1103244"/>
              <a:gd name="connsiteX20" fmla="*/ 1501069 w 2792896"/>
              <a:gd name="connsiteY20" fmla="*/ 866143 h 1103244"/>
              <a:gd name="connsiteX21" fmla="*/ 1448067 w 2792896"/>
              <a:gd name="connsiteY21" fmla="*/ 841143 h 1103244"/>
              <a:gd name="connsiteX22" fmla="*/ 1383286 w 2792896"/>
              <a:gd name="connsiteY22" fmla="*/ 768758 h 1103244"/>
              <a:gd name="connsiteX23" fmla="*/ 1182757 w 2792896"/>
              <a:gd name="connsiteY23" fmla="*/ 636105 h 1103244"/>
              <a:gd name="connsiteX24" fmla="*/ 1116539 w 2792896"/>
              <a:gd name="connsiteY24" fmla="*/ 601128 h 1103244"/>
              <a:gd name="connsiteX25" fmla="*/ 872627 w 2792896"/>
              <a:gd name="connsiteY25" fmla="*/ 519753 h 1103244"/>
              <a:gd name="connsiteX26" fmla="*/ 750716 w 2792896"/>
              <a:gd name="connsiteY26" fmla="*/ 502074 h 1103244"/>
              <a:gd name="connsiteX27" fmla="*/ 570440 w 2792896"/>
              <a:gd name="connsiteY27" fmla="*/ 506037 h 1103244"/>
              <a:gd name="connsiteX28" fmla="*/ 55007 w 2792896"/>
              <a:gd name="connsiteY28" fmla="*/ 602440 h 1103244"/>
              <a:gd name="connsiteX29" fmla="*/ 159054 w 2792896"/>
              <a:gd name="connsiteY29" fmla="*/ 495435 h 1103244"/>
              <a:gd name="connsiteX30" fmla="*/ 109331 w 2792896"/>
              <a:gd name="connsiteY30" fmla="*/ 427383 h 1103244"/>
              <a:gd name="connsiteX31" fmla="*/ 159026 w 2792896"/>
              <a:gd name="connsiteY31" fmla="*/ 327992 h 1103244"/>
              <a:gd name="connsiteX32" fmla="*/ 83851 w 2792896"/>
              <a:gd name="connsiteY32" fmla="*/ 277298 h 1103244"/>
              <a:gd name="connsiteX33" fmla="*/ 45744 w 2792896"/>
              <a:gd name="connsiteY33" fmla="*/ 208722 h 1103244"/>
              <a:gd name="connsiteX34" fmla="*/ 0 w 2792896"/>
              <a:gd name="connsiteY34" fmla="*/ 159027 h 1103244"/>
              <a:gd name="connsiteX35" fmla="*/ 42911 w 2792896"/>
              <a:gd name="connsiteY35" fmla="*/ 53503 h 1103244"/>
              <a:gd name="connsiteX0" fmla="*/ 42911 w 2792896"/>
              <a:gd name="connsiteY0" fmla="*/ 53503 h 1126876"/>
              <a:gd name="connsiteX1" fmla="*/ 1808922 w 2792896"/>
              <a:gd name="connsiteY1" fmla="*/ 0 h 1126876"/>
              <a:gd name="connsiteX2" fmla="*/ 1878496 w 2792896"/>
              <a:gd name="connsiteY2" fmla="*/ 228600 h 1126876"/>
              <a:gd name="connsiteX3" fmla="*/ 2733261 w 2792896"/>
              <a:gd name="connsiteY3" fmla="*/ 248479 h 1126876"/>
              <a:gd name="connsiteX4" fmla="*/ 2792896 w 2792896"/>
              <a:gd name="connsiteY4" fmla="*/ 347870 h 1126876"/>
              <a:gd name="connsiteX5" fmla="*/ 2792896 w 2792896"/>
              <a:gd name="connsiteY5" fmla="*/ 457200 h 1126876"/>
              <a:gd name="connsiteX6" fmla="*/ 2753139 w 2792896"/>
              <a:gd name="connsiteY6" fmla="*/ 546653 h 1126876"/>
              <a:gd name="connsiteX7" fmla="*/ 2733261 w 2792896"/>
              <a:gd name="connsiteY7" fmla="*/ 675861 h 1126876"/>
              <a:gd name="connsiteX8" fmla="*/ 2703444 w 2792896"/>
              <a:gd name="connsiteY8" fmla="*/ 815009 h 1126876"/>
              <a:gd name="connsiteX9" fmla="*/ 2484783 w 2792896"/>
              <a:gd name="connsiteY9" fmla="*/ 665922 h 1126876"/>
              <a:gd name="connsiteX10" fmla="*/ 2236305 w 2792896"/>
              <a:gd name="connsiteY10" fmla="*/ 765313 h 1126876"/>
              <a:gd name="connsiteX11" fmla="*/ 2236305 w 2792896"/>
              <a:gd name="connsiteY11" fmla="*/ 874644 h 1126876"/>
              <a:gd name="connsiteX12" fmla="*/ 1948070 w 2792896"/>
              <a:gd name="connsiteY12" fmla="*/ 1003853 h 1126876"/>
              <a:gd name="connsiteX13" fmla="*/ 1798983 w 2792896"/>
              <a:gd name="connsiteY13" fmla="*/ 1103244 h 1126876"/>
              <a:gd name="connsiteX14" fmla="*/ 1760541 w 2792896"/>
              <a:gd name="connsiteY14" fmla="*/ 1126876 h 1126876"/>
              <a:gd name="connsiteX15" fmla="*/ 1695760 w 2792896"/>
              <a:gd name="connsiteY15" fmla="*/ 1096397 h 1126876"/>
              <a:gd name="connsiteX16" fmla="*/ 1600200 w 2792896"/>
              <a:gd name="connsiteY16" fmla="*/ 1023731 h 1126876"/>
              <a:gd name="connsiteX17" fmla="*/ 1600477 w 2792896"/>
              <a:gd name="connsiteY17" fmla="*/ 1054146 h 1126876"/>
              <a:gd name="connsiteX18" fmla="*/ 1509038 w 2792896"/>
              <a:gd name="connsiteY18" fmla="*/ 1024012 h 1126876"/>
              <a:gd name="connsiteX19" fmla="*/ 1475057 w 2792896"/>
              <a:gd name="connsiteY19" fmla="*/ 947307 h 1126876"/>
              <a:gd name="connsiteX20" fmla="*/ 1478552 w 2792896"/>
              <a:gd name="connsiteY20" fmla="*/ 913529 h 1126876"/>
              <a:gd name="connsiteX21" fmla="*/ 1501069 w 2792896"/>
              <a:gd name="connsiteY21" fmla="*/ 866143 h 1126876"/>
              <a:gd name="connsiteX22" fmla="*/ 1448067 w 2792896"/>
              <a:gd name="connsiteY22" fmla="*/ 841143 h 1126876"/>
              <a:gd name="connsiteX23" fmla="*/ 1383286 w 2792896"/>
              <a:gd name="connsiteY23" fmla="*/ 768758 h 1126876"/>
              <a:gd name="connsiteX24" fmla="*/ 1182757 w 2792896"/>
              <a:gd name="connsiteY24" fmla="*/ 636105 h 1126876"/>
              <a:gd name="connsiteX25" fmla="*/ 1116539 w 2792896"/>
              <a:gd name="connsiteY25" fmla="*/ 601128 h 1126876"/>
              <a:gd name="connsiteX26" fmla="*/ 872627 w 2792896"/>
              <a:gd name="connsiteY26" fmla="*/ 519753 h 1126876"/>
              <a:gd name="connsiteX27" fmla="*/ 750716 w 2792896"/>
              <a:gd name="connsiteY27" fmla="*/ 502074 h 1126876"/>
              <a:gd name="connsiteX28" fmla="*/ 570440 w 2792896"/>
              <a:gd name="connsiteY28" fmla="*/ 506037 h 1126876"/>
              <a:gd name="connsiteX29" fmla="*/ 55007 w 2792896"/>
              <a:gd name="connsiteY29" fmla="*/ 602440 h 1126876"/>
              <a:gd name="connsiteX30" fmla="*/ 159054 w 2792896"/>
              <a:gd name="connsiteY30" fmla="*/ 495435 h 1126876"/>
              <a:gd name="connsiteX31" fmla="*/ 109331 w 2792896"/>
              <a:gd name="connsiteY31" fmla="*/ 427383 h 1126876"/>
              <a:gd name="connsiteX32" fmla="*/ 159026 w 2792896"/>
              <a:gd name="connsiteY32" fmla="*/ 327992 h 1126876"/>
              <a:gd name="connsiteX33" fmla="*/ 83851 w 2792896"/>
              <a:gd name="connsiteY33" fmla="*/ 277298 h 1126876"/>
              <a:gd name="connsiteX34" fmla="*/ 45744 w 2792896"/>
              <a:gd name="connsiteY34" fmla="*/ 208722 h 1126876"/>
              <a:gd name="connsiteX35" fmla="*/ 0 w 2792896"/>
              <a:gd name="connsiteY35" fmla="*/ 159027 h 1126876"/>
              <a:gd name="connsiteX36" fmla="*/ 42911 w 2792896"/>
              <a:gd name="connsiteY36" fmla="*/ 53503 h 1126876"/>
              <a:gd name="connsiteX0" fmla="*/ 42911 w 2792896"/>
              <a:gd name="connsiteY0" fmla="*/ 53503 h 1126876"/>
              <a:gd name="connsiteX1" fmla="*/ 1808922 w 2792896"/>
              <a:gd name="connsiteY1" fmla="*/ 0 h 1126876"/>
              <a:gd name="connsiteX2" fmla="*/ 1878496 w 2792896"/>
              <a:gd name="connsiteY2" fmla="*/ 228600 h 1126876"/>
              <a:gd name="connsiteX3" fmla="*/ 2733261 w 2792896"/>
              <a:gd name="connsiteY3" fmla="*/ 248479 h 1126876"/>
              <a:gd name="connsiteX4" fmla="*/ 2792896 w 2792896"/>
              <a:gd name="connsiteY4" fmla="*/ 347870 h 1126876"/>
              <a:gd name="connsiteX5" fmla="*/ 2792896 w 2792896"/>
              <a:gd name="connsiteY5" fmla="*/ 457200 h 1126876"/>
              <a:gd name="connsiteX6" fmla="*/ 2753139 w 2792896"/>
              <a:gd name="connsiteY6" fmla="*/ 546653 h 1126876"/>
              <a:gd name="connsiteX7" fmla="*/ 2733261 w 2792896"/>
              <a:gd name="connsiteY7" fmla="*/ 675861 h 1126876"/>
              <a:gd name="connsiteX8" fmla="*/ 2703444 w 2792896"/>
              <a:gd name="connsiteY8" fmla="*/ 815009 h 1126876"/>
              <a:gd name="connsiteX9" fmla="*/ 2484783 w 2792896"/>
              <a:gd name="connsiteY9" fmla="*/ 665922 h 1126876"/>
              <a:gd name="connsiteX10" fmla="*/ 2236305 w 2792896"/>
              <a:gd name="connsiteY10" fmla="*/ 765313 h 1126876"/>
              <a:gd name="connsiteX11" fmla="*/ 2236305 w 2792896"/>
              <a:gd name="connsiteY11" fmla="*/ 874644 h 1126876"/>
              <a:gd name="connsiteX12" fmla="*/ 1910301 w 2792896"/>
              <a:gd name="connsiteY12" fmla="*/ 1045699 h 1126876"/>
              <a:gd name="connsiteX13" fmla="*/ 1798983 w 2792896"/>
              <a:gd name="connsiteY13" fmla="*/ 1103244 h 1126876"/>
              <a:gd name="connsiteX14" fmla="*/ 1760541 w 2792896"/>
              <a:gd name="connsiteY14" fmla="*/ 1126876 h 1126876"/>
              <a:gd name="connsiteX15" fmla="*/ 1695760 w 2792896"/>
              <a:gd name="connsiteY15" fmla="*/ 1096397 h 1126876"/>
              <a:gd name="connsiteX16" fmla="*/ 1600200 w 2792896"/>
              <a:gd name="connsiteY16" fmla="*/ 1023731 h 1126876"/>
              <a:gd name="connsiteX17" fmla="*/ 1600477 w 2792896"/>
              <a:gd name="connsiteY17" fmla="*/ 1054146 h 1126876"/>
              <a:gd name="connsiteX18" fmla="*/ 1509038 w 2792896"/>
              <a:gd name="connsiteY18" fmla="*/ 1024012 h 1126876"/>
              <a:gd name="connsiteX19" fmla="*/ 1475057 w 2792896"/>
              <a:gd name="connsiteY19" fmla="*/ 947307 h 1126876"/>
              <a:gd name="connsiteX20" fmla="*/ 1478552 w 2792896"/>
              <a:gd name="connsiteY20" fmla="*/ 913529 h 1126876"/>
              <a:gd name="connsiteX21" fmla="*/ 1501069 w 2792896"/>
              <a:gd name="connsiteY21" fmla="*/ 866143 h 1126876"/>
              <a:gd name="connsiteX22" fmla="*/ 1448067 w 2792896"/>
              <a:gd name="connsiteY22" fmla="*/ 841143 h 1126876"/>
              <a:gd name="connsiteX23" fmla="*/ 1383286 w 2792896"/>
              <a:gd name="connsiteY23" fmla="*/ 768758 h 1126876"/>
              <a:gd name="connsiteX24" fmla="*/ 1182757 w 2792896"/>
              <a:gd name="connsiteY24" fmla="*/ 636105 h 1126876"/>
              <a:gd name="connsiteX25" fmla="*/ 1116539 w 2792896"/>
              <a:gd name="connsiteY25" fmla="*/ 601128 h 1126876"/>
              <a:gd name="connsiteX26" fmla="*/ 872627 w 2792896"/>
              <a:gd name="connsiteY26" fmla="*/ 519753 h 1126876"/>
              <a:gd name="connsiteX27" fmla="*/ 750716 w 2792896"/>
              <a:gd name="connsiteY27" fmla="*/ 502074 h 1126876"/>
              <a:gd name="connsiteX28" fmla="*/ 570440 w 2792896"/>
              <a:gd name="connsiteY28" fmla="*/ 506037 h 1126876"/>
              <a:gd name="connsiteX29" fmla="*/ 55007 w 2792896"/>
              <a:gd name="connsiteY29" fmla="*/ 602440 h 1126876"/>
              <a:gd name="connsiteX30" fmla="*/ 159054 w 2792896"/>
              <a:gd name="connsiteY30" fmla="*/ 495435 h 1126876"/>
              <a:gd name="connsiteX31" fmla="*/ 109331 w 2792896"/>
              <a:gd name="connsiteY31" fmla="*/ 427383 h 1126876"/>
              <a:gd name="connsiteX32" fmla="*/ 159026 w 2792896"/>
              <a:gd name="connsiteY32" fmla="*/ 327992 h 1126876"/>
              <a:gd name="connsiteX33" fmla="*/ 83851 w 2792896"/>
              <a:gd name="connsiteY33" fmla="*/ 277298 h 1126876"/>
              <a:gd name="connsiteX34" fmla="*/ 45744 w 2792896"/>
              <a:gd name="connsiteY34" fmla="*/ 208722 h 1126876"/>
              <a:gd name="connsiteX35" fmla="*/ 0 w 2792896"/>
              <a:gd name="connsiteY35" fmla="*/ 159027 h 1126876"/>
              <a:gd name="connsiteX36" fmla="*/ 42911 w 2792896"/>
              <a:gd name="connsiteY36" fmla="*/ 53503 h 1126876"/>
              <a:gd name="connsiteX0" fmla="*/ 42911 w 2792896"/>
              <a:gd name="connsiteY0" fmla="*/ 53503 h 1126876"/>
              <a:gd name="connsiteX1" fmla="*/ 1808922 w 2792896"/>
              <a:gd name="connsiteY1" fmla="*/ 0 h 1126876"/>
              <a:gd name="connsiteX2" fmla="*/ 1878496 w 2792896"/>
              <a:gd name="connsiteY2" fmla="*/ 228600 h 1126876"/>
              <a:gd name="connsiteX3" fmla="*/ 2733261 w 2792896"/>
              <a:gd name="connsiteY3" fmla="*/ 248479 h 1126876"/>
              <a:gd name="connsiteX4" fmla="*/ 2792896 w 2792896"/>
              <a:gd name="connsiteY4" fmla="*/ 347870 h 1126876"/>
              <a:gd name="connsiteX5" fmla="*/ 2792896 w 2792896"/>
              <a:gd name="connsiteY5" fmla="*/ 457200 h 1126876"/>
              <a:gd name="connsiteX6" fmla="*/ 2753139 w 2792896"/>
              <a:gd name="connsiteY6" fmla="*/ 546653 h 1126876"/>
              <a:gd name="connsiteX7" fmla="*/ 2733261 w 2792896"/>
              <a:gd name="connsiteY7" fmla="*/ 675861 h 1126876"/>
              <a:gd name="connsiteX8" fmla="*/ 2703444 w 2792896"/>
              <a:gd name="connsiteY8" fmla="*/ 815009 h 1126876"/>
              <a:gd name="connsiteX9" fmla="*/ 2484783 w 2792896"/>
              <a:gd name="connsiteY9" fmla="*/ 665922 h 1126876"/>
              <a:gd name="connsiteX10" fmla="*/ 2236305 w 2792896"/>
              <a:gd name="connsiteY10" fmla="*/ 765313 h 1126876"/>
              <a:gd name="connsiteX11" fmla="*/ 2236305 w 2792896"/>
              <a:gd name="connsiteY11" fmla="*/ 874644 h 1126876"/>
              <a:gd name="connsiteX12" fmla="*/ 1962506 w 2792896"/>
              <a:gd name="connsiteY12" fmla="*/ 1008773 h 1126876"/>
              <a:gd name="connsiteX13" fmla="*/ 1910301 w 2792896"/>
              <a:gd name="connsiteY13" fmla="*/ 1045699 h 1126876"/>
              <a:gd name="connsiteX14" fmla="*/ 1798983 w 2792896"/>
              <a:gd name="connsiteY14" fmla="*/ 1103244 h 1126876"/>
              <a:gd name="connsiteX15" fmla="*/ 1760541 w 2792896"/>
              <a:gd name="connsiteY15" fmla="*/ 1126876 h 1126876"/>
              <a:gd name="connsiteX16" fmla="*/ 1695760 w 2792896"/>
              <a:gd name="connsiteY16" fmla="*/ 1096397 h 1126876"/>
              <a:gd name="connsiteX17" fmla="*/ 1600200 w 2792896"/>
              <a:gd name="connsiteY17" fmla="*/ 1023731 h 1126876"/>
              <a:gd name="connsiteX18" fmla="*/ 1600477 w 2792896"/>
              <a:gd name="connsiteY18" fmla="*/ 1054146 h 1126876"/>
              <a:gd name="connsiteX19" fmla="*/ 1509038 w 2792896"/>
              <a:gd name="connsiteY19" fmla="*/ 1024012 h 1126876"/>
              <a:gd name="connsiteX20" fmla="*/ 1475057 w 2792896"/>
              <a:gd name="connsiteY20" fmla="*/ 947307 h 1126876"/>
              <a:gd name="connsiteX21" fmla="*/ 1478552 w 2792896"/>
              <a:gd name="connsiteY21" fmla="*/ 913529 h 1126876"/>
              <a:gd name="connsiteX22" fmla="*/ 1501069 w 2792896"/>
              <a:gd name="connsiteY22" fmla="*/ 866143 h 1126876"/>
              <a:gd name="connsiteX23" fmla="*/ 1448067 w 2792896"/>
              <a:gd name="connsiteY23" fmla="*/ 841143 h 1126876"/>
              <a:gd name="connsiteX24" fmla="*/ 1383286 w 2792896"/>
              <a:gd name="connsiteY24" fmla="*/ 768758 h 1126876"/>
              <a:gd name="connsiteX25" fmla="*/ 1182757 w 2792896"/>
              <a:gd name="connsiteY25" fmla="*/ 636105 h 1126876"/>
              <a:gd name="connsiteX26" fmla="*/ 1116539 w 2792896"/>
              <a:gd name="connsiteY26" fmla="*/ 601128 h 1126876"/>
              <a:gd name="connsiteX27" fmla="*/ 872627 w 2792896"/>
              <a:gd name="connsiteY27" fmla="*/ 519753 h 1126876"/>
              <a:gd name="connsiteX28" fmla="*/ 750716 w 2792896"/>
              <a:gd name="connsiteY28" fmla="*/ 502074 h 1126876"/>
              <a:gd name="connsiteX29" fmla="*/ 570440 w 2792896"/>
              <a:gd name="connsiteY29" fmla="*/ 506037 h 1126876"/>
              <a:gd name="connsiteX30" fmla="*/ 55007 w 2792896"/>
              <a:gd name="connsiteY30" fmla="*/ 602440 h 1126876"/>
              <a:gd name="connsiteX31" fmla="*/ 159054 w 2792896"/>
              <a:gd name="connsiteY31" fmla="*/ 495435 h 1126876"/>
              <a:gd name="connsiteX32" fmla="*/ 109331 w 2792896"/>
              <a:gd name="connsiteY32" fmla="*/ 427383 h 1126876"/>
              <a:gd name="connsiteX33" fmla="*/ 159026 w 2792896"/>
              <a:gd name="connsiteY33" fmla="*/ 327992 h 1126876"/>
              <a:gd name="connsiteX34" fmla="*/ 83851 w 2792896"/>
              <a:gd name="connsiteY34" fmla="*/ 277298 h 1126876"/>
              <a:gd name="connsiteX35" fmla="*/ 45744 w 2792896"/>
              <a:gd name="connsiteY35" fmla="*/ 208722 h 1126876"/>
              <a:gd name="connsiteX36" fmla="*/ 0 w 2792896"/>
              <a:gd name="connsiteY36" fmla="*/ 159027 h 1126876"/>
              <a:gd name="connsiteX37" fmla="*/ 42911 w 2792896"/>
              <a:gd name="connsiteY37" fmla="*/ 53503 h 1126876"/>
              <a:gd name="connsiteX0" fmla="*/ 42911 w 2792896"/>
              <a:gd name="connsiteY0" fmla="*/ 53503 h 1126876"/>
              <a:gd name="connsiteX1" fmla="*/ 1808922 w 2792896"/>
              <a:gd name="connsiteY1" fmla="*/ 0 h 1126876"/>
              <a:gd name="connsiteX2" fmla="*/ 1878496 w 2792896"/>
              <a:gd name="connsiteY2" fmla="*/ 228600 h 1126876"/>
              <a:gd name="connsiteX3" fmla="*/ 2733261 w 2792896"/>
              <a:gd name="connsiteY3" fmla="*/ 248479 h 1126876"/>
              <a:gd name="connsiteX4" fmla="*/ 2792896 w 2792896"/>
              <a:gd name="connsiteY4" fmla="*/ 347870 h 1126876"/>
              <a:gd name="connsiteX5" fmla="*/ 2792896 w 2792896"/>
              <a:gd name="connsiteY5" fmla="*/ 457200 h 1126876"/>
              <a:gd name="connsiteX6" fmla="*/ 2753139 w 2792896"/>
              <a:gd name="connsiteY6" fmla="*/ 546653 h 1126876"/>
              <a:gd name="connsiteX7" fmla="*/ 2733261 w 2792896"/>
              <a:gd name="connsiteY7" fmla="*/ 675861 h 1126876"/>
              <a:gd name="connsiteX8" fmla="*/ 2703444 w 2792896"/>
              <a:gd name="connsiteY8" fmla="*/ 815009 h 1126876"/>
              <a:gd name="connsiteX9" fmla="*/ 2484783 w 2792896"/>
              <a:gd name="connsiteY9" fmla="*/ 665922 h 1126876"/>
              <a:gd name="connsiteX10" fmla="*/ 2236305 w 2792896"/>
              <a:gd name="connsiteY10" fmla="*/ 765313 h 1126876"/>
              <a:gd name="connsiteX11" fmla="*/ 2236305 w 2792896"/>
              <a:gd name="connsiteY11" fmla="*/ 874644 h 1126876"/>
              <a:gd name="connsiteX12" fmla="*/ 2008234 w 2792896"/>
              <a:gd name="connsiteY12" fmla="*/ 966866 h 1126876"/>
              <a:gd name="connsiteX13" fmla="*/ 1962506 w 2792896"/>
              <a:gd name="connsiteY13" fmla="*/ 1008773 h 1126876"/>
              <a:gd name="connsiteX14" fmla="*/ 1910301 w 2792896"/>
              <a:gd name="connsiteY14" fmla="*/ 1045699 h 1126876"/>
              <a:gd name="connsiteX15" fmla="*/ 1798983 w 2792896"/>
              <a:gd name="connsiteY15" fmla="*/ 1103244 h 1126876"/>
              <a:gd name="connsiteX16" fmla="*/ 1760541 w 2792896"/>
              <a:gd name="connsiteY16" fmla="*/ 1126876 h 1126876"/>
              <a:gd name="connsiteX17" fmla="*/ 1695760 w 2792896"/>
              <a:gd name="connsiteY17" fmla="*/ 1096397 h 1126876"/>
              <a:gd name="connsiteX18" fmla="*/ 1600200 w 2792896"/>
              <a:gd name="connsiteY18" fmla="*/ 1023731 h 1126876"/>
              <a:gd name="connsiteX19" fmla="*/ 1600477 w 2792896"/>
              <a:gd name="connsiteY19" fmla="*/ 1054146 h 1126876"/>
              <a:gd name="connsiteX20" fmla="*/ 1509038 w 2792896"/>
              <a:gd name="connsiteY20" fmla="*/ 1024012 h 1126876"/>
              <a:gd name="connsiteX21" fmla="*/ 1475057 w 2792896"/>
              <a:gd name="connsiteY21" fmla="*/ 947307 h 1126876"/>
              <a:gd name="connsiteX22" fmla="*/ 1478552 w 2792896"/>
              <a:gd name="connsiteY22" fmla="*/ 913529 h 1126876"/>
              <a:gd name="connsiteX23" fmla="*/ 1501069 w 2792896"/>
              <a:gd name="connsiteY23" fmla="*/ 866143 h 1126876"/>
              <a:gd name="connsiteX24" fmla="*/ 1448067 w 2792896"/>
              <a:gd name="connsiteY24" fmla="*/ 841143 h 1126876"/>
              <a:gd name="connsiteX25" fmla="*/ 1383286 w 2792896"/>
              <a:gd name="connsiteY25" fmla="*/ 768758 h 1126876"/>
              <a:gd name="connsiteX26" fmla="*/ 1182757 w 2792896"/>
              <a:gd name="connsiteY26" fmla="*/ 636105 h 1126876"/>
              <a:gd name="connsiteX27" fmla="*/ 1116539 w 2792896"/>
              <a:gd name="connsiteY27" fmla="*/ 601128 h 1126876"/>
              <a:gd name="connsiteX28" fmla="*/ 872627 w 2792896"/>
              <a:gd name="connsiteY28" fmla="*/ 519753 h 1126876"/>
              <a:gd name="connsiteX29" fmla="*/ 750716 w 2792896"/>
              <a:gd name="connsiteY29" fmla="*/ 502074 h 1126876"/>
              <a:gd name="connsiteX30" fmla="*/ 570440 w 2792896"/>
              <a:gd name="connsiteY30" fmla="*/ 506037 h 1126876"/>
              <a:gd name="connsiteX31" fmla="*/ 55007 w 2792896"/>
              <a:gd name="connsiteY31" fmla="*/ 602440 h 1126876"/>
              <a:gd name="connsiteX32" fmla="*/ 159054 w 2792896"/>
              <a:gd name="connsiteY32" fmla="*/ 495435 h 1126876"/>
              <a:gd name="connsiteX33" fmla="*/ 109331 w 2792896"/>
              <a:gd name="connsiteY33" fmla="*/ 427383 h 1126876"/>
              <a:gd name="connsiteX34" fmla="*/ 159026 w 2792896"/>
              <a:gd name="connsiteY34" fmla="*/ 327992 h 1126876"/>
              <a:gd name="connsiteX35" fmla="*/ 83851 w 2792896"/>
              <a:gd name="connsiteY35" fmla="*/ 277298 h 1126876"/>
              <a:gd name="connsiteX36" fmla="*/ 45744 w 2792896"/>
              <a:gd name="connsiteY36" fmla="*/ 208722 h 1126876"/>
              <a:gd name="connsiteX37" fmla="*/ 0 w 2792896"/>
              <a:gd name="connsiteY37" fmla="*/ 159027 h 1126876"/>
              <a:gd name="connsiteX38" fmla="*/ 42911 w 2792896"/>
              <a:gd name="connsiteY38" fmla="*/ 53503 h 1126876"/>
              <a:gd name="connsiteX0" fmla="*/ 42911 w 2792896"/>
              <a:gd name="connsiteY0" fmla="*/ 53503 h 1126876"/>
              <a:gd name="connsiteX1" fmla="*/ 1808922 w 2792896"/>
              <a:gd name="connsiteY1" fmla="*/ 0 h 1126876"/>
              <a:gd name="connsiteX2" fmla="*/ 1878496 w 2792896"/>
              <a:gd name="connsiteY2" fmla="*/ 228600 h 1126876"/>
              <a:gd name="connsiteX3" fmla="*/ 2733261 w 2792896"/>
              <a:gd name="connsiteY3" fmla="*/ 248479 h 1126876"/>
              <a:gd name="connsiteX4" fmla="*/ 2792896 w 2792896"/>
              <a:gd name="connsiteY4" fmla="*/ 347870 h 1126876"/>
              <a:gd name="connsiteX5" fmla="*/ 2792896 w 2792896"/>
              <a:gd name="connsiteY5" fmla="*/ 457200 h 1126876"/>
              <a:gd name="connsiteX6" fmla="*/ 2753139 w 2792896"/>
              <a:gd name="connsiteY6" fmla="*/ 546653 h 1126876"/>
              <a:gd name="connsiteX7" fmla="*/ 2733261 w 2792896"/>
              <a:gd name="connsiteY7" fmla="*/ 675861 h 1126876"/>
              <a:gd name="connsiteX8" fmla="*/ 2703444 w 2792896"/>
              <a:gd name="connsiteY8" fmla="*/ 815009 h 1126876"/>
              <a:gd name="connsiteX9" fmla="*/ 2484783 w 2792896"/>
              <a:gd name="connsiteY9" fmla="*/ 665922 h 1126876"/>
              <a:gd name="connsiteX10" fmla="*/ 2236305 w 2792896"/>
              <a:gd name="connsiteY10" fmla="*/ 765313 h 1126876"/>
              <a:gd name="connsiteX11" fmla="*/ 2236305 w 2792896"/>
              <a:gd name="connsiteY11" fmla="*/ 874644 h 1126876"/>
              <a:gd name="connsiteX12" fmla="*/ 2149228 w 2792896"/>
              <a:gd name="connsiteY12" fmla="*/ 921149 h 1126876"/>
              <a:gd name="connsiteX13" fmla="*/ 2008234 w 2792896"/>
              <a:gd name="connsiteY13" fmla="*/ 966866 h 1126876"/>
              <a:gd name="connsiteX14" fmla="*/ 1962506 w 2792896"/>
              <a:gd name="connsiteY14" fmla="*/ 1008773 h 1126876"/>
              <a:gd name="connsiteX15" fmla="*/ 1910301 w 2792896"/>
              <a:gd name="connsiteY15" fmla="*/ 1045699 h 1126876"/>
              <a:gd name="connsiteX16" fmla="*/ 1798983 w 2792896"/>
              <a:gd name="connsiteY16" fmla="*/ 1103244 h 1126876"/>
              <a:gd name="connsiteX17" fmla="*/ 1760541 w 2792896"/>
              <a:gd name="connsiteY17" fmla="*/ 1126876 h 1126876"/>
              <a:gd name="connsiteX18" fmla="*/ 1695760 w 2792896"/>
              <a:gd name="connsiteY18" fmla="*/ 1096397 h 1126876"/>
              <a:gd name="connsiteX19" fmla="*/ 1600200 w 2792896"/>
              <a:gd name="connsiteY19" fmla="*/ 1023731 h 1126876"/>
              <a:gd name="connsiteX20" fmla="*/ 1600477 w 2792896"/>
              <a:gd name="connsiteY20" fmla="*/ 1054146 h 1126876"/>
              <a:gd name="connsiteX21" fmla="*/ 1509038 w 2792896"/>
              <a:gd name="connsiteY21" fmla="*/ 1024012 h 1126876"/>
              <a:gd name="connsiteX22" fmla="*/ 1475057 w 2792896"/>
              <a:gd name="connsiteY22" fmla="*/ 947307 h 1126876"/>
              <a:gd name="connsiteX23" fmla="*/ 1478552 w 2792896"/>
              <a:gd name="connsiteY23" fmla="*/ 913529 h 1126876"/>
              <a:gd name="connsiteX24" fmla="*/ 1501069 w 2792896"/>
              <a:gd name="connsiteY24" fmla="*/ 866143 h 1126876"/>
              <a:gd name="connsiteX25" fmla="*/ 1448067 w 2792896"/>
              <a:gd name="connsiteY25" fmla="*/ 841143 h 1126876"/>
              <a:gd name="connsiteX26" fmla="*/ 1383286 w 2792896"/>
              <a:gd name="connsiteY26" fmla="*/ 768758 h 1126876"/>
              <a:gd name="connsiteX27" fmla="*/ 1182757 w 2792896"/>
              <a:gd name="connsiteY27" fmla="*/ 636105 h 1126876"/>
              <a:gd name="connsiteX28" fmla="*/ 1116539 w 2792896"/>
              <a:gd name="connsiteY28" fmla="*/ 601128 h 1126876"/>
              <a:gd name="connsiteX29" fmla="*/ 872627 w 2792896"/>
              <a:gd name="connsiteY29" fmla="*/ 519753 h 1126876"/>
              <a:gd name="connsiteX30" fmla="*/ 750716 w 2792896"/>
              <a:gd name="connsiteY30" fmla="*/ 502074 h 1126876"/>
              <a:gd name="connsiteX31" fmla="*/ 570440 w 2792896"/>
              <a:gd name="connsiteY31" fmla="*/ 506037 h 1126876"/>
              <a:gd name="connsiteX32" fmla="*/ 55007 w 2792896"/>
              <a:gd name="connsiteY32" fmla="*/ 602440 h 1126876"/>
              <a:gd name="connsiteX33" fmla="*/ 159054 w 2792896"/>
              <a:gd name="connsiteY33" fmla="*/ 495435 h 1126876"/>
              <a:gd name="connsiteX34" fmla="*/ 109331 w 2792896"/>
              <a:gd name="connsiteY34" fmla="*/ 427383 h 1126876"/>
              <a:gd name="connsiteX35" fmla="*/ 159026 w 2792896"/>
              <a:gd name="connsiteY35" fmla="*/ 327992 h 1126876"/>
              <a:gd name="connsiteX36" fmla="*/ 83851 w 2792896"/>
              <a:gd name="connsiteY36" fmla="*/ 277298 h 1126876"/>
              <a:gd name="connsiteX37" fmla="*/ 45744 w 2792896"/>
              <a:gd name="connsiteY37" fmla="*/ 208722 h 1126876"/>
              <a:gd name="connsiteX38" fmla="*/ 0 w 2792896"/>
              <a:gd name="connsiteY38" fmla="*/ 159027 h 1126876"/>
              <a:gd name="connsiteX39" fmla="*/ 42911 w 2792896"/>
              <a:gd name="connsiteY39" fmla="*/ 53503 h 1126876"/>
              <a:gd name="connsiteX0" fmla="*/ 42911 w 2792896"/>
              <a:gd name="connsiteY0" fmla="*/ 53503 h 1126876"/>
              <a:gd name="connsiteX1" fmla="*/ 1808922 w 2792896"/>
              <a:gd name="connsiteY1" fmla="*/ 0 h 1126876"/>
              <a:gd name="connsiteX2" fmla="*/ 1878496 w 2792896"/>
              <a:gd name="connsiteY2" fmla="*/ 228600 h 1126876"/>
              <a:gd name="connsiteX3" fmla="*/ 2733261 w 2792896"/>
              <a:gd name="connsiteY3" fmla="*/ 248479 h 1126876"/>
              <a:gd name="connsiteX4" fmla="*/ 2792896 w 2792896"/>
              <a:gd name="connsiteY4" fmla="*/ 347870 h 1126876"/>
              <a:gd name="connsiteX5" fmla="*/ 2792896 w 2792896"/>
              <a:gd name="connsiteY5" fmla="*/ 457200 h 1126876"/>
              <a:gd name="connsiteX6" fmla="*/ 2753139 w 2792896"/>
              <a:gd name="connsiteY6" fmla="*/ 546653 h 1126876"/>
              <a:gd name="connsiteX7" fmla="*/ 2733261 w 2792896"/>
              <a:gd name="connsiteY7" fmla="*/ 675861 h 1126876"/>
              <a:gd name="connsiteX8" fmla="*/ 2703444 w 2792896"/>
              <a:gd name="connsiteY8" fmla="*/ 815009 h 1126876"/>
              <a:gd name="connsiteX9" fmla="*/ 2484783 w 2792896"/>
              <a:gd name="connsiteY9" fmla="*/ 665922 h 1126876"/>
              <a:gd name="connsiteX10" fmla="*/ 2236305 w 2792896"/>
              <a:gd name="connsiteY10" fmla="*/ 765313 h 1126876"/>
              <a:gd name="connsiteX11" fmla="*/ 2255927 w 2792896"/>
              <a:gd name="connsiteY11" fmla="*/ 833524 h 1126876"/>
              <a:gd name="connsiteX12" fmla="*/ 2236305 w 2792896"/>
              <a:gd name="connsiteY12" fmla="*/ 874644 h 1126876"/>
              <a:gd name="connsiteX13" fmla="*/ 2149228 w 2792896"/>
              <a:gd name="connsiteY13" fmla="*/ 921149 h 1126876"/>
              <a:gd name="connsiteX14" fmla="*/ 2008234 w 2792896"/>
              <a:gd name="connsiteY14" fmla="*/ 966866 h 1126876"/>
              <a:gd name="connsiteX15" fmla="*/ 1962506 w 2792896"/>
              <a:gd name="connsiteY15" fmla="*/ 1008773 h 1126876"/>
              <a:gd name="connsiteX16" fmla="*/ 1910301 w 2792896"/>
              <a:gd name="connsiteY16" fmla="*/ 1045699 h 1126876"/>
              <a:gd name="connsiteX17" fmla="*/ 1798983 w 2792896"/>
              <a:gd name="connsiteY17" fmla="*/ 1103244 h 1126876"/>
              <a:gd name="connsiteX18" fmla="*/ 1760541 w 2792896"/>
              <a:gd name="connsiteY18" fmla="*/ 1126876 h 1126876"/>
              <a:gd name="connsiteX19" fmla="*/ 1695760 w 2792896"/>
              <a:gd name="connsiteY19" fmla="*/ 1096397 h 1126876"/>
              <a:gd name="connsiteX20" fmla="*/ 1600200 w 2792896"/>
              <a:gd name="connsiteY20" fmla="*/ 1023731 h 1126876"/>
              <a:gd name="connsiteX21" fmla="*/ 1600477 w 2792896"/>
              <a:gd name="connsiteY21" fmla="*/ 1054146 h 1126876"/>
              <a:gd name="connsiteX22" fmla="*/ 1509038 w 2792896"/>
              <a:gd name="connsiteY22" fmla="*/ 1024012 h 1126876"/>
              <a:gd name="connsiteX23" fmla="*/ 1475057 w 2792896"/>
              <a:gd name="connsiteY23" fmla="*/ 947307 h 1126876"/>
              <a:gd name="connsiteX24" fmla="*/ 1478552 w 2792896"/>
              <a:gd name="connsiteY24" fmla="*/ 913529 h 1126876"/>
              <a:gd name="connsiteX25" fmla="*/ 1501069 w 2792896"/>
              <a:gd name="connsiteY25" fmla="*/ 866143 h 1126876"/>
              <a:gd name="connsiteX26" fmla="*/ 1448067 w 2792896"/>
              <a:gd name="connsiteY26" fmla="*/ 841143 h 1126876"/>
              <a:gd name="connsiteX27" fmla="*/ 1383286 w 2792896"/>
              <a:gd name="connsiteY27" fmla="*/ 768758 h 1126876"/>
              <a:gd name="connsiteX28" fmla="*/ 1182757 w 2792896"/>
              <a:gd name="connsiteY28" fmla="*/ 636105 h 1126876"/>
              <a:gd name="connsiteX29" fmla="*/ 1116539 w 2792896"/>
              <a:gd name="connsiteY29" fmla="*/ 601128 h 1126876"/>
              <a:gd name="connsiteX30" fmla="*/ 872627 w 2792896"/>
              <a:gd name="connsiteY30" fmla="*/ 519753 h 1126876"/>
              <a:gd name="connsiteX31" fmla="*/ 750716 w 2792896"/>
              <a:gd name="connsiteY31" fmla="*/ 502074 h 1126876"/>
              <a:gd name="connsiteX32" fmla="*/ 570440 w 2792896"/>
              <a:gd name="connsiteY32" fmla="*/ 506037 h 1126876"/>
              <a:gd name="connsiteX33" fmla="*/ 55007 w 2792896"/>
              <a:gd name="connsiteY33" fmla="*/ 602440 h 1126876"/>
              <a:gd name="connsiteX34" fmla="*/ 159054 w 2792896"/>
              <a:gd name="connsiteY34" fmla="*/ 495435 h 1126876"/>
              <a:gd name="connsiteX35" fmla="*/ 109331 w 2792896"/>
              <a:gd name="connsiteY35" fmla="*/ 427383 h 1126876"/>
              <a:gd name="connsiteX36" fmla="*/ 159026 w 2792896"/>
              <a:gd name="connsiteY36" fmla="*/ 327992 h 1126876"/>
              <a:gd name="connsiteX37" fmla="*/ 83851 w 2792896"/>
              <a:gd name="connsiteY37" fmla="*/ 277298 h 1126876"/>
              <a:gd name="connsiteX38" fmla="*/ 45744 w 2792896"/>
              <a:gd name="connsiteY38" fmla="*/ 208722 h 1126876"/>
              <a:gd name="connsiteX39" fmla="*/ 0 w 2792896"/>
              <a:gd name="connsiteY39" fmla="*/ 159027 h 1126876"/>
              <a:gd name="connsiteX40" fmla="*/ 42911 w 2792896"/>
              <a:gd name="connsiteY40" fmla="*/ 53503 h 1126876"/>
              <a:gd name="connsiteX0" fmla="*/ 42911 w 2792896"/>
              <a:gd name="connsiteY0" fmla="*/ 53503 h 1126876"/>
              <a:gd name="connsiteX1" fmla="*/ 1808922 w 2792896"/>
              <a:gd name="connsiteY1" fmla="*/ 0 h 1126876"/>
              <a:gd name="connsiteX2" fmla="*/ 1878496 w 2792896"/>
              <a:gd name="connsiteY2" fmla="*/ 228600 h 1126876"/>
              <a:gd name="connsiteX3" fmla="*/ 2733261 w 2792896"/>
              <a:gd name="connsiteY3" fmla="*/ 248479 h 1126876"/>
              <a:gd name="connsiteX4" fmla="*/ 2792896 w 2792896"/>
              <a:gd name="connsiteY4" fmla="*/ 347870 h 1126876"/>
              <a:gd name="connsiteX5" fmla="*/ 2792896 w 2792896"/>
              <a:gd name="connsiteY5" fmla="*/ 457200 h 1126876"/>
              <a:gd name="connsiteX6" fmla="*/ 2753139 w 2792896"/>
              <a:gd name="connsiteY6" fmla="*/ 546653 h 1126876"/>
              <a:gd name="connsiteX7" fmla="*/ 2733261 w 2792896"/>
              <a:gd name="connsiteY7" fmla="*/ 675861 h 1126876"/>
              <a:gd name="connsiteX8" fmla="*/ 2703444 w 2792896"/>
              <a:gd name="connsiteY8" fmla="*/ 815009 h 1126876"/>
              <a:gd name="connsiteX9" fmla="*/ 2484783 w 2792896"/>
              <a:gd name="connsiteY9" fmla="*/ 665922 h 1126876"/>
              <a:gd name="connsiteX10" fmla="*/ 2236305 w 2792896"/>
              <a:gd name="connsiteY10" fmla="*/ 765313 h 1126876"/>
              <a:gd name="connsiteX11" fmla="*/ 2255927 w 2792896"/>
              <a:gd name="connsiteY11" fmla="*/ 833524 h 1126876"/>
              <a:gd name="connsiteX12" fmla="*/ 2236305 w 2792896"/>
              <a:gd name="connsiteY12" fmla="*/ 874644 h 1126876"/>
              <a:gd name="connsiteX13" fmla="*/ 2149228 w 2792896"/>
              <a:gd name="connsiteY13" fmla="*/ 921149 h 1126876"/>
              <a:gd name="connsiteX14" fmla="*/ 2008234 w 2792896"/>
              <a:gd name="connsiteY14" fmla="*/ 966866 h 1126876"/>
              <a:gd name="connsiteX15" fmla="*/ 1962506 w 2792896"/>
              <a:gd name="connsiteY15" fmla="*/ 1008773 h 1126876"/>
              <a:gd name="connsiteX16" fmla="*/ 1910301 w 2792896"/>
              <a:gd name="connsiteY16" fmla="*/ 1045699 h 1126876"/>
              <a:gd name="connsiteX17" fmla="*/ 1798983 w 2792896"/>
              <a:gd name="connsiteY17" fmla="*/ 1103244 h 1126876"/>
              <a:gd name="connsiteX18" fmla="*/ 1760541 w 2792896"/>
              <a:gd name="connsiteY18" fmla="*/ 1126876 h 1126876"/>
              <a:gd name="connsiteX19" fmla="*/ 1695760 w 2792896"/>
              <a:gd name="connsiteY19" fmla="*/ 1096397 h 1126876"/>
              <a:gd name="connsiteX20" fmla="*/ 1600200 w 2792896"/>
              <a:gd name="connsiteY20" fmla="*/ 1023731 h 1126876"/>
              <a:gd name="connsiteX21" fmla="*/ 1600477 w 2792896"/>
              <a:gd name="connsiteY21" fmla="*/ 1054146 h 1126876"/>
              <a:gd name="connsiteX22" fmla="*/ 1509038 w 2792896"/>
              <a:gd name="connsiteY22" fmla="*/ 1024012 h 1126876"/>
              <a:gd name="connsiteX23" fmla="*/ 1475057 w 2792896"/>
              <a:gd name="connsiteY23" fmla="*/ 947307 h 1126876"/>
              <a:gd name="connsiteX24" fmla="*/ 1478552 w 2792896"/>
              <a:gd name="connsiteY24" fmla="*/ 913529 h 1126876"/>
              <a:gd name="connsiteX25" fmla="*/ 1501069 w 2792896"/>
              <a:gd name="connsiteY25" fmla="*/ 866143 h 1126876"/>
              <a:gd name="connsiteX26" fmla="*/ 1448067 w 2792896"/>
              <a:gd name="connsiteY26" fmla="*/ 841143 h 1126876"/>
              <a:gd name="connsiteX27" fmla="*/ 1383286 w 2792896"/>
              <a:gd name="connsiteY27" fmla="*/ 768758 h 1126876"/>
              <a:gd name="connsiteX28" fmla="*/ 1182757 w 2792896"/>
              <a:gd name="connsiteY28" fmla="*/ 636105 h 1126876"/>
              <a:gd name="connsiteX29" fmla="*/ 1116539 w 2792896"/>
              <a:gd name="connsiteY29" fmla="*/ 601128 h 1126876"/>
              <a:gd name="connsiteX30" fmla="*/ 872627 w 2792896"/>
              <a:gd name="connsiteY30" fmla="*/ 519753 h 1126876"/>
              <a:gd name="connsiteX31" fmla="*/ 750716 w 2792896"/>
              <a:gd name="connsiteY31" fmla="*/ 502074 h 1126876"/>
              <a:gd name="connsiteX32" fmla="*/ 570440 w 2792896"/>
              <a:gd name="connsiteY32" fmla="*/ 506037 h 1126876"/>
              <a:gd name="connsiteX33" fmla="*/ 55007 w 2792896"/>
              <a:gd name="connsiteY33" fmla="*/ 602440 h 1126876"/>
              <a:gd name="connsiteX34" fmla="*/ 159054 w 2792896"/>
              <a:gd name="connsiteY34" fmla="*/ 495435 h 1126876"/>
              <a:gd name="connsiteX35" fmla="*/ 109331 w 2792896"/>
              <a:gd name="connsiteY35" fmla="*/ 427383 h 1126876"/>
              <a:gd name="connsiteX36" fmla="*/ 159026 w 2792896"/>
              <a:gd name="connsiteY36" fmla="*/ 327992 h 1126876"/>
              <a:gd name="connsiteX37" fmla="*/ 83851 w 2792896"/>
              <a:gd name="connsiteY37" fmla="*/ 277298 h 1126876"/>
              <a:gd name="connsiteX38" fmla="*/ 45744 w 2792896"/>
              <a:gd name="connsiteY38" fmla="*/ 208722 h 1126876"/>
              <a:gd name="connsiteX39" fmla="*/ 0 w 2792896"/>
              <a:gd name="connsiteY39" fmla="*/ 159027 h 1126876"/>
              <a:gd name="connsiteX40" fmla="*/ 42911 w 2792896"/>
              <a:gd name="connsiteY40" fmla="*/ 53503 h 1126876"/>
              <a:gd name="connsiteX0" fmla="*/ 42911 w 2792896"/>
              <a:gd name="connsiteY0" fmla="*/ 53503 h 1126876"/>
              <a:gd name="connsiteX1" fmla="*/ 1808922 w 2792896"/>
              <a:gd name="connsiteY1" fmla="*/ 0 h 1126876"/>
              <a:gd name="connsiteX2" fmla="*/ 1878496 w 2792896"/>
              <a:gd name="connsiteY2" fmla="*/ 228600 h 1126876"/>
              <a:gd name="connsiteX3" fmla="*/ 2733261 w 2792896"/>
              <a:gd name="connsiteY3" fmla="*/ 248479 h 1126876"/>
              <a:gd name="connsiteX4" fmla="*/ 2792896 w 2792896"/>
              <a:gd name="connsiteY4" fmla="*/ 347870 h 1126876"/>
              <a:gd name="connsiteX5" fmla="*/ 2792896 w 2792896"/>
              <a:gd name="connsiteY5" fmla="*/ 457200 h 1126876"/>
              <a:gd name="connsiteX6" fmla="*/ 2753139 w 2792896"/>
              <a:gd name="connsiteY6" fmla="*/ 546653 h 1126876"/>
              <a:gd name="connsiteX7" fmla="*/ 2733261 w 2792896"/>
              <a:gd name="connsiteY7" fmla="*/ 675861 h 1126876"/>
              <a:gd name="connsiteX8" fmla="*/ 2703444 w 2792896"/>
              <a:gd name="connsiteY8" fmla="*/ 815009 h 1126876"/>
              <a:gd name="connsiteX9" fmla="*/ 2484783 w 2792896"/>
              <a:gd name="connsiteY9" fmla="*/ 665922 h 1126876"/>
              <a:gd name="connsiteX10" fmla="*/ 2244495 w 2792896"/>
              <a:gd name="connsiteY10" fmla="*/ 719231 h 1126876"/>
              <a:gd name="connsiteX11" fmla="*/ 2236305 w 2792896"/>
              <a:gd name="connsiteY11" fmla="*/ 765313 h 1126876"/>
              <a:gd name="connsiteX12" fmla="*/ 2255927 w 2792896"/>
              <a:gd name="connsiteY12" fmla="*/ 833524 h 1126876"/>
              <a:gd name="connsiteX13" fmla="*/ 2236305 w 2792896"/>
              <a:gd name="connsiteY13" fmla="*/ 874644 h 1126876"/>
              <a:gd name="connsiteX14" fmla="*/ 2149228 w 2792896"/>
              <a:gd name="connsiteY14" fmla="*/ 921149 h 1126876"/>
              <a:gd name="connsiteX15" fmla="*/ 2008234 w 2792896"/>
              <a:gd name="connsiteY15" fmla="*/ 966866 h 1126876"/>
              <a:gd name="connsiteX16" fmla="*/ 1962506 w 2792896"/>
              <a:gd name="connsiteY16" fmla="*/ 1008773 h 1126876"/>
              <a:gd name="connsiteX17" fmla="*/ 1910301 w 2792896"/>
              <a:gd name="connsiteY17" fmla="*/ 1045699 h 1126876"/>
              <a:gd name="connsiteX18" fmla="*/ 1798983 w 2792896"/>
              <a:gd name="connsiteY18" fmla="*/ 1103244 h 1126876"/>
              <a:gd name="connsiteX19" fmla="*/ 1760541 w 2792896"/>
              <a:gd name="connsiteY19" fmla="*/ 1126876 h 1126876"/>
              <a:gd name="connsiteX20" fmla="*/ 1695760 w 2792896"/>
              <a:gd name="connsiteY20" fmla="*/ 1096397 h 1126876"/>
              <a:gd name="connsiteX21" fmla="*/ 1600200 w 2792896"/>
              <a:gd name="connsiteY21" fmla="*/ 1023731 h 1126876"/>
              <a:gd name="connsiteX22" fmla="*/ 1600477 w 2792896"/>
              <a:gd name="connsiteY22" fmla="*/ 1054146 h 1126876"/>
              <a:gd name="connsiteX23" fmla="*/ 1509038 w 2792896"/>
              <a:gd name="connsiteY23" fmla="*/ 1024012 h 1126876"/>
              <a:gd name="connsiteX24" fmla="*/ 1475057 w 2792896"/>
              <a:gd name="connsiteY24" fmla="*/ 947307 h 1126876"/>
              <a:gd name="connsiteX25" fmla="*/ 1478552 w 2792896"/>
              <a:gd name="connsiteY25" fmla="*/ 913529 h 1126876"/>
              <a:gd name="connsiteX26" fmla="*/ 1501069 w 2792896"/>
              <a:gd name="connsiteY26" fmla="*/ 866143 h 1126876"/>
              <a:gd name="connsiteX27" fmla="*/ 1448067 w 2792896"/>
              <a:gd name="connsiteY27" fmla="*/ 841143 h 1126876"/>
              <a:gd name="connsiteX28" fmla="*/ 1383286 w 2792896"/>
              <a:gd name="connsiteY28" fmla="*/ 768758 h 1126876"/>
              <a:gd name="connsiteX29" fmla="*/ 1182757 w 2792896"/>
              <a:gd name="connsiteY29" fmla="*/ 636105 h 1126876"/>
              <a:gd name="connsiteX30" fmla="*/ 1116539 w 2792896"/>
              <a:gd name="connsiteY30" fmla="*/ 601128 h 1126876"/>
              <a:gd name="connsiteX31" fmla="*/ 872627 w 2792896"/>
              <a:gd name="connsiteY31" fmla="*/ 519753 h 1126876"/>
              <a:gd name="connsiteX32" fmla="*/ 750716 w 2792896"/>
              <a:gd name="connsiteY32" fmla="*/ 502074 h 1126876"/>
              <a:gd name="connsiteX33" fmla="*/ 570440 w 2792896"/>
              <a:gd name="connsiteY33" fmla="*/ 506037 h 1126876"/>
              <a:gd name="connsiteX34" fmla="*/ 55007 w 2792896"/>
              <a:gd name="connsiteY34" fmla="*/ 602440 h 1126876"/>
              <a:gd name="connsiteX35" fmla="*/ 159054 w 2792896"/>
              <a:gd name="connsiteY35" fmla="*/ 495435 h 1126876"/>
              <a:gd name="connsiteX36" fmla="*/ 109331 w 2792896"/>
              <a:gd name="connsiteY36" fmla="*/ 427383 h 1126876"/>
              <a:gd name="connsiteX37" fmla="*/ 159026 w 2792896"/>
              <a:gd name="connsiteY37" fmla="*/ 327992 h 1126876"/>
              <a:gd name="connsiteX38" fmla="*/ 83851 w 2792896"/>
              <a:gd name="connsiteY38" fmla="*/ 277298 h 1126876"/>
              <a:gd name="connsiteX39" fmla="*/ 45744 w 2792896"/>
              <a:gd name="connsiteY39" fmla="*/ 208722 h 1126876"/>
              <a:gd name="connsiteX40" fmla="*/ 0 w 2792896"/>
              <a:gd name="connsiteY40" fmla="*/ 159027 h 1126876"/>
              <a:gd name="connsiteX41" fmla="*/ 42911 w 2792896"/>
              <a:gd name="connsiteY41" fmla="*/ 53503 h 1126876"/>
              <a:gd name="connsiteX0" fmla="*/ 42911 w 2792896"/>
              <a:gd name="connsiteY0" fmla="*/ 53503 h 1126876"/>
              <a:gd name="connsiteX1" fmla="*/ 1808922 w 2792896"/>
              <a:gd name="connsiteY1" fmla="*/ 0 h 1126876"/>
              <a:gd name="connsiteX2" fmla="*/ 1878496 w 2792896"/>
              <a:gd name="connsiteY2" fmla="*/ 228600 h 1126876"/>
              <a:gd name="connsiteX3" fmla="*/ 2733261 w 2792896"/>
              <a:gd name="connsiteY3" fmla="*/ 248479 h 1126876"/>
              <a:gd name="connsiteX4" fmla="*/ 2792896 w 2792896"/>
              <a:gd name="connsiteY4" fmla="*/ 347870 h 1126876"/>
              <a:gd name="connsiteX5" fmla="*/ 2792896 w 2792896"/>
              <a:gd name="connsiteY5" fmla="*/ 457200 h 1126876"/>
              <a:gd name="connsiteX6" fmla="*/ 2753139 w 2792896"/>
              <a:gd name="connsiteY6" fmla="*/ 546653 h 1126876"/>
              <a:gd name="connsiteX7" fmla="*/ 2733261 w 2792896"/>
              <a:gd name="connsiteY7" fmla="*/ 675861 h 1126876"/>
              <a:gd name="connsiteX8" fmla="*/ 2703444 w 2792896"/>
              <a:gd name="connsiteY8" fmla="*/ 815009 h 1126876"/>
              <a:gd name="connsiteX9" fmla="*/ 2484783 w 2792896"/>
              <a:gd name="connsiteY9" fmla="*/ 665922 h 1126876"/>
              <a:gd name="connsiteX10" fmla="*/ 2290223 w 2792896"/>
              <a:gd name="connsiteY10" fmla="*/ 726850 h 1126876"/>
              <a:gd name="connsiteX11" fmla="*/ 2244495 w 2792896"/>
              <a:gd name="connsiteY11" fmla="*/ 719231 h 1126876"/>
              <a:gd name="connsiteX12" fmla="*/ 2236305 w 2792896"/>
              <a:gd name="connsiteY12" fmla="*/ 765313 h 1126876"/>
              <a:gd name="connsiteX13" fmla="*/ 2255927 w 2792896"/>
              <a:gd name="connsiteY13" fmla="*/ 833524 h 1126876"/>
              <a:gd name="connsiteX14" fmla="*/ 2236305 w 2792896"/>
              <a:gd name="connsiteY14" fmla="*/ 874644 h 1126876"/>
              <a:gd name="connsiteX15" fmla="*/ 2149228 w 2792896"/>
              <a:gd name="connsiteY15" fmla="*/ 921149 h 1126876"/>
              <a:gd name="connsiteX16" fmla="*/ 2008234 w 2792896"/>
              <a:gd name="connsiteY16" fmla="*/ 966866 h 1126876"/>
              <a:gd name="connsiteX17" fmla="*/ 1962506 w 2792896"/>
              <a:gd name="connsiteY17" fmla="*/ 1008773 h 1126876"/>
              <a:gd name="connsiteX18" fmla="*/ 1910301 w 2792896"/>
              <a:gd name="connsiteY18" fmla="*/ 1045699 h 1126876"/>
              <a:gd name="connsiteX19" fmla="*/ 1798983 w 2792896"/>
              <a:gd name="connsiteY19" fmla="*/ 1103244 h 1126876"/>
              <a:gd name="connsiteX20" fmla="*/ 1760541 w 2792896"/>
              <a:gd name="connsiteY20" fmla="*/ 1126876 h 1126876"/>
              <a:gd name="connsiteX21" fmla="*/ 1695760 w 2792896"/>
              <a:gd name="connsiteY21" fmla="*/ 1096397 h 1126876"/>
              <a:gd name="connsiteX22" fmla="*/ 1600200 w 2792896"/>
              <a:gd name="connsiteY22" fmla="*/ 1023731 h 1126876"/>
              <a:gd name="connsiteX23" fmla="*/ 1600477 w 2792896"/>
              <a:gd name="connsiteY23" fmla="*/ 1054146 h 1126876"/>
              <a:gd name="connsiteX24" fmla="*/ 1509038 w 2792896"/>
              <a:gd name="connsiteY24" fmla="*/ 1024012 h 1126876"/>
              <a:gd name="connsiteX25" fmla="*/ 1475057 w 2792896"/>
              <a:gd name="connsiteY25" fmla="*/ 947307 h 1126876"/>
              <a:gd name="connsiteX26" fmla="*/ 1478552 w 2792896"/>
              <a:gd name="connsiteY26" fmla="*/ 913529 h 1126876"/>
              <a:gd name="connsiteX27" fmla="*/ 1501069 w 2792896"/>
              <a:gd name="connsiteY27" fmla="*/ 866143 h 1126876"/>
              <a:gd name="connsiteX28" fmla="*/ 1448067 w 2792896"/>
              <a:gd name="connsiteY28" fmla="*/ 841143 h 1126876"/>
              <a:gd name="connsiteX29" fmla="*/ 1383286 w 2792896"/>
              <a:gd name="connsiteY29" fmla="*/ 768758 h 1126876"/>
              <a:gd name="connsiteX30" fmla="*/ 1182757 w 2792896"/>
              <a:gd name="connsiteY30" fmla="*/ 636105 h 1126876"/>
              <a:gd name="connsiteX31" fmla="*/ 1116539 w 2792896"/>
              <a:gd name="connsiteY31" fmla="*/ 601128 h 1126876"/>
              <a:gd name="connsiteX32" fmla="*/ 872627 w 2792896"/>
              <a:gd name="connsiteY32" fmla="*/ 519753 h 1126876"/>
              <a:gd name="connsiteX33" fmla="*/ 750716 w 2792896"/>
              <a:gd name="connsiteY33" fmla="*/ 502074 h 1126876"/>
              <a:gd name="connsiteX34" fmla="*/ 570440 w 2792896"/>
              <a:gd name="connsiteY34" fmla="*/ 506037 h 1126876"/>
              <a:gd name="connsiteX35" fmla="*/ 55007 w 2792896"/>
              <a:gd name="connsiteY35" fmla="*/ 602440 h 1126876"/>
              <a:gd name="connsiteX36" fmla="*/ 159054 w 2792896"/>
              <a:gd name="connsiteY36" fmla="*/ 495435 h 1126876"/>
              <a:gd name="connsiteX37" fmla="*/ 109331 w 2792896"/>
              <a:gd name="connsiteY37" fmla="*/ 427383 h 1126876"/>
              <a:gd name="connsiteX38" fmla="*/ 159026 w 2792896"/>
              <a:gd name="connsiteY38" fmla="*/ 327992 h 1126876"/>
              <a:gd name="connsiteX39" fmla="*/ 83851 w 2792896"/>
              <a:gd name="connsiteY39" fmla="*/ 277298 h 1126876"/>
              <a:gd name="connsiteX40" fmla="*/ 45744 w 2792896"/>
              <a:gd name="connsiteY40" fmla="*/ 208722 h 1126876"/>
              <a:gd name="connsiteX41" fmla="*/ 0 w 2792896"/>
              <a:gd name="connsiteY41" fmla="*/ 159027 h 1126876"/>
              <a:gd name="connsiteX42" fmla="*/ 42911 w 2792896"/>
              <a:gd name="connsiteY42" fmla="*/ 53503 h 1126876"/>
              <a:gd name="connsiteX0" fmla="*/ 42911 w 2792896"/>
              <a:gd name="connsiteY0" fmla="*/ 53503 h 1126876"/>
              <a:gd name="connsiteX1" fmla="*/ 1808922 w 2792896"/>
              <a:gd name="connsiteY1" fmla="*/ 0 h 1126876"/>
              <a:gd name="connsiteX2" fmla="*/ 1878496 w 2792896"/>
              <a:gd name="connsiteY2" fmla="*/ 228600 h 1126876"/>
              <a:gd name="connsiteX3" fmla="*/ 2733261 w 2792896"/>
              <a:gd name="connsiteY3" fmla="*/ 248479 h 1126876"/>
              <a:gd name="connsiteX4" fmla="*/ 2792896 w 2792896"/>
              <a:gd name="connsiteY4" fmla="*/ 347870 h 1126876"/>
              <a:gd name="connsiteX5" fmla="*/ 2792896 w 2792896"/>
              <a:gd name="connsiteY5" fmla="*/ 457200 h 1126876"/>
              <a:gd name="connsiteX6" fmla="*/ 2753139 w 2792896"/>
              <a:gd name="connsiteY6" fmla="*/ 546653 h 1126876"/>
              <a:gd name="connsiteX7" fmla="*/ 2733261 w 2792896"/>
              <a:gd name="connsiteY7" fmla="*/ 675861 h 1126876"/>
              <a:gd name="connsiteX8" fmla="*/ 2703444 w 2792896"/>
              <a:gd name="connsiteY8" fmla="*/ 815009 h 1126876"/>
              <a:gd name="connsiteX9" fmla="*/ 2484783 w 2792896"/>
              <a:gd name="connsiteY9" fmla="*/ 665922 h 1126876"/>
              <a:gd name="connsiteX10" fmla="*/ 2297844 w 2792896"/>
              <a:gd name="connsiteY10" fmla="*/ 700182 h 1126876"/>
              <a:gd name="connsiteX11" fmla="*/ 2290223 w 2792896"/>
              <a:gd name="connsiteY11" fmla="*/ 726850 h 1126876"/>
              <a:gd name="connsiteX12" fmla="*/ 2244495 w 2792896"/>
              <a:gd name="connsiteY12" fmla="*/ 719231 h 1126876"/>
              <a:gd name="connsiteX13" fmla="*/ 2236305 w 2792896"/>
              <a:gd name="connsiteY13" fmla="*/ 765313 h 1126876"/>
              <a:gd name="connsiteX14" fmla="*/ 2255927 w 2792896"/>
              <a:gd name="connsiteY14" fmla="*/ 833524 h 1126876"/>
              <a:gd name="connsiteX15" fmla="*/ 2236305 w 2792896"/>
              <a:gd name="connsiteY15" fmla="*/ 874644 h 1126876"/>
              <a:gd name="connsiteX16" fmla="*/ 2149228 w 2792896"/>
              <a:gd name="connsiteY16" fmla="*/ 921149 h 1126876"/>
              <a:gd name="connsiteX17" fmla="*/ 2008234 w 2792896"/>
              <a:gd name="connsiteY17" fmla="*/ 966866 h 1126876"/>
              <a:gd name="connsiteX18" fmla="*/ 1962506 w 2792896"/>
              <a:gd name="connsiteY18" fmla="*/ 1008773 h 1126876"/>
              <a:gd name="connsiteX19" fmla="*/ 1910301 w 2792896"/>
              <a:gd name="connsiteY19" fmla="*/ 1045699 h 1126876"/>
              <a:gd name="connsiteX20" fmla="*/ 1798983 w 2792896"/>
              <a:gd name="connsiteY20" fmla="*/ 1103244 h 1126876"/>
              <a:gd name="connsiteX21" fmla="*/ 1760541 w 2792896"/>
              <a:gd name="connsiteY21" fmla="*/ 1126876 h 1126876"/>
              <a:gd name="connsiteX22" fmla="*/ 1695760 w 2792896"/>
              <a:gd name="connsiteY22" fmla="*/ 1096397 h 1126876"/>
              <a:gd name="connsiteX23" fmla="*/ 1600200 w 2792896"/>
              <a:gd name="connsiteY23" fmla="*/ 1023731 h 1126876"/>
              <a:gd name="connsiteX24" fmla="*/ 1600477 w 2792896"/>
              <a:gd name="connsiteY24" fmla="*/ 1054146 h 1126876"/>
              <a:gd name="connsiteX25" fmla="*/ 1509038 w 2792896"/>
              <a:gd name="connsiteY25" fmla="*/ 1024012 h 1126876"/>
              <a:gd name="connsiteX26" fmla="*/ 1475057 w 2792896"/>
              <a:gd name="connsiteY26" fmla="*/ 947307 h 1126876"/>
              <a:gd name="connsiteX27" fmla="*/ 1478552 w 2792896"/>
              <a:gd name="connsiteY27" fmla="*/ 913529 h 1126876"/>
              <a:gd name="connsiteX28" fmla="*/ 1501069 w 2792896"/>
              <a:gd name="connsiteY28" fmla="*/ 866143 h 1126876"/>
              <a:gd name="connsiteX29" fmla="*/ 1448067 w 2792896"/>
              <a:gd name="connsiteY29" fmla="*/ 841143 h 1126876"/>
              <a:gd name="connsiteX30" fmla="*/ 1383286 w 2792896"/>
              <a:gd name="connsiteY30" fmla="*/ 768758 h 1126876"/>
              <a:gd name="connsiteX31" fmla="*/ 1182757 w 2792896"/>
              <a:gd name="connsiteY31" fmla="*/ 636105 h 1126876"/>
              <a:gd name="connsiteX32" fmla="*/ 1116539 w 2792896"/>
              <a:gd name="connsiteY32" fmla="*/ 601128 h 1126876"/>
              <a:gd name="connsiteX33" fmla="*/ 872627 w 2792896"/>
              <a:gd name="connsiteY33" fmla="*/ 519753 h 1126876"/>
              <a:gd name="connsiteX34" fmla="*/ 750716 w 2792896"/>
              <a:gd name="connsiteY34" fmla="*/ 502074 h 1126876"/>
              <a:gd name="connsiteX35" fmla="*/ 570440 w 2792896"/>
              <a:gd name="connsiteY35" fmla="*/ 506037 h 1126876"/>
              <a:gd name="connsiteX36" fmla="*/ 55007 w 2792896"/>
              <a:gd name="connsiteY36" fmla="*/ 602440 h 1126876"/>
              <a:gd name="connsiteX37" fmla="*/ 159054 w 2792896"/>
              <a:gd name="connsiteY37" fmla="*/ 495435 h 1126876"/>
              <a:gd name="connsiteX38" fmla="*/ 109331 w 2792896"/>
              <a:gd name="connsiteY38" fmla="*/ 427383 h 1126876"/>
              <a:gd name="connsiteX39" fmla="*/ 159026 w 2792896"/>
              <a:gd name="connsiteY39" fmla="*/ 327992 h 1126876"/>
              <a:gd name="connsiteX40" fmla="*/ 83851 w 2792896"/>
              <a:gd name="connsiteY40" fmla="*/ 277298 h 1126876"/>
              <a:gd name="connsiteX41" fmla="*/ 45744 w 2792896"/>
              <a:gd name="connsiteY41" fmla="*/ 208722 h 1126876"/>
              <a:gd name="connsiteX42" fmla="*/ 0 w 2792896"/>
              <a:gd name="connsiteY42" fmla="*/ 159027 h 1126876"/>
              <a:gd name="connsiteX43" fmla="*/ 42911 w 2792896"/>
              <a:gd name="connsiteY43" fmla="*/ 53503 h 1126876"/>
              <a:gd name="connsiteX0" fmla="*/ 42911 w 2792896"/>
              <a:gd name="connsiteY0" fmla="*/ 53503 h 1126876"/>
              <a:gd name="connsiteX1" fmla="*/ 1808922 w 2792896"/>
              <a:gd name="connsiteY1" fmla="*/ 0 h 1126876"/>
              <a:gd name="connsiteX2" fmla="*/ 1878496 w 2792896"/>
              <a:gd name="connsiteY2" fmla="*/ 228600 h 1126876"/>
              <a:gd name="connsiteX3" fmla="*/ 2733261 w 2792896"/>
              <a:gd name="connsiteY3" fmla="*/ 248479 h 1126876"/>
              <a:gd name="connsiteX4" fmla="*/ 2792896 w 2792896"/>
              <a:gd name="connsiteY4" fmla="*/ 347870 h 1126876"/>
              <a:gd name="connsiteX5" fmla="*/ 2792896 w 2792896"/>
              <a:gd name="connsiteY5" fmla="*/ 457200 h 1126876"/>
              <a:gd name="connsiteX6" fmla="*/ 2753139 w 2792896"/>
              <a:gd name="connsiteY6" fmla="*/ 546653 h 1126876"/>
              <a:gd name="connsiteX7" fmla="*/ 2733261 w 2792896"/>
              <a:gd name="connsiteY7" fmla="*/ 675861 h 1126876"/>
              <a:gd name="connsiteX8" fmla="*/ 2703444 w 2792896"/>
              <a:gd name="connsiteY8" fmla="*/ 815009 h 1126876"/>
              <a:gd name="connsiteX9" fmla="*/ 2484783 w 2792896"/>
              <a:gd name="connsiteY9" fmla="*/ 665922 h 1126876"/>
              <a:gd name="connsiteX10" fmla="*/ 2355004 w 2792896"/>
              <a:gd name="connsiteY10" fmla="*/ 715421 h 1126876"/>
              <a:gd name="connsiteX11" fmla="*/ 2297844 w 2792896"/>
              <a:gd name="connsiteY11" fmla="*/ 700182 h 1126876"/>
              <a:gd name="connsiteX12" fmla="*/ 2290223 w 2792896"/>
              <a:gd name="connsiteY12" fmla="*/ 726850 h 1126876"/>
              <a:gd name="connsiteX13" fmla="*/ 2244495 w 2792896"/>
              <a:gd name="connsiteY13" fmla="*/ 719231 h 1126876"/>
              <a:gd name="connsiteX14" fmla="*/ 2236305 w 2792896"/>
              <a:gd name="connsiteY14" fmla="*/ 765313 h 1126876"/>
              <a:gd name="connsiteX15" fmla="*/ 2255927 w 2792896"/>
              <a:gd name="connsiteY15" fmla="*/ 833524 h 1126876"/>
              <a:gd name="connsiteX16" fmla="*/ 2236305 w 2792896"/>
              <a:gd name="connsiteY16" fmla="*/ 874644 h 1126876"/>
              <a:gd name="connsiteX17" fmla="*/ 2149228 w 2792896"/>
              <a:gd name="connsiteY17" fmla="*/ 921149 h 1126876"/>
              <a:gd name="connsiteX18" fmla="*/ 2008234 w 2792896"/>
              <a:gd name="connsiteY18" fmla="*/ 966866 h 1126876"/>
              <a:gd name="connsiteX19" fmla="*/ 1962506 w 2792896"/>
              <a:gd name="connsiteY19" fmla="*/ 1008773 h 1126876"/>
              <a:gd name="connsiteX20" fmla="*/ 1910301 w 2792896"/>
              <a:gd name="connsiteY20" fmla="*/ 1045699 h 1126876"/>
              <a:gd name="connsiteX21" fmla="*/ 1798983 w 2792896"/>
              <a:gd name="connsiteY21" fmla="*/ 1103244 h 1126876"/>
              <a:gd name="connsiteX22" fmla="*/ 1760541 w 2792896"/>
              <a:gd name="connsiteY22" fmla="*/ 1126876 h 1126876"/>
              <a:gd name="connsiteX23" fmla="*/ 1695760 w 2792896"/>
              <a:gd name="connsiteY23" fmla="*/ 1096397 h 1126876"/>
              <a:gd name="connsiteX24" fmla="*/ 1600200 w 2792896"/>
              <a:gd name="connsiteY24" fmla="*/ 1023731 h 1126876"/>
              <a:gd name="connsiteX25" fmla="*/ 1600477 w 2792896"/>
              <a:gd name="connsiteY25" fmla="*/ 1054146 h 1126876"/>
              <a:gd name="connsiteX26" fmla="*/ 1509038 w 2792896"/>
              <a:gd name="connsiteY26" fmla="*/ 1024012 h 1126876"/>
              <a:gd name="connsiteX27" fmla="*/ 1475057 w 2792896"/>
              <a:gd name="connsiteY27" fmla="*/ 947307 h 1126876"/>
              <a:gd name="connsiteX28" fmla="*/ 1478552 w 2792896"/>
              <a:gd name="connsiteY28" fmla="*/ 913529 h 1126876"/>
              <a:gd name="connsiteX29" fmla="*/ 1501069 w 2792896"/>
              <a:gd name="connsiteY29" fmla="*/ 866143 h 1126876"/>
              <a:gd name="connsiteX30" fmla="*/ 1448067 w 2792896"/>
              <a:gd name="connsiteY30" fmla="*/ 841143 h 1126876"/>
              <a:gd name="connsiteX31" fmla="*/ 1383286 w 2792896"/>
              <a:gd name="connsiteY31" fmla="*/ 768758 h 1126876"/>
              <a:gd name="connsiteX32" fmla="*/ 1182757 w 2792896"/>
              <a:gd name="connsiteY32" fmla="*/ 636105 h 1126876"/>
              <a:gd name="connsiteX33" fmla="*/ 1116539 w 2792896"/>
              <a:gd name="connsiteY33" fmla="*/ 601128 h 1126876"/>
              <a:gd name="connsiteX34" fmla="*/ 872627 w 2792896"/>
              <a:gd name="connsiteY34" fmla="*/ 519753 h 1126876"/>
              <a:gd name="connsiteX35" fmla="*/ 750716 w 2792896"/>
              <a:gd name="connsiteY35" fmla="*/ 502074 h 1126876"/>
              <a:gd name="connsiteX36" fmla="*/ 570440 w 2792896"/>
              <a:gd name="connsiteY36" fmla="*/ 506037 h 1126876"/>
              <a:gd name="connsiteX37" fmla="*/ 55007 w 2792896"/>
              <a:gd name="connsiteY37" fmla="*/ 602440 h 1126876"/>
              <a:gd name="connsiteX38" fmla="*/ 159054 w 2792896"/>
              <a:gd name="connsiteY38" fmla="*/ 495435 h 1126876"/>
              <a:gd name="connsiteX39" fmla="*/ 109331 w 2792896"/>
              <a:gd name="connsiteY39" fmla="*/ 427383 h 1126876"/>
              <a:gd name="connsiteX40" fmla="*/ 159026 w 2792896"/>
              <a:gd name="connsiteY40" fmla="*/ 327992 h 1126876"/>
              <a:gd name="connsiteX41" fmla="*/ 83851 w 2792896"/>
              <a:gd name="connsiteY41" fmla="*/ 277298 h 1126876"/>
              <a:gd name="connsiteX42" fmla="*/ 45744 w 2792896"/>
              <a:gd name="connsiteY42" fmla="*/ 208722 h 1126876"/>
              <a:gd name="connsiteX43" fmla="*/ 0 w 2792896"/>
              <a:gd name="connsiteY43" fmla="*/ 159027 h 1126876"/>
              <a:gd name="connsiteX44" fmla="*/ 42911 w 2792896"/>
              <a:gd name="connsiteY44" fmla="*/ 53503 h 1126876"/>
              <a:gd name="connsiteX0" fmla="*/ 42911 w 2792896"/>
              <a:gd name="connsiteY0" fmla="*/ 53503 h 1126876"/>
              <a:gd name="connsiteX1" fmla="*/ 1808922 w 2792896"/>
              <a:gd name="connsiteY1" fmla="*/ 0 h 1126876"/>
              <a:gd name="connsiteX2" fmla="*/ 1878496 w 2792896"/>
              <a:gd name="connsiteY2" fmla="*/ 228600 h 1126876"/>
              <a:gd name="connsiteX3" fmla="*/ 2733261 w 2792896"/>
              <a:gd name="connsiteY3" fmla="*/ 248479 h 1126876"/>
              <a:gd name="connsiteX4" fmla="*/ 2792896 w 2792896"/>
              <a:gd name="connsiteY4" fmla="*/ 347870 h 1126876"/>
              <a:gd name="connsiteX5" fmla="*/ 2792896 w 2792896"/>
              <a:gd name="connsiteY5" fmla="*/ 457200 h 1126876"/>
              <a:gd name="connsiteX6" fmla="*/ 2753139 w 2792896"/>
              <a:gd name="connsiteY6" fmla="*/ 546653 h 1126876"/>
              <a:gd name="connsiteX7" fmla="*/ 2733261 w 2792896"/>
              <a:gd name="connsiteY7" fmla="*/ 675861 h 1126876"/>
              <a:gd name="connsiteX8" fmla="*/ 2703444 w 2792896"/>
              <a:gd name="connsiteY8" fmla="*/ 815009 h 1126876"/>
              <a:gd name="connsiteX9" fmla="*/ 2454728 w 2792896"/>
              <a:gd name="connsiteY9" fmla="*/ 677311 h 1126876"/>
              <a:gd name="connsiteX10" fmla="*/ 2355004 w 2792896"/>
              <a:gd name="connsiteY10" fmla="*/ 715421 h 1126876"/>
              <a:gd name="connsiteX11" fmla="*/ 2297844 w 2792896"/>
              <a:gd name="connsiteY11" fmla="*/ 700182 h 1126876"/>
              <a:gd name="connsiteX12" fmla="*/ 2290223 w 2792896"/>
              <a:gd name="connsiteY12" fmla="*/ 726850 h 1126876"/>
              <a:gd name="connsiteX13" fmla="*/ 2244495 w 2792896"/>
              <a:gd name="connsiteY13" fmla="*/ 719231 h 1126876"/>
              <a:gd name="connsiteX14" fmla="*/ 2236305 w 2792896"/>
              <a:gd name="connsiteY14" fmla="*/ 765313 h 1126876"/>
              <a:gd name="connsiteX15" fmla="*/ 2255927 w 2792896"/>
              <a:gd name="connsiteY15" fmla="*/ 833524 h 1126876"/>
              <a:gd name="connsiteX16" fmla="*/ 2236305 w 2792896"/>
              <a:gd name="connsiteY16" fmla="*/ 874644 h 1126876"/>
              <a:gd name="connsiteX17" fmla="*/ 2149228 w 2792896"/>
              <a:gd name="connsiteY17" fmla="*/ 921149 h 1126876"/>
              <a:gd name="connsiteX18" fmla="*/ 2008234 w 2792896"/>
              <a:gd name="connsiteY18" fmla="*/ 966866 h 1126876"/>
              <a:gd name="connsiteX19" fmla="*/ 1962506 w 2792896"/>
              <a:gd name="connsiteY19" fmla="*/ 1008773 h 1126876"/>
              <a:gd name="connsiteX20" fmla="*/ 1910301 w 2792896"/>
              <a:gd name="connsiteY20" fmla="*/ 1045699 h 1126876"/>
              <a:gd name="connsiteX21" fmla="*/ 1798983 w 2792896"/>
              <a:gd name="connsiteY21" fmla="*/ 1103244 h 1126876"/>
              <a:gd name="connsiteX22" fmla="*/ 1760541 w 2792896"/>
              <a:gd name="connsiteY22" fmla="*/ 1126876 h 1126876"/>
              <a:gd name="connsiteX23" fmla="*/ 1695760 w 2792896"/>
              <a:gd name="connsiteY23" fmla="*/ 1096397 h 1126876"/>
              <a:gd name="connsiteX24" fmla="*/ 1600200 w 2792896"/>
              <a:gd name="connsiteY24" fmla="*/ 1023731 h 1126876"/>
              <a:gd name="connsiteX25" fmla="*/ 1600477 w 2792896"/>
              <a:gd name="connsiteY25" fmla="*/ 1054146 h 1126876"/>
              <a:gd name="connsiteX26" fmla="*/ 1509038 w 2792896"/>
              <a:gd name="connsiteY26" fmla="*/ 1024012 h 1126876"/>
              <a:gd name="connsiteX27" fmla="*/ 1475057 w 2792896"/>
              <a:gd name="connsiteY27" fmla="*/ 947307 h 1126876"/>
              <a:gd name="connsiteX28" fmla="*/ 1478552 w 2792896"/>
              <a:gd name="connsiteY28" fmla="*/ 913529 h 1126876"/>
              <a:gd name="connsiteX29" fmla="*/ 1501069 w 2792896"/>
              <a:gd name="connsiteY29" fmla="*/ 866143 h 1126876"/>
              <a:gd name="connsiteX30" fmla="*/ 1448067 w 2792896"/>
              <a:gd name="connsiteY30" fmla="*/ 841143 h 1126876"/>
              <a:gd name="connsiteX31" fmla="*/ 1383286 w 2792896"/>
              <a:gd name="connsiteY31" fmla="*/ 768758 h 1126876"/>
              <a:gd name="connsiteX32" fmla="*/ 1182757 w 2792896"/>
              <a:gd name="connsiteY32" fmla="*/ 636105 h 1126876"/>
              <a:gd name="connsiteX33" fmla="*/ 1116539 w 2792896"/>
              <a:gd name="connsiteY33" fmla="*/ 601128 h 1126876"/>
              <a:gd name="connsiteX34" fmla="*/ 872627 w 2792896"/>
              <a:gd name="connsiteY34" fmla="*/ 519753 h 1126876"/>
              <a:gd name="connsiteX35" fmla="*/ 750716 w 2792896"/>
              <a:gd name="connsiteY35" fmla="*/ 502074 h 1126876"/>
              <a:gd name="connsiteX36" fmla="*/ 570440 w 2792896"/>
              <a:gd name="connsiteY36" fmla="*/ 506037 h 1126876"/>
              <a:gd name="connsiteX37" fmla="*/ 55007 w 2792896"/>
              <a:gd name="connsiteY37" fmla="*/ 602440 h 1126876"/>
              <a:gd name="connsiteX38" fmla="*/ 159054 w 2792896"/>
              <a:gd name="connsiteY38" fmla="*/ 495435 h 1126876"/>
              <a:gd name="connsiteX39" fmla="*/ 109331 w 2792896"/>
              <a:gd name="connsiteY39" fmla="*/ 427383 h 1126876"/>
              <a:gd name="connsiteX40" fmla="*/ 159026 w 2792896"/>
              <a:gd name="connsiteY40" fmla="*/ 327992 h 1126876"/>
              <a:gd name="connsiteX41" fmla="*/ 83851 w 2792896"/>
              <a:gd name="connsiteY41" fmla="*/ 277298 h 1126876"/>
              <a:gd name="connsiteX42" fmla="*/ 45744 w 2792896"/>
              <a:gd name="connsiteY42" fmla="*/ 208722 h 1126876"/>
              <a:gd name="connsiteX43" fmla="*/ 0 w 2792896"/>
              <a:gd name="connsiteY43" fmla="*/ 159027 h 1126876"/>
              <a:gd name="connsiteX44" fmla="*/ 42911 w 2792896"/>
              <a:gd name="connsiteY44" fmla="*/ 53503 h 1126876"/>
              <a:gd name="connsiteX0" fmla="*/ 42911 w 2792896"/>
              <a:gd name="connsiteY0" fmla="*/ 53503 h 1126876"/>
              <a:gd name="connsiteX1" fmla="*/ 1808922 w 2792896"/>
              <a:gd name="connsiteY1" fmla="*/ 0 h 1126876"/>
              <a:gd name="connsiteX2" fmla="*/ 1878496 w 2792896"/>
              <a:gd name="connsiteY2" fmla="*/ 228600 h 1126876"/>
              <a:gd name="connsiteX3" fmla="*/ 2733261 w 2792896"/>
              <a:gd name="connsiteY3" fmla="*/ 248479 h 1126876"/>
              <a:gd name="connsiteX4" fmla="*/ 2792896 w 2792896"/>
              <a:gd name="connsiteY4" fmla="*/ 347870 h 1126876"/>
              <a:gd name="connsiteX5" fmla="*/ 2792896 w 2792896"/>
              <a:gd name="connsiteY5" fmla="*/ 457200 h 1126876"/>
              <a:gd name="connsiteX6" fmla="*/ 2753139 w 2792896"/>
              <a:gd name="connsiteY6" fmla="*/ 546653 h 1126876"/>
              <a:gd name="connsiteX7" fmla="*/ 2733261 w 2792896"/>
              <a:gd name="connsiteY7" fmla="*/ 675861 h 1126876"/>
              <a:gd name="connsiteX8" fmla="*/ 2703444 w 2792896"/>
              <a:gd name="connsiteY8" fmla="*/ 815009 h 1126876"/>
              <a:gd name="connsiteX9" fmla="*/ 2568401 w 2792896"/>
              <a:gd name="connsiteY9" fmla="*/ 753519 h 1126876"/>
              <a:gd name="connsiteX10" fmla="*/ 2454728 w 2792896"/>
              <a:gd name="connsiteY10" fmla="*/ 677311 h 1126876"/>
              <a:gd name="connsiteX11" fmla="*/ 2355004 w 2792896"/>
              <a:gd name="connsiteY11" fmla="*/ 715421 h 1126876"/>
              <a:gd name="connsiteX12" fmla="*/ 2297844 w 2792896"/>
              <a:gd name="connsiteY12" fmla="*/ 700182 h 1126876"/>
              <a:gd name="connsiteX13" fmla="*/ 2290223 w 2792896"/>
              <a:gd name="connsiteY13" fmla="*/ 726850 h 1126876"/>
              <a:gd name="connsiteX14" fmla="*/ 2244495 w 2792896"/>
              <a:gd name="connsiteY14" fmla="*/ 719231 h 1126876"/>
              <a:gd name="connsiteX15" fmla="*/ 2236305 w 2792896"/>
              <a:gd name="connsiteY15" fmla="*/ 765313 h 1126876"/>
              <a:gd name="connsiteX16" fmla="*/ 2255927 w 2792896"/>
              <a:gd name="connsiteY16" fmla="*/ 833524 h 1126876"/>
              <a:gd name="connsiteX17" fmla="*/ 2236305 w 2792896"/>
              <a:gd name="connsiteY17" fmla="*/ 874644 h 1126876"/>
              <a:gd name="connsiteX18" fmla="*/ 2149228 w 2792896"/>
              <a:gd name="connsiteY18" fmla="*/ 921149 h 1126876"/>
              <a:gd name="connsiteX19" fmla="*/ 2008234 w 2792896"/>
              <a:gd name="connsiteY19" fmla="*/ 966866 h 1126876"/>
              <a:gd name="connsiteX20" fmla="*/ 1962506 w 2792896"/>
              <a:gd name="connsiteY20" fmla="*/ 1008773 h 1126876"/>
              <a:gd name="connsiteX21" fmla="*/ 1910301 w 2792896"/>
              <a:gd name="connsiteY21" fmla="*/ 1045699 h 1126876"/>
              <a:gd name="connsiteX22" fmla="*/ 1798983 w 2792896"/>
              <a:gd name="connsiteY22" fmla="*/ 1103244 h 1126876"/>
              <a:gd name="connsiteX23" fmla="*/ 1760541 w 2792896"/>
              <a:gd name="connsiteY23" fmla="*/ 1126876 h 1126876"/>
              <a:gd name="connsiteX24" fmla="*/ 1695760 w 2792896"/>
              <a:gd name="connsiteY24" fmla="*/ 1096397 h 1126876"/>
              <a:gd name="connsiteX25" fmla="*/ 1600200 w 2792896"/>
              <a:gd name="connsiteY25" fmla="*/ 1023731 h 1126876"/>
              <a:gd name="connsiteX26" fmla="*/ 1600477 w 2792896"/>
              <a:gd name="connsiteY26" fmla="*/ 1054146 h 1126876"/>
              <a:gd name="connsiteX27" fmla="*/ 1509038 w 2792896"/>
              <a:gd name="connsiteY27" fmla="*/ 1024012 h 1126876"/>
              <a:gd name="connsiteX28" fmla="*/ 1475057 w 2792896"/>
              <a:gd name="connsiteY28" fmla="*/ 947307 h 1126876"/>
              <a:gd name="connsiteX29" fmla="*/ 1478552 w 2792896"/>
              <a:gd name="connsiteY29" fmla="*/ 913529 h 1126876"/>
              <a:gd name="connsiteX30" fmla="*/ 1501069 w 2792896"/>
              <a:gd name="connsiteY30" fmla="*/ 866143 h 1126876"/>
              <a:gd name="connsiteX31" fmla="*/ 1448067 w 2792896"/>
              <a:gd name="connsiteY31" fmla="*/ 841143 h 1126876"/>
              <a:gd name="connsiteX32" fmla="*/ 1383286 w 2792896"/>
              <a:gd name="connsiteY32" fmla="*/ 768758 h 1126876"/>
              <a:gd name="connsiteX33" fmla="*/ 1182757 w 2792896"/>
              <a:gd name="connsiteY33" fmla="*/ 636105 h 1126876"/>
              <a:gd name="connsiteX34" fmla="*/ 1116539 w 2792896"/>
              <a:gd name="connsiteY34" fmla="*/ 601128 h 1126876"/>
              <a:gd name="connsiteX35" fmla="*/ 872627 w 2792896"/>
              <a:gd name="connsiteY35" fmla="*/ 519753 h 1126876"/>
              <a:gd name="connsiteX36" fmla="*/ 750716 w 2792896"/>
              <a:gd name="connsiteY36" fmla="*/ 502074 h 1126876"/>
              <a:gd name="connsiteX37" fmla="*/ 570440 w 2792896"/>
              <a:gd name="connsiteY37" fmla="*/ 506037 h 1126876"/>
              <a:gd name="connsiteX38" fmla="*/ 55007 w 2792896"/>
              <a:gd name="connsiteY38" fmla="*/ 602440 h 1126876"/>
              <a:gd name="connsiteX39" fmla="*/ 159054 w 2792896"/>
              <a:gd name="connsiteY39" fmla="*/ 495435 h 1126876"/>
              <a:gd name="connsiteX40" fmla="*/ 109331 w 2792896"/>
              <a:gd name="connsiteY40" fmla="*/ 427383 h 1126876"/>
              <a:gd name="connsiteX41" fmla="*/ 159026 w 2792896"/>
              <a:gd name="connsiteY41" fmla="*/ 327992 h 1126876"/>
              <a:gd name="connsiteX42" fmla="*/ 83851 w 2792896"/>
              <a:gd name="connsiteY42" fmla="*/ 277298 h 1126876"/>
              <a:gd name="connsiteX43" fmla="*/ 45744 w 2792896"/>
              <a:gd name="connsiteY43" fmla="*/ 208722 h 1126876"/>
              <a:gd name="connsiteX44" fmla="*/ 0 w 2792896"/>
              <a:gd name="connsiteY44" fmla="*/ 159027 h 1126876"/>
              <a:gd name="connsiteX45" fmla="*/ 42911 w 2792896"/>
              <a:gd name="connsiteY45" fmla="*/ 53503 h 1126876"/>
              <a:gd name="connsiteX0" fmla="*/ 42911 w 2792896"/>
              <a:gd name="connsiteY0" fmla="*/ 42074 h 1115447"/>
              <a:gd name="connsiteX1" fmla="*/ 1801614 w 2792896"/>
              <a:gd name="connsiteY1" fmla="*/ 0 h 1115447"/>
              <a:gd name="connsiteX2" fmla="*/ 1878496 w 2792896"/>
              <a:gd name="connsiteY2" fmla="*/ 217171 h 1115447"/>
              <a:gd name="connsiteX3" fmla="*/ 2733261 w 2792896"/>
              <a:gd name="connsiteY3" fmla="*/ 237050 h 1115447"/>
              <a:gd name="connsiteX4" fmla="*/ 2792896 w 2792896"/>
              <a:gd name="connsiteY4" fmla="*/ 336441 h 1115447"/>
              <a:gd name="connsiteX5" fmla="*/ 2792896 w 2792896"/>
              <a:gd name="connsiteY5" fmla="*/ 445771 h 1115447"/>
              <a:gd name="connsiteX6" fmla="*/ 2753139 w 2792896"/>
              <a:gd name="connsiteY6" fmla="*/ 535224 h 1115447"/>
              <a:gd name="connsiteX7" fmla="*/ 2733261 w 2792896"/>
              <a:gd name="connsiteY7" fmla="*/ 664432 h 1115447"/>
              <a:gd name="connsiteX8" fmla="*/ 2703444 w 2792896"/>
              <a:gd name="connsiteY8" fmla="*/ 803580 h 1115447"/>
              <a:gd name="connsiteX9" fmla="*/ 2568401 w 2792896"/>
              <a:gd name="connsiteY9" fmla="*/ 742090 h 1115447"/>
              <a:gd name="connsiteX10" fmla="*/ 2454728 w 2792896"/>
              <a:gd name="connsiteY10" fmla="*/ 665882 h 1115447"/>
              <a:gd name="connsiteX11" fmla="*/ 2355004 w 2792896"/>
              <a:gd name="connsiteY11" fmla="*/ 703992 h 1115447"/>
              <a:gd name="connsiteX12" fmla="*/ 2297844 w 2792896"/>
              <a:gd name="connsiteY12" fmla="*/ 688753 h 1115447"/>
              <a:gd name="connsiteX13" fmla="*/ 2290223 w 2792896"/>
              <a:gd name="connsiteY13" fmla="*/ 715421 h 1115447"/>
              <a:gd name="connsiteX14" fmla="*/ 2244495 w 2792896"/>
              <a:gd name="connsiteY14" fmla="*/ 707802 h 1115447"/>
              <a:gd name="connsiteX15" fmla="*/ 2236305 w 2792896"/>
              <a:gd name="connsiteY15" fmla="*/ 753884 h 1115447"/>
              <a:gd name="connsiteX16" fmla="*/ 2255927 w 2792896"/>
              <a:gd name="connsiteY16" fmla="*/ 822095 h 1115447"/>
              <a:gd name="connsiteX17" fmla="*/ 2236305 w 2792896"/>
              <a:gd name="connsiteY17" fmla="*/ 863215 h 1115447"/>
              <a:gd name="connsiteX18" fmla="*/ 2149228 w 2792896"/>
              <a:gd name="connsiteY18" fmla="*/ 909720 h 1115447"/>
              <a:gd name="connsiteX19" fmla="*/ 2008234 w 2792896"/>
              <a:gd name="connsiteY19" fmla="*/ 955437 h 1115447"/>
              <a:gd name="connsiteX20" fmla="*/ 1962506 w 2792896"/>
              <a:gd name="connsiteY20" fmla="*/ 997344 h 1115447"/>
              <a:gd name="connsiteX21" fmla="*/ 1910301 w 2792896"/>
              <a:gd name="connsiteY21" fmla="*/ 1034270 h 1115447"/>
              <a:gd name="connsiteX22" fmla="*/ 1798983 w 2792896"/>
              <a:gd name="connsiteY22" fmla="*/ 1091815 h 1115447"/>
              <a:gd name="connsiteX23" fmla="*/ 1760541 w 2792896"/>
              <a:gd name="connsiteY23" fmla="*/ 1115447 h 1115447"/>
              <a:gd name="connsiteX24" fmla="*/ 1695760 w 2792896"/>
              <a:gd name="connsiteY24" fmla="*/ 1084968 h 1115447"/>
              <a:gd name="connsiteX25" fmla="*/ 1600200 w 2792896"/>
              <a:gd name="connsiteY25" fmla="*/ 1012302 h 1115447"/>
              <a:gd name="connsiteX26" fmla="*/ 1600477 w 2792896"/>
              <a:gd name="connsiteY26" fmla="*/ 1042717 h 1115447"/>
              <a:gd name="connsiteX27" fmla="*/ 1509038 w 2792896"/>
              <a:gd name="connsiteY27" fmla="*/ 1012583 h 1115447"/>
              <a:gd name="connsiteX28" fmla="*/ 1475057 w 2792896"/>
              <a:gd name="connsiteY28" fmla="*/ 935878 h 1115447"/>
              <a:gd name="connsiteX29" fmla="*/ 1478552 w 2792896"/>
              <a:gd name="connsiteY29" fmla="*/ 902100 h 1115447"/>
              <a:gd name="connsiteX30" fmla="*/ 1501069 w 2792896"/>
              <a:gd name="connsiteY30" fmla="*/ 854714 h 1115447"/>
              <a:gd name="connsiteX31" fmla="*/ 1448067 w 2792896"/>
              <a:gd name="connsiteY31" fmla="*/ 829714 h 1115447"/>
              <a:gd name="connsiteX32" fmla="*/ 1383286 w 2792896"/>
              <a:gd name="connsiteY32" fmla="*/ 757329 h 1115447"/>
              <a:gd name="connsiteX33" fmla="*/ 1182757 w 2792896"/>
              <a:gd name="connsiteY33" fmla="*/ 624676 h 1115447"/>
              <a:gd name="connsiteX34" fmla="*/ 1116539 w 2792896"/>
              <a:gd name="connsiteY34" fmla="*/ 589699 h 1115447"/>
              <a:gd name="connsiteX35" fmla="*/ 872627 w 2792896"/>
              <a:gd name="connsiteY35" fmla="*/ 508324 h 1115447"/>
              <a:gd name="connsiteX36" fmla="*/ 750716 w 2792896"/>
              <a:gd name="connsiteY36" fmla="*/ 490645 h 1115447"/>
              <a:gd name="connsiteX37" fmla="*/ 570440 w 2792896"/>
              <a:gd name="connsiteY37" fmla="*/ 494608 h 1115447"/>
              <a:gd name="connsiteX38" fmla="*/ 55007 w 2792896"/>
              <a:gd name="connsiteY38" fmla="*/ 591011 h 1115447"/>
              <a:gd name="connsiteX39" fmla="*/ 159054 w 2792896"/>
              <a:gd name="connsiteY39" fmla="*/ 484006 h 1115447"/>
              <a:gd name="connsiteX40" fmla="*/ 109331 w 2792896"/>
              <a:gd name="connsiteY40" fmla="*/ 415954 h 1115447"/>
              <a:gd name="connsiteX41" fmla="*/ 159026 w 2792896"/>
              <a:gd name="connsiteY41" fmla="*/ 316563 h 1115447"/>
              <a:gd name="connsiteX42" fmla="*/ 83851 w 2792896"/>
              <a:gd name="connsiteY42" fmla="*/ 265869 h 1115447"/>
              <a:gd name="connsiteX43" fmla="*/ 45744 w 2792896"/>
              <a:gd name="connsiteY43" fmla="*/ 197293 h 1115447"/>
              <a:gd name="connsiteX44" fmla="*/ 0 w 2792896"/>
              <a:gd name="connsiteY44" fmla="*/ 147598 h 1115447"/>
              <a:gd name="connsiteX45" fmla="*/ 42911 w 2792896"/>
              <a:gd name="connsiteY45" fmla="*/ 42074 h 1115447"/>
              <a:gd name="connsiteX0" fmla="*/ 42911 w 2792896"/>
              <a:gd name="connsiteY0" fmla="*/ 42074 h 1115447"/>
              <a:gd name="connsiteX1" fmla="*/ 1801614 w 2792896"/>
              <a:gd name="connsiteY1" fmla="*/ 0 h 1115447"/>
              <a:gd name="connsiteX2" fmla="*/ 1878496 w 2792896"/>
              <a:gd name="connsiteY2" fmla="*/ 217171 h 1115447"/>
              <a:gd name="connsiteX3" fmla="*/ 2733261 w 2792896"/>
              <a:gd name="connsiteY3" fmla="*/ 237050 h 1115447"/>
              <a:gd name="connsiteX4" fmla="*/ 2792896 w 2792896"/>
              <a:gd name="connsiteY4" fmla="*/ 336441 h 1115447"/>
              <a:gd name="connsiteX5" fmla="*/ 2792896 w 2792896"/>
              <a:gd name="connsiteY5" fmla="*/ 445771 h 1115447"/>
              <a:gd name="connsiteX6" fmla="*/ 2753139 w 2792896"/>
              <a:gd name="connsiteY6" fmla="*/ 535224 h 1115447"/>
              <a:gd name="connsiteX7" fmla="*/ 2733261 w 2792896"/>
              <a:gd name="connsiteY7" fmla="*/ 664432 h 1115447"/>
              <a:gd name="connsiteX8" fmla="*/ 2703444 w 2792896"/>
              <a:gd name="connsiteY8" fmla="*/ 803580 h 1115447"/>
              <a:gd name="connsiteX9" fmla="*/ 2568401 w 2792896"/>
              <a:gd name="connsiteY9" fmla="*/ 742090 h 1115447"/>
              <a:gd name="connsiteX10" fmla="*/ 2454728 w 2792896"/>
              <a:gd name="connsiteY10" fmla="*/ 665882 h 1115447"/>
              <a:gd name="connsiteX11" fmla="*/ 2355004 w 2792896"/>
              <a:gd name="connsiteY11" fmla="*/ 703992 h 1115447"/>
              <a:gd name="connsiteX12" fmla="*/ 2297844 w 2792896"/>
              <a:gd name="connsiteY12" fmla="*/ 688753 h 1115447"/>
              <a:gd name="connsiteX13" fmla="*/ 2290223 w 2792896"/>
              <a:gd name="connsiteY13" fmla="*/ 715421 h 1115447"/>
              <a:gd name="connsiteX14" fmla="*/ 2244495 w 2792896"/>
              <a:gd name="connsiteY14" fmla="*/ 707802 h 1115447"/>
              <a:gd name="connsiteX15" fmla="*/ 2236305 w 2792896"/>
              <a:gd name="connsiteY15" fmla="*/ 753884 h 1115447"/>
              <a:gd name="connsiteX16" fmla="*/ 2255927 w 2792896"/>
              <a:gd name="connsiteY16" fmla="*/ 822095 h 1115447"/>
              <a:gd name="connsiteX17" fmla="*/ 2236305 w 2792896"/>
              <a:gd name="connsiteY17" fmla="*/ 863215 h 1115447"/>
              <a:gd name="connsiteX18" fmla="*/ 2149228 w 2792896"/>
              <a:gd name="connsiteY18" fmla="*/ 909720 h 1115447"/>
              <a:gd name="connsiteX19" fmla="*/ 2008234 w 2792896"/>
              <a:gd name="connsiteY19" fmla="*/ 955437 h 1115447"/>
              <a:gd name="connsiteX20" fmla="*/ 1962506 w 2792896"/>
              <a:gd name="connsiteY20" fmla="*/ 997344 h 1115447"/>
              <a:gd name="connsiteX21" fmla="*/ 1910301 w 2792896"/>
              <a:gd name="connsiteY21" fmla="*/ 1034270 h 1115447"/>
              <a:gd name="connsiteX22" fmla="*/ 1798983 w 2792896"/>
              <a:gd name="connsiteY22" fmla="*/ 1091815 h 1115447"/>
              <a:gd name="connsiteX23" fmla="*/ 1760541 w 2792896"/>
              <a:gd name="connsiteY23" fmla="*/ 1115447 h 1115447"/>
              <a:gd name="connsiteX24" fmla="*/ 1695760 w 2792896"/>
              <a:gd name="connsiteY24" fmla="*/ 1084968 h 1115447"/>
              <a:gd name="connsiteX25" fmla="*/ 1600200 w 2792896"/>
              <a:gd name="connsiteY25" fmla="*/ 1012302 h 1115447"/>
              <a:gd name="connsiteX26" fmla="*/ 1600477 w 2792896"/>
              <a:gd name="connsiteY26" fmla="*/ 1042717 h 1115447"/>
              <a:gd name="connsiteX27" fmla="*/ 1509038 w 2792896"/>
              <a:gd name="connsiteY27" fmla="*/ 1012583 h 1115447"/>
              <a:gd name="connsiteX28" fmla="*/ 1475057 w 2792896"/>
              <a:gd name="connsiteY28" fmla="*/ 935878 h 1115447"/>
              <a:gd name="connsiteX29" fmla="*/ 1478552 w 2792896"/>
              <a:gd name="connsiteY29" fmla="*/ 902100 h 1115447"/>
              <a:gd name="connsiteX30" fmla="*/ 1501069 w 2792896"/>
              <a:gd name="connsiteY30" fmla="*/ 854714 h 1115447"/>
              <a:gd name="connsiteX31" fmla="*/ 1448067 w 2792896"/>
              <a:gd name="connsiteY31" fmla="*/ 829714 h 1115447"/>
              <a:gd name="connsiteX32" fmla="*/ 1383286 w 2792896"/>
              <a:gd name="connsiteY32" fmla="*/ 757329 h 1115447"/>
              <a:gd name="connsiteX33" fmla="*/ 1182757 w 2792896"/>
              <a:gd name="connsiteY33" fmla="*/ 624676 h 1115447"/>
              <a:gd name="connsiteX34" fmla="*/ 1116539 w 2792896"/>
              <a:gd name="connsiteY34" fmla="*/ 589699 h 1115447"/>
              <a:gd name="connsiteX35" fmla="*/ 872627 w 2792896"/>
              <a:gd name="connsiteY35" fmla="*/ 508324 h 1115447"/>
              <a:gd name="connsiteX36" fmla="*/ 750716 w 2792896"/>
              <a:gd name="connsiteY36" fmla="*/ 490645 h 1115447"/>
              <a:gd name="connsiteX37" fmla="*/ 570440 w 2792896"/>
              <a:gd name="connsiteY37" fmla="*/ 494608 h 1115447"/>
              <a:gd name="connsiteX38" fmla="*/ 55007 w 2792896"/>
              <a:gd name="connsiteY38" fmla="*/ 591011 h 1115447"/>
              <a:gd name="connsiteX39" fmla="*/ 118146 w 2792896"/>
              <a:gd name="connsiteY39" fmla="*/ 513504 h 1115447"/>
              <a:gd name="connsiteX40" fmla="*/ 159054 w 2792896"/>
              <a:gd name="connsiteY40" fmla="*/ 484006 h 1115447"/>
              <a:gd name="connsiteX41" fmla="*/ 109331 w 2792896"/>
              <a:gd name="connsiteY41" fmla="*/ 415954 h 1115447"/>
              <a:gd name="connsiteX42" fmla="*/ 159026 w 2792896"/>
              <a:gd name="connsiteY42" fmla="*/ 316563 h 1115447"/>
              <a:gd name="connsiteX43" fmla="*/ 83851 w 2792896"/>
              <a:gd name="connsiteY43" fmla="*/ 265869 h 1115447"/>
              <a:gd name="connsiteX44" fmla="*/ 45744 w 2792896"/>
              <a:gd name="connsiteY44" fmla="*/ 197293 h 1115447"/>
              <a:gd name="connsiteX45" fmla="*/ 0 w 2792896"/>
              <a:gd name="connsiteY45" fmla="*/ 147598 h 1115447"/>
              <a:gd name="connsiteX46" fmla="*/ 42911 w 2792896"/>
              <a:gd name="connsiteY46" fmla="*/ 42074 h 1115447"/>
              <a:gd name="connsiteX0" fmla="*/ 42911 w 2792896"/>
              <a:gd name="connsiteY0" fmla="*/ 42074 h 1115447"/>
              <a:gd name="connsiteX1" fmla="*/ 1801614 w 2792896"/>
              <a:gd name="connsiteY1" fmla="*/ 0 h 1115447"/>
              <a:gd name="connsiteX2" fmla="*/ 1878496 w 2792896"/>
              <a:gd name="connsiteY2" fmla="*/ 217171 h 1115447"/>
              <a:gd name="connsiteX3" fmla="*/ 2745167 w 2792896"/>
              <a:gd name="connsiteY3" fmla="*/ 244655 h 1115447"/>
              <a:gd name="connsiteX4" fmla="*/ 2792896 w 2792896"/>
              <a:gd name="connsiteY4" fmla="*/ 336441 h 1115447"/>
              <a:gd name="connsiteX5" fmla="*/ 2792896 w 2792896"/>
              <a:gd name="connsiteY5" fmla="*/ 445771 h 1115447"/>
              <a:gd name="connsiteX6" fmla="*/ 2753139 w 2792896"/>
              <a:gd name="connsiteY6" fmla="*/ 535224 h 1115447"/>
              <a:gd name="connsiteX7" fmla="*/ 2733261 w 2792896"/>
              <a:gd name="connsiteY7" fmla="*/ 664432 h 1115447"/>
              <a:gd name="connsiteX8" fmla="*/ 2703444 w 2792896"/>
              <a:gd name="connsiteY8" fmla="*/ 803580 h 1115447"/>
              <a:gd name="connsiteX9" fmla="*/ 2568401 w 2792896"/>
              <a:gd name="connsiteY9" fmla="*/ 742090 h 1115447"/>
              <a:gd name="connsiteX10" fmla="*/ 2454728 w 2792896"/>
              <a:gd name="connsiteY10" fmla="*/ 665882 h 1115447"/>
              <a:gd name="connsiteX11" fmla="*/ 2355004 w 2792896"/>
              <a:gd name="connsiteY11" fmla="*/ 703992 h 1115447"/>
              <a:gd name="connsiteX12" fmla="*/ 2297844 w 2792896"/>
              <a:gd name="connsiteY12" fmla="*/ 688753 h 1115447"/>
              <a:gd name="connsiteX13" fmla="*/ 2290223 w 2792896"/>
              <a:gd name="connsiteY13" fmla="*/ 715421 h 1115447"/>
              <a:gd name="connsiteX14" fmla="*/ 2244495 w 2792896"/>
              <a:gd name="connsiteY14" fmla="*/ 707802 h 1115447"/>
              <a:gd name="connsiteX15" fmla="*/ 2236305 w 2792896"/>
              <a:gd name="connsiteY15" fmla="*/ 753884 h 1115447"/>
              <a:gd name="connsiteX16" fmla="*/ 2255927 w 2792896"/>
              <a:gd name="connsiteY16" fmla="*/ 822095 h 1115447"/>
              <a:gd name="connsiteX17" fmla="*/ 2236305 w 2792896"/>
              <a:gd name="connsiteY17" fmla="*/ 863215 h 1115447"/>
              <a:gd name="connsiteX18" fmla="*/ 2149228 w 2792896"/>
              <a:gd name="connsiteY18" fmla="*/ 909720 h 1115447"/>
              <a:gd name="connsiteX19" fmla="*/ 2008234 w 2792896"/>
              <a:gd name="connsiteY19" fmla="*/ 955437 h 1115447"/>
              <a:gd name="connsiteX20" fmla="*/ 1962506 w 2792896"/>
              <a:gd name="connsiteY20" fmla="*/ 997344 h 1115447"/>
              <a:gd name="connsiteX21" fmla="*/ 1910301 w 2792896"/>
              <a:gd name="connsiteY21" fmla="*/ 1034270 h 1115447"/>
              <a:gd name="connsiteX22" fmla="*/ 1798983 w 2792896"/>
              <a:gd name="connsiteY22" fmla="*/ 1091815 h 1115447"/>
              <a:gd name="connsiteX23" fmla="*/ 1760541 w 2792896"/>
              <a:gd name="connsiteY23" fmla="*/ 1115447 h 1115447"/>
              <a:gd name="connsiteX24" fmla="*/ 1695760 w 2792896"/>
              <a:gd name="connsiteY24" fmla="*/ 1084968 h 1115447"/>
              <a:gd name="connsiteX25" fmla="*/ 1600200 w 2792896"/>
              <a:gd name="connsiteY25" fmla="*/ 1012302 h 1115447"/>
              <a:gd name="connsiteX26" fmla="*/ 1600477 w 2792896"/>
              <a:gd name="connsiteY26" fmla="*/ 1042717 h 1115447"/>
              <a:gd name="connsiteX27" fmla="*/ 1509038 w 2792896"/>
              <a:gd name="connsiteY27" fmla="*/ 1012583 h 1115447"/>
              <a:gd name="connsiteX28" fmla="*/ 1475057 w 2792896"/>
              <a:gd name="connsiteY28" fmla="*/ 935878 h 1115447"/>
              <a:gd name="connsiteX29" fmla="*/ 1478552 w 2792896"/>
              <a:gd name="connsiteY29" fmla="*/ 902100 h 1115447"/>
              <a:gd name="connsiteX30" fmla="*/ 1501069 w 2792896"/>
              <a:gd name="connsiteY30" fmla="*/ 854714 h 1115447"/>
              <a:gd name="connsiteX31" fmla="*/ 1448067 w 2792896"/>
              <a:gd name="connsiteY31" fmla="*/ 829714 h 1115447"/>
              <a:gd name="connsiteX32" fmla="*/ 1383286 w 2792896"/>
              <a:gd name="connsiteY32" fmla="*/ 757329 h 1115447"/>
              <a:gd name="connsiteX33" fmla="*/ 1182757 w 2792896"/>
              <a:gd name="connsiteY33" fmla="*/ 624676 h 1115447"/>
              <a:gd name="connsiteX34" fmla="*/ 1116539 w 2792896"/>
              <a:gd name="connsiteY34" fmla="*/ 589699 h 1115447"/>
              <a:gd name="connsiteX35" fmla="*/ 872627 w 2792896"/>
              <a:gd name="connsiteY35" fmla="*/ 508324 h 1115447"/>
              <a:gd name="connsiteX36" fmla="*/ 750716 w 2792896"/>
              <a:gd name="connsiteY36" fmla="*/ 490645 h 1115447"/>
              <a:gd name="connsiteX37" fmla="*/ 570440 w 2792896"/>
              <a:gd name="connsiteY37" fmla="*/ 494608 h 1115447"/>
              <a:gd name="connsiteX38" fmla="*/ 55007 w 2792896"/>
              <a:gd name="connsiteY38" fmla="*/ 591011 h 1115447"/>
              <a:gd name="connsiteX39" fmla="*/ 118146 w 2792896"/>
              <a:gd name="connsiteY39" fmla="*/ 513504 h 1115447"/>
              <a:gd name="connsiteX40" fmla="*/ 159054 w 2792896"/>
              <a:gd name="connsiteY40" fmla="*/ 484006 h 1115447"/>
              <a:gd name="connsiteX41" fmla="*/ 109331 w 2792896"/>
              <a:gd name="connsiteY41" fmla="*/ 415954 h 1115447"/>
              <a:gd name="connsiteX42" fmla="*/ 159026 w 2792896"/>
              <a:gd name="connsiteY42" fmla="*/ 316563 h 1115447"/>
              <a:gd name="connsiteX43" fmla="*/ 83851 w 2792896"/>
              <a:gd name="connsiteY43" fmla="*/ 265869 h 1115447"/>
              <a:gd name="connsiteX44" fmla="*/ 45744 w 2792896"/>
              <a:gd name="connsiteY44" fmla="*/ 197293 h 1115447"/>
              <a:gd name="connsiteX45" fmla="*/ 0 w 2792896"/>
              <a:gd name="connsiteY45" fmla="*/ 147598 h 1115447"/>
              <a:gd name="connsiteX46" fmla="*/ 42911 w 2792896"/>
              <a:gd name="connsiteY46" fmla="*/ 42074 h 11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792896" h="1115447">
                <a:moveTo>
                  <a:pt x="42911" y="42074"/>
                </a:moveTo>
                <a:lnTo>
                  <a:pt x="1801614" y="0"/>
                </a:lnTo>
                <a:lnTo>
                  <a:pt x="1878496" y="217171"/>
                </a:lnTo>
                <a:lnTo>
                  <a:pt x="2745167" y="244655"/>
                </a:lnTo>
                <a:lnTo>
                  <a:pt x="2792896" y="336441"/>
                </a:lnTo>
                <a:lnTo>
                  <a:pt x="2792896" y="445771"/>
                </a:lnTo>
                <a:lnTo>
                  <a:pt x="2753139" y="535224"/>
                </a:lnTo>
                <a:lnTo>
                  <a:pt x="2733261" y="664432"/>
                </a:lnTo>
                <a:lnTo>
                  <a:pt x="2703444" y="803580"/>
                </a:lnTo>
                <a:lnTo>
                  <a:pt x="2568401" y="742090"/>
                </a:lnTo>
                <a:lnTo>
                  <a:pt x="2454728" y="665882"/>
                </a:lnTo>
                <a:lnTo>
                  <a:pt x="2355004" y="703992"/>
                </a:lnTo>
                <a:lnTo>
                  <a:pt x="2297844" y="688753"/>
                </a:lnTo>
                <a:lnTo>
                  <a:pt x="2290223" y="715421"/>
                </a:lnTo>
                <a:lnTo>
                  <a:pt x="2244495" y="707802"/>
                </a:lnTo>
                <a:lnTo>
                  <a:pt x="2236305" y="753884"/>
                </a:lnTo>
                <a:cubicBezTo>
                  <a:pt x="2236495" y="774081"/>
                  <a:pt x="2195157" y="798038"/>
                  <a:pt x="2255927" y="822095"/>
                </a:cubicBezTo>
                <a:cubicBezTo>
                  <a:pt x="2255737" y="838342"/>
                  <a:pt x="2236495" y="846968"/>
                  <a:pt x="2236305" y="863215"/>
                </a:cubicBezTo>
                <a:lnTo>
                  <a:pt x="2149228" y="909720"/>
                </a:lnTo>
                <a:lnTo>
                  <a:pt x="2008234" y="955437"/>
                </a:lnTo>
                <a:lnTo>
                  <a:pt x="1962506" y="997344"/>
                </a:lnTo>
                <a:lnTo>
                  <a:pt x="1910301" y="1034270"/>
                </a:lnTo>
                <a:lnTo>
                  <a:pt x="1798983" y="1091815"/>
                </a:lnTo>
                <a:lnTo>
                  <a:pt x="1760541" y="1115447"/>
                </a:lnTo>
                <a:lnTo>
                  <a:pt x="1695760" y="1084968"/>
                </a:lnTo>
                <a:lnTo>
                  <a:pt x="1600200" y="1012302"/>
                </a:lnTo>
                <a:cubicBezTo>
                  <a:pt x="1600292" y="1022440"/>
                  <a:pt x="1600385" y="1032579"/>
                  <a:pt x="1600477" y="1042717"/>
                </a:cubicBezTo>
                <a:cubicBezTo>
                  <a:pt x="1543595" y="1055466"/>
                  <a:pt x="1539518" y="1022628"/>
                  <a:pt x="1509038" y="1012583"/>
                </a:cubicBezTo>
                <a:lnTo>
                  <a:pt x="1475057" y="935878"/>
                </a:lnTo>
                <a:lnTo>
                  <a:pt x="1478552" y="902100"/>
                </a:lnTo>
                <a:lnTo>
                  <a:pt x="1501069" y="854714"/>
                </a:lnTo>
                <a:lnTo>
                  <a:pt x="1448067" y="829714"/>
                </a:lnTo>
                <a:lnTo>
                  <a:pt x="1383286" y="757329"/>
                </a:lnTo>
                <a:cubicBezTo>
                  <a:pt x="1316671" y="743544"/>
                  <a:pt x="1249600" y="668894"/>
                  <a:pt x="1182757" y="624676"/>
                </a:cubicBezTo>
                <a:lnTo>
                  <a:pt x="1116539" y="589699"/>
                </a:lnTo>
                <a:lnTo>
                  <a:pt x="872627" y="508324"/>
                </a:lnTo>
                <a:lnTo>
                  <a:pt x="750716" y="490645"/>
                </a:lnTo>
                <a:lnTo>
                  <a:pt x="570440" y="494608"/>
                </a:lnTo>
                <a:lnTo>
                  <a:pt x="55007" y="591011"/>
                </a:lnTo>
                <a:lnTo>
                  <a:pt x="118146" y="513504"/>
                </a:lnTo>
                <a:lnTo>
                  <a:pt x="159054" y="484006"/>
                </a:lnTo>
                <a:cubicBezTo>
                  <a:pt x="131073" y="468912"/>
                  <a:pt x="125905" y="438638"/>
                  <a:pt x="109331" y="415954"/>
                </a:cubicBezTo>
                <a:lnTo>
                  <a:pt x="159026" y="316563"/>
                </a:lnTo>
                <a:lnTo>
                  <a:pt x="83851" y="265869"/>
                </a:lnTo>
                <a:lnTo>
                  <a:pt x="45744" y="197293"/>
                </a:lnTo>
                <a:lnTo>
                  <a:pt x="0" y="147598"/>
                </a:lnTo>
                <a:lnTo>
                  <a:pt x="42911" y="42074"/>
                </a:lnTo>
                <a:close/>
              </a:path>
            </a:pathLst>
          </a:custGeom>
          <a:solidFill>
            <a:srgbClr val="659A2A"/>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US" sz="1400" b="1" dirty="0">
              <a:solidFill>
                <a:srgbClr val="FFFFFF"/>
              </a:solidFill>
            </a:endParaRPr>
          </a:p>
        </p:txBody>
      </p:sp>
      <p:sp>
        <p:nvSpPr>
          <p:cNvPr id="24" name="Freeform 6"/>
          <p:cNvSpPr>
            <a:spLocks/>
          </p:cNvSpPr>
          <p:nvPr/>
        </p:nvSpPr>
        <p:spPr bwMode="auto">
          <a:xfrm>
            <a:off x="1903413" y="5203825"/>
            <a:ext cx="582612" cy="1314450"/>
          </a:xfrm>
          <a:custGeom>
            <a:avLst/>
            <a:gdLst>
              <a:gd name="T0" fmla="*/ 0 w 5666602"/>
              <a:gd name="T1" fmla="*/ 0 h 12827000"/>
              <a:gd name="T2" fmla="*/ 0 w 5666602"/>
              <a:gd name="T3" fmla="*/ 0 h 12827000"/>
              <a:gd name="T4" fmla="*/ 0 w 5666602"/>
              <a:gd name="T5" fmla="*/ 0 h 12827000"/>
              <a:gd name="T6" fmla="*/ 0 w 5666602"/>
              <a:gd name="T7" fmla="*/ 0 h 12827000"/>
              <a:gd name="T8" fmla="*/ 0 w 5666602"/>
              <a:gd name="T9" fmla="*/ 0 h 12827000"/>
              <a:gd name="T10" fmla="*/ 0 w 5666602"/>
              <a:gd name="T11" fmla="*/ 0 h 12827000"/>
              <a:gd name="T12" fmla="*/ 0 w 5666602"/>
              <a:gd name="T13" fmla="*/ 0 h 12827000"/>
              <a:gd name="T14" fmla="*/ 0 w 5666602"/>
              <a:gd name="T15" fmla="*/ 0 h 12827000"/>
              <a:gd name="T16" fmla="*/ 0 w 5666602"/>
              <a:gd name="T17" fmla="*/ 0 h 12827000"/>
              <a:gd name="T18" fmla="*/ 0 w 5666602"/>
              <a:gd name="T19" fmla="*/ 0 h 12827000"/>
              <a:gd name="T20" fmla="*/ 0 w 5666602"/>
              <a:gd name="T21" fmla="*/ 0 h 12827000"/>
              <a:gd name="T22" fmla="*/ 0 w 5666602"/>
              <a:gd name="T23" fmla="*/ 0 h 12827000"/>
              <a:gd name="T24" fmla="*/ 0 w 5666602"/>
              <a:gd name="T25" fmla="*/ 0 h 12827000"/>
              <a:gd name="T26" fmla="*/ 0 w 5666602"/>
              <a:gd name="T27" fmla="*/ 0 h 12827000"/>
              <a:gd name="T28" fmla="*/ 0 w 5666602"/>
              <a:gd name="T29" fmla="*/ 0 h 12827000"/>
              <a:gd name="T30" fmla="*/ 0 w 5666602"/>
              <a:gd name="T31" fmla="*/ 0 h 12827000"/>
              <a:gd name="T32" fmla="*/ 0 w 5666602"/>
              <a:gd name="T33" fmla="*/ 0 h 12827000"/>
              <a:gd name="T34" fmla="*/ 0 w 5666602"/>
              <a:gd name="T35" fmla="*/ 0 h 12827000"/>
              <a:gd name="T36" fmla="*/ 0 w 5666602"/>
              <a:gd name="T37" fmla="*/ 0 h 12827000"/>
              <a:gd name="T38" fmla="*/ 0 w 5666602"/>
              <a:gd name="T39" fmla="*/ 0 h 12827000"/>
              <a:gd name="T40" fmla="*/ 0 w 5666602"/>
              <a:gd name="T41" fmla="*/ 0 h 12827000"/>
              <a:gd name="T42" fmla="*/ 0 w 5666602"/>
              <a:gd name="T43" fmla="*/ 0 h 12827000"/>
              <a:gd name="T44" fmla="*/ 0 w 5666602"/>
              <a:gd name="T45" fmla="*/ 0 h 12827000"/>
              <a:gd name="T46" fmla="*/ 0 w 5666602"/>
              <a:gd name="T47" fmla="*/ 0 h 12827000"/>
              <a:gd name="T48" fmla="*/ 0 w 5666602"/>
              <a:gd name="T49" fmla="*/ 0 h 12827000"/>
              <a:gd name="T50" fmla="*/ 0 w 5666602"/>
              <a:gd name="T51" fmla="*/ 0 h 12827000"/>
              <a:gd name="T52" fmla="*/ 0 w 5666602"/>
              <a:gd name="T53" fmla="*/ 0 h 12827000"/>
              <a:gd name="T54" fmla="*/ 0 w 5666602"/>
              <a:gd name="T55" fmla="*/ 0 h 12827000"/>
              <a:gd name="T56" fmla="*/ 0 w 5666602"/>
              <a:gd name="T57" fmla="*/ 0 h 12827000"/>
              <a:gd name="T58" fmla="*/ 0 w 5666602"/>
              <a:gd name="T59" fmla="*/ 0 h 12827000"/>
              <a:gd name="T60" fmla="*/ 0 w 5666602"/>
              <a:gd name="T61" fmla="*/ 0 h 12827000"/>
              <a:gd name="T62" fmla="*/ 0 w 5666602"/>
              <a:gd name="T63" fmla="*/ 0 h 12827000"/>
              <a:gd name="T64" fmla="*/ 0 w 5666602"/>
              <a:gd name="T65" fmla="*/ 0 h 12827000"/>
              <a:gd name="T66" fmla="*/ 0 w 5666602"/>
              <a:gd name="T67" fmla="*/ 0 h 12827000"/>
              <a:gd name="T68" fmla="*/ 0 w 5666602"/>
              <a:gd name="T69" fmla="*/ 0 h 12827000"/>
              <a:gd name="T70" fmla="*/ 0 w 5666602"/>
              <a:gd name="T71" fmla="*/ 0 h 12827000"/>
              <a:gd name="T72" fmla="*/ 0 w 5666602"/>
              <a:gd name="T73" fmla="*/ 0 h 12827000"/>
              <a:gd name="T74" fmla="*/ 0 w 5666602"/>
              <a:gd name="T75" fmla="*/ 0 h 12827000"/>
              <a:gd name="T76" fmla="*/ 0 w 5666602"/>
              <a:gd name="T77" fmla="*/ 0 h 12827000"/>
              <a:gd name="T78" fmla="*/ 0 w 5666602"/>
              <a:gd name="T79" fmla="*/ 0 h 12827000"/>
              <a:gd name="T80" fmla="*/ 0 w 5666602"/>
              <a:gd name="T81" fmla="*/ 0 h 12827000"/>
              <a:gd name="T82" fmla="*/ 0 w 5666602"/>
              <a:gd name="T83" fmla="*/ 0 h 12827000"/>
              <a:gd name="T84" fmla="*/ 0 w 5666602"/>
              <a:gd name="T85" fmla="*/ 0 h 12827000"/>
              <a:gd name="T86" fmla="*/ 0 w 5666602"/>
              <a:gd name="T87" fmla="*/ 0 h 12827000"/>
              <a:gd name="T88" fmla="*/ 0 w 5666602"/>
              <a:gd name="T89" fmla="*/ 0 h 12827000"/>
              <a:gd name="T90" fmla="*/ 0 w 5666602"/>
              <a:gd name="T91" fmla="*/ 0 h 12827000"/>
              <a:gd name="T92" fmla="*/ 0 w 5666602"/>
              <a:gd name="T93" fmla="*/ 0 h 12827000"/>
              <a:gd name="T94" fmla="*/ 0 w 5666602"/>
              <a:gd name="T95" fmla="*/ 0 h 12827000"/>
              <a:gd name="T96" fmla="*/ 0 w 5666602"/>
              <a:gd name="T97" fmla="*/ 0 h 12827000"/>
              <a:gd name="T98" fmla="*/ 0 w 5666602"/>
              <a:gd name="T99" fmla="*/ 0 h 12827000"/>
              <a:gd name="T100" fmla="*/ 0 w 5666602"/>
              <a:gd name="T101" fmla="*/ 0 h 12827000"/>
              <a:gd name="T102" fmla="*/ 0 w 5666602"/>
              <a:gd name="T103" fmla="*/ 0 h 12827000"/>
              <a:gd name="T104" fmla="*/ 0 w 5666602"/>
              <a:gd name="T105" fmla="*/ 0 h 12827000"/>
              <a:gd name="T106" fmla="*/ 0 w 5666602"/>
              <a:gd name="T107" fmla="*/ 0 h 12827000"/>
              <a:gd name="T108" fmla="*/ 0 w 5666602"/>
              <a:gd name="T109" fmla="*/ 0 h 12827000"/>
              <a:gd name="T110" fmla="*/ 0 w 5666602"/>
              <a:gd name="T111" fmla="*/ 0 h 12827000"/>
              <a:gd name="T112" fmla="*/ 0 w 5666602"/>
              <a:gd name="T113" fmla="*/ 0 h 12827000"/>
              <a:gd name="T114" fmla="*/ 0 w 5666602"/>
              <a:gd name="T115" fmla="*/ 0 h 12827000"/>
              <a:gd name="T116" fmla="*/ 0 w 5666602"/>
              <a:gd name="T117" fmla="*/ 0 h 12827000"/>
              <a:gd name="T118" fmla="*/ 0 w 5666602"/>
              <a:gd name="T119" fmla="*/ 0 h 12827000"/>
              <a:gd name="T120" fmla="*/ 0 w 5666602"/>
              <a:gd name="T121" fmla="*/ 0 h 12827000"/>
              <a:gd name="T122" fmla="*/ 0 w 5666602"/>
              <a:gd name="T123" fmla="*/ 0 h 128270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66602"/>
              <a:gd name="T187" fmla="*/ 0 h 12827000"/>
              <a:gd name="T188" fmla="*/ 5666602 w 5666602"/>
              <a:gd name="T189" fmla="*/ 12827000 h 1282700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66602" h="12827000">
                <a:moveTo>
                  <a:pt x="0" y="3768091"/>
                </a:moveTo>
                <a:lnTo>
                  <a:pt x="11595" y="3719224"/>
                </a:lnTo>
                <a:lnTo>
                  <a:pt x="53340" y="3611880"/>
                </a:lnTo>
                <a:lnTo>
                  <a:pt x="53340" y="3429000"/>
                </a:lnTo>
                <a:lnTo>
                  <a:pt x="76200" y="3307080"/>
                </a:lnTo>
                <a:lnTo>
                  <a:pt x="144780" y="3162300"/>
                </a:lnTo>
                <a:lnTo>
                  <a:pt x="167640" y="3002280"/>
                </a:lnTo>
                <a:lnTo>
                  <a:pt x="160020" y="2834640"/>
                </a:lnTo>
                <a:lnTo>
                  <a:pt x="60960" y="2636520"/>
                </a:lnTo>
                <a:lnTo>
                  <a:pt x="22856" y="2491740"/>
                </a:lnTo>
                <a:lnTo>
                  <a:pt x="129536" y="2217420"/>
                </a:lnTo>
                <a:lnTo>
                  <a:pt x="198116" y="2019300"/>
                </a:lnTo>
                <a:lnTo>
                  <a:pt x="175256" y="1699260"/>
                </a:lnTo>
                <a:lnTo>
                  <a:pt x="198116" y="1424940"/>
                </a:lnTo>
                <a:lnTo>
                  <a:pt x="312416" y="1082040"/>
                </a:lnTo>
                <a:lnTo>
                  <a:pt x="403856" y="685800"/>
                </a:lnTo>
                <a:lnTo>
                  <a:pt x="457196" y="213360"/>
                </a:lnTo>
                <a:lnTo>
                  <a:pt x="434336" y="99060"/>
                </a:lnTo>
                <a:lnTo>
                  <a:pt x="533400" y="0"/>
                </a:lnTo>
                <a:lnTo>
                  <a:pt x="617216" y="7620"/>
                </a:lnTo>
                <a:lnTo>
                  <a:pt x="701036" y="198120"/>
                </a:lnTo>
                <a:lnTo>
                  <a:pt x="716276" y="350520"/>
                </a:lnTo>
                <a:lnTo>
                  <a:pt x="777236" y="472440"/>
                </a:lnTo>
                <a:lnTo>
                  <a:pt x="952496" y="762000"/>
                </a:lnTo>
                <a:lnTo>
                  <a:pt x="1104896" y="838200"/>
                </a:lnTo>
                <a:lnTo>
                  <a:pt x="1211576" y="937260"/>
                </a:lnTo>
                <a:lnTo>
                  <a:pt x="1242056" y="1181100"/>
                </a:lnTo>
                <a:lnTo>
                  <a:pt x="1325876" y="1356360"/>
                </a:lnTo>
                <a:lnTo>
                  <a:pt x="1356356" y="1455420"/>
                </a:lnTo>
                <a:lnTo>
                  <a:pt x="1478276" y="1562100"/>
                </a:lnTo>
                <a:lnTo>
                  <a:pt x="1668776" y="1615440"/>
                </a:lnTo>
                <a:lnTo>
                  <a:pt x="1866896" y="1676400"/>
                </a:lnTo>
                <a:lnTo>
                  <a:pt x="1973576" y="1760220"/>
                </a:lnTo>
                <a:lnTo>
                  <a:pt x="2148836" y="1775460"/>
                </a:lnTo>
                <a:lnTo>
                  <a:pt x="2285996" y="1844040"/>
                </a:lnTo>
                <a:lnTo>
                  <a:pt x="2171696" y="2461260"/>
                </a:lnTo>
                <a:lnTo>
                  <a:pt x="2062203" y="2668823"/>
                </a:lnTo>
                <a:lnTo>
                  <a:pt x="2038349" y="2731771"/>
                </a:lnTo>
                <a:lnTo>
                  <a:pt x="2068829" y="2800351"/>
                </a:lnTo>
                <a:lnTo>
                  <a:pt x="2087879" y="2922271"/>
                </a:lnTo>
                <a:lnTo>
                  <a:pt x="2135752" y="3007251"/>
                </a:lnTo>
                <a:cubicBezTo>
                  <a:pt x="2187104" y="2970034"/>
                  <a:pt x="2364187" y="3012828"/>
                  <a:pt x="2331719" y="2960371"/>
                </a:cubicBezTo>
                <a:lnTo>
                  <a:pt x="2320289" y="2861311"/>
                </a:lnTo>
                <a:lnTo>
                  <a:pt x="2355242" y="2815591"/>
                </a:lnTo>
                <a:lnTo>
                  <a:pt x="2362199" y="2670811"/>
                </a:lnTo>
                <a:lnTo>
                  <a:pt x="2316479" y="2602231"/>
                </a:lnTo>
                <a:lnTo>
                  <a:pt x="2285999" y="2484121"/>
                </a:lnTo>
                <a:lnTo>
                  <a:pt x="2302067" y="2313499"/>
                </a:lnTo>
                <a:cubicBezTo>
                  <a:pt x="2375451" y="2313223"/>
                  <a:pt x="2368825" y="2316757"/>
                  <a:pt x="2392679" y="2312671"/>
                </a:cubicBezTo>
                <a:lnTo>
                  <a:pt x="2411729" y="2263141"/>
                </a:lnTo>
                <a:lnTo>
                  <a:pt x="2476333" y="2258171"/>
                </a:lnTo>
                <a:lnTo>
                  <a:pt x="2537459" y="2305051"/>
                </a:lnTo>
                <a:lnTo>
                  <a:pt x="2663189" y="2331721"/>
                </a:lnTo>
                <a:lnTo>
                  <a:pt x="2750819" y="2354581"/>
                </a:lnTo>
                <a:lnTo>
                  <a:pt x="2880359" y="2385061"/>
                </a:lnTo>
                <a:lnTo>
                  <a:pt x="2960369" y="2415541"/>
                </a:lnTo>
                <a:lnTo>
                  <a:pt x="3017519" y="2388871"/>
                </a:lnTo>
                <a:lnTo>
                  <a:pt x="3105150" y="2385060"/>
                </a:lnTo>
                <a:lnTo>
                  <a:pt x="3146231" y="2416369"/>
                </a:lnTo>
                <a:lnTo>
                  <a:pt x="3150870" y="2621280"/>
                </a:lnTo>
                <a:lnTo>
                  <a:pt x="3200400" y="2807970"/>
                </a:lnTo>
                <a:lnTo>
                  <a:pt x="3257550" y="3105150"/>
                </a:lnTo>
                <a:lnTo>
                  <a:pt x="3322320" y="3356610"/>
                </a:lnTo>
                <a:lnTo>
                  <a:pt x="3398520" y="3589020"/>
                </a:lnTo>
                <a:lnTo>
                  <a:pt x="3463290" y="3684270"/>
                </a:lnTo>
                <a:lnTo>
                  <a:pt x="3486150" y="3851910"/>
                </a:lnTo>
                <a:lnTo>
                  <a:pt x="3611880" y="4130040"/>
                </a:lnTo>
                <a:lnTo>
                  <a:pt x="3855720" y="4636770"/>
                </a:lnTo>
                <a:lnTo>
                  <a:pt x="4015740" y="4922520"/>
                </a:lnTo>
                <a:lnTo>
                  <a:pt x="4316730" y="5353050"/>
                </a:lnTo>
                <a:lnTo>
                  <a:pt x="4537710" y="5642610"/>
                </a:lnTo>
                <a:lnTo>
                  <a:pt x="4621530" y="5779770"/>
                </a:lnTo>
                <a:lnTo>
                  <a:pt x="4671722" y="5906495"/>
                </a:lnTo>
                <a:lnTo>
                  <a:pt x="4602480" y="5996940"/>
                </a:lnTo>
                <a:lnTo>
                  <a:pt x="4568190" y="6084570"/>
                </a:lnTo>
                <a:lnTo>
                  <a:pt x="4572330" y="6244425"/>
                </a:lnTo>
                <a:lnTo>
                  <a:pt x="4659630" y="6537960"/>
                </a:lnTo>
                <a:lnTo>
                  <a:pt x="4983480" y="7155180"/>
                </a:lnTo>
                <a:lnTo>
                  <a:pt x="5082540" y="7437120"/>
                </a:lnTo>
                <a:lnTo>
                  <a:pt x="5181600" y="7661910"/>
                </a:lnTo>
                <a:lnTo>
                  <a:pt x="5337810" y="7981950"/>
                </a:lnTo>
                <a:lnTo>
                  <a:pt x="5528310" y="8351520"/>
                </a:lnTo>
                <a:lnTo>
                  <a:pt x="5618258" y="8700881"/>
                </a:lnTo>
                <a:lnTo>
                  <a:pt x="5577840" y="9902190"/>
                </a:lnTo>
                <a:lnTo>
                  <a:pt x="5651389" y="10384073"/>
                </a:lnTo>
                <a:cubicBezTo>
                  <a:pt x="5653266" y="10543044"/>
                  <a:pt x="5655144" y="10702015"/>
                  <a:pt x="5657021" y="10860986"/>
                </a:cubicBezTo>
                <a:cubicBezTo>
                  <a:pt x="5609203" y="11027687"/>
                  <a:pt x="5666602" y="11128155"/>
                  <a:pt x="5535930" y="11334751"/>
                </a:cubicBezTo>
                <a:cubicBezTo>
                  <a:pt x="5405258" y="11541347"/>
                  <a:pt x="5170805" y="11887836"/>
                  <a:pt x="4872990" y="12100561"/>
                </a:cubicBezTo>
                <a:cubicBezTo>
                  <a:pt x="4575175" y="12313286"/>
                  <a:pt x="3977005" y="12510136"/>
                  <a:pt x="3749040" y="12611101"/>
                </a:cubicBezTo>
                <a:cubicBezTo>
                  <a:pt x="3521075" y="12712066"/>
                  <a:pt x="3674110" y="12671425"/>
                  <a:pt x="3505200" y="12706350"/>
                </a:cubicBezTo>
                <a:cubicBezTo>
                  <a:pt x="3336290" y="12741275"/>
                  <a:pt x="2887980" y="12827000"/>
                  <a:pt x="2735580" y="12820650"/>
                </a:cubicBezTo>
                <a:cubicBezTo>
                  <a:pt x="2583180" y="12814300"/>
                  <a:pt x="2602230" y="12726670"/>
                  <a:pt x="2590800" y="12668250"/>
                </a:cubicBezTo>
                <a:cubicBezTo>
                  <a:pt x="2579370" y="12609830"/>
                  <a:pt x="2633345" y="12496164"/>
                  <a:pt x="2667000" y="12470129"/>
                </a:cubicBezTo>
                <a:cubicBezTo>
                  <a:pt x="2700655" y="12444094"/>
                  <a:pt x="2752725" y="12505055"/>
                  <a:pt x="2792730" y="12512040"/>
                </a:cubicBezTo>
                <a:cubicBezTo>
                  <a:pt x="2832735" y="12519025"/>
                  <a:pt x="2876550" y="12520295"/>
                  <a:pt x="2907030" y="12512040"/>
                </a:cubicBezTo>
                <a:cubicBezTo>
                  <a:pt x="2937510" y="12503785"/>
                  <a:pt x="2923540" y="12479020"/>
                  <a:pt x="2975610" y="12462510"/>
                </a:cubicBezTo>
                <a:cubicBezTo>
                  <a:pt x="3027680" y="12446000"/>
                  <a:pt x="3123565" y="12457430"/>
                  <a:pt x="3219450" y="12412980"/>
                </a:cubicBezTo>
                <a:cubicBezTo>
                  <a:pt x="3315335" y="12368530"/>
                  <a:pt x="3462655" y="12261215"/>
                  <a:pt x="3550920" y="12195810"/>
                </a:cubicBezTo>
                <a:cubicBezTo>
                  <a:pt x="3639185" y="12130405"/>
                  <a:pt x="3704590" y="12047856"/>
                  <a:pt x="3749040" y="12020551"/>
                </a:cubicBezTo>
                <a:lnTo>
                  <a:pt x="3829050" y="12005310"/>
                </a:lnTo>
                <a:lnTo>
                  <a:pt x="3878580" y="12047220"/>
                </a:lnTo>
                <a:lnTo>
                  <a:pt x="4023360" y="12031980"/>
                </a:lnTo>
                <a:lnTo>
                  <a:pt x="4103370" y="12195810"/>
                </a:lnTo>
                <a:lnTo>
                  <a:pt x="4156710" y="12207240"/>
                </a:lnTo>
                <a:lnTo>
                  <a:pt x="4213860" y="12226290"/>
                </a:lnTo>
                <a:lnTo>
                  <a:pt x="4282440" y="12241530"/>
                </a:lnTo>
                <a:lnTo>
                  <a:pt x="4518660" y="12134850"/>
                </a:lnTo>
                <a:lnTo>
                  <a:pt x="4735830" y="11997690"/>
                </a:lnTo>
                <a:lnTo>
                  <a:pt x="4667250" y="11932920"/>
                </a:lnTo>
                <a:lnTo>
                  <a:pt x="4591050" y="11921490"/>
                </a:lnTo>
                <a:lnTo>
                  <a:pt x="4556760" y="11795760"/>
                </a:lnTo>
                <a:lnTo>
                  <a:pt x="4415790" y="11711940"/>
                </a:lnTo>
                <a:lnTo>
                  <a:pt x="4301490" y="11742421"/>
                </a:lnTo>
                <a:lnTo>
                  <a:pt x="4217835" y="11655122"/>
                </a:lnTo>
                <a:lnTo>
                  <a:pt x="4171950" y="11555731"/>
                </a:lnTo>
                <a:lnTo>
                  <a:pt x="4065270" y="11426191"/>
                </a:lnTo>
                <a:lnTo>
                  <a:pt x="4028826" y="11340880"/>
                </a:lnTo>
                <a:lnTo>
                  <a:pt x="4038600" y="11304271"/>
                </a:lnTo>
                <a:lnTo>
                  <a:pt x="4076700" y="11189971"/>
                </a:lnTo>
                <a:lnTo>
                  <a:pt x="4053840" y="11056621"/>
                </a:lnTo>
                <a:lnTo>
                  <a:pt x="3973830" y="10976611"/>
                </a:lnTo>
                <a:lnTo>
                  <a:pt x="3916680" y="10850881"/>
                </a:lnTo>
                <a:lnTo>
                  <a:pt x="3779520" y="10660381"/>
                </a:lnTo>
                <a:lnTo>
                  <a:pt x="3658759" y="10537301"/>
                </a:lnTo>
                <a:lnTo>
                  <a:pt x="3417570" y="10416541"/>
                </a:lnTo>
                <a:lnTo>
                  <a:pt x="3280410" y="10306051"/>
                </a:lnTo>
                <a:lnTo>
                  <a:pt x="3307080" y="10370821"/>
                </a:lnTo>
                <a:lnTo>
                  <a:pt x="3318510" y="10481311"/>
                </a:lnTo>
                <a:lnTo>
                  <a:pt x="3280410" y="10504171"/>
                </a:lnTo>
                <a:lnTo>
                  <a:pt x="3234690" y="10488931"/>
                </a:lnTo>
                <a:lnTo>
                  <a:pt x="3211830" y="10466071"/>
                </a:lnTo>
                <a:lnTo>
                  <a:pt x="3193939" y="10397822"/>
                </a:lnTo>
                <a:lnTo>
                  <a:pt x="3140599" y="10325432"/>
                </a:lnTo>
                <a:lnTo>
                  <a:pt x="3055620" y="10123171"/>
                </a:lnTo>
                <a:lnTo>
                  <a:pt x="2994660" y="9902191"/>
                </a:lnTo>
                <a:lnTo>
                  <a:pt x="2913158" y="9589440"/>
                </a:lnTo>
                <a:cubicBezTo>
                  <a:pt x="2861585" y="9512080"/>
                  <a:pt x="2840493" y="9438531"/>
                  <a:pt x="2727960" y="9391651"/>
                </a:cubicBezTo>
                <a:cubicBezTo>
                  <a:pt x="2649661" y="9475140"/>
                  <a:pt x="2613273" y="9425278"/>
                  <a:pt x="2550214" y="9466857"/>
                </a:cubicBezTo>
                <a:cubicBezTo>
                  <a:pt x="2505764" y="9470032"/>
                  <a:pt x="2449416" y="9451810"/>
                  <a:pt x="2419350" y="9418321"/>
                </a:cubicBezTo>
                <a:cubicBezTo>
                  <a:pt x="2389284" y="9384832"/>
                  <a:pt x="2396490" y="9331326"/>
                  <a:pt x="2369820" y="9265921"/>
                </a:cubicBezTo>
                <a:cubicBezTo>
                  <a:pt x="2343150" y="9200516"/>
                  <a:pt x="2290445" y="9097011"/>
                  <a:pt x="2259330" y="9025891"/>
                </a:cubicBezTo>
                <a:lnTo>
                  <a:pt x="2236470" y="8816341"/>
                </a:lnTo>
                <a:lnTo>
                  <a:pt x="1935480" y="8336281"/>
                </a:lnTo>
                <a:lnTo>
                  <a:pt x="1866900" y="8191501"/>
                </a:lnTo>
                <a:lnTo>
                  <a:pt x="1569720" y="7760971"/>
                </a:lnTo>
                <a:lnTo>
                  <a:pt x="1543050" y="7711441"/>
                </a:lnTo>
                <a:lnTo>
                  <a:pt x="1470660" y="7581901"/>
                </a:lnTo>
                <a:lnTo>
                  <a:pt x="1552160" y="7669365"/>
                </a:lnTo>
                <a:lnTo>
                  <a:pt x="1748790" y="7566661"/>
                </a:lnTo>
                <a:lnTo>
                  <a:pt x="1786890" y="7425691"/>
                </a:lnTo>
                <a:lnTo>
                  <a:pt x="1859280" y="7273291"/>
                </a:lnTo>
                <a:lnTo>
                  <a:pt x="1922889" y="7219785"/>
                </a:lnTo>
                <a:cubicBezTo>
                  <a:pt x="2001380" y="7133453"/>
                  <a:pt x="1971482" y="7153883"/>
                  <a:pt x="1977390" y="7117081"/>
                </a:cubicBezTo>
                <a:cubicBezTo>
                  <a:pt x="1983299" y="7080279"/>
                  <a:pt x="1974850" y="7026911"/>
                  <a:pt x="1958340" y="6998971"/>
                </a:cubicBezTo>
                <a:cubicBezTo>
                  <a:pt x="1941830" y="6971031"/>
                  <a:pt x="1898650" y="6941821"/>
                  <a:pt x="1878330" y="6949441"/>
                </a:cubicBezTo>
                <a:cubicBezTo>
                  <a:pt x="1849949" y="6928514"/>
                  <a:pt x="1866265" y="7026911"/>
                  <a:pt x="1870710" y="7052311"/>
                </a:cubicBezTo>
                <a:cubicBezTo>
                  <a:pt x="1875155" y="7077711"/>
                  <a:pt x="1911985" y="7088506"/>
                  <a:pt x="1905000" y="7101841"/>
                </a:cubicBezTo>
                <a:cubicBezTo>
                  <a:pt x="1898015" y="7115176"/>
                  <a:pt x="1864995" y="7139941"/>
                  <a:pt x="1828800" y="7132321"/>
                </a:cubicBezTo>
                <a:lnTo>
                  <a:pt x="1767840" y="7101841"/>
                </a:lnTo>
                <a:lnTo>
                  <a:pt x="1767840" y="7033261"/>
                </a:lnTo>
                <a:lnTo>
                  <a:pt x="1778275" y="6995161"/>
                </a:lnTo>
                <a:cubicBezTo>
                  <a:pt x="1724494" y="6949469"/>
                  <a:pt x="1723224" y="6924676"/>
                  <a:pt x="1691640" y="6892291"/>
                </a:cubicBezTo>
                <a:cubicBezTo>
                  <a:pt x="1660056" y="6859906"/>
                  <a:pt x="1609725" y="6807201"/>
                  <a:pt x="1588770" y="6800851"/>
                </a:cubicBezTo>
                <a:cubicBezTo>
                  <a:pt x="1567815" y="6794501"/>
                  <a:pt x="1589405" y="6842761"/>
                  <a:pt x="1565910" y="6854191"/>
                </a:cubicBezTo>
                <a:lnTo>
                  <a:pt x="1508760" y="6930391"/>
                </a:lnTo>
                <a:lnTo>
                  <a:pt x="1527810" y="6957061"/>
                </a:lnTo>
                <a:lnTo>
                  <a:pt x="1592580" y="7002781"/>
                </a:lnTo>
                <a:lnTo>
                  <a:pt x="1684020" y="7052311"/>
                </a:lnTo>
                <a:lnTo>
                  <a:pt x="1703070" y="7117081"/>
                </a:lnTo>
                <a:lnTo>
                  <a:pt x="1653540" y="7219951"/>
                </a:lnTo>
                <a:lnTo>
                  <a:pt x="1668780" y="7315201"/>
                </a:lnTo>
                <a:lnTo>
                  <a:pt x="1626870" y="7353301"/>
                </a:lnTo>
                <a:lnTo>
                  <a:pt x="1584960" y="7360921"/>
                </a:lnTo>
                <a:lnTo>
                  <a:pt x="1550670" y="7341871"/>
                </a:lnTo>
                <a:lnTo>
                  <a:pt x="1558290" y="7277101"/>
                </a:lnTo>
                <a:lnTo>
                  <a:pt x="1543050" y="7288531"/>
                </a:lnTo>
                <a:lnTo>
                  <a:pt x="1512570" y="7284721"/>
                </a:lnTo>
                <a:lnTo>
                  <a:pt x="1466850" y="7231381"/>
                </a:lnTo>
                <a:lnTo>
                  <a:pt x="1466850" y="7166611"/>
                </a:lnTo>
                <a:lnTo>
                  <a:pt x="1424940" y="7094221"/>
                </a:lnTo>
                <a:lnTo>
                  <a:pt x="1440180" y="7178041"/>
                </a:lnTo>
                <a:lnTo>
                  <a:pt x="1360170" y="7143751"/>
                </a:lnTo>
                <a:lnTo>
                  <a:pt x="1417320" y="7212331"/>
                </a:lnTo>
                <a:lnTo>
                  <a:pt x="1497330" y="7319011"/>
                </a:lnTo>
                <a:lnTo>
                  <a:pt x="1508760" y="7421881"/>
                </a:lnTo>
                <a:lnTo>
                  <a:pt x="1550670" y="7467601"/>
                </a:lnTo>
                <a:lnTo>
                  <a:pt x="1480101" y="7510008"/>
                </a:lnTo>
                <a:lnTo>
                  <a:pt x="1463040" y="7303771"/>
                </a:lnTo>
                <a:lnTo>
                  <a:pt x="1322897" y="7155015"/>
                </a:lnTo>
                <a:cubicBezTo>
                  <a:pt x="1273063" y="7078732"/>
                  <a:pt x="1329193" y="6964018"/>
                  <a:pt x="1325880" y="6899911"/>
                </a:cubicBezTo>
                <a:cubicBezTo>
                  <a:pt x="1322567" y="6835804"/>
                  <a:pt x="1308735" y="6808471"/>
                  <a:pt x="1303020" y="6770371"/>
                </a:cubicBezTo>
                <a:cubicBezTo>
                  <a:pt x="1297305" y="6732271"/>
                  <a:pt x="1293495" y="6715126"/>
                  <a:pt x="1291590" y="6671311"/>
                </a:cubicBezTo>
                <a:cubicBezTo>
                  <a:pt x="1289685" y="6627496"/>
                  <a:pt x="1287145" y="6534786"/>
                  <a:pt x="1291590" y="6507481"/>
                </a:cubicBezTo>
                <a:lnTo>
                  <a:pt x="1318260" y="6625591"/>
                </a:lnTo>
                <a:lnTo>
                  <a:pt x="1348740" y="6774181"/>
                </a:lnTo>
                <a:lnTo>
                  <a:pt x="1360170" y="6884671"/>
                </a:lnTo>
                <a:lnTo>
                  <a:pt x="1390650" y="6808471"/>
                </a:lnTo>
                <a:lnTo>
                  <a:pt x="1386840" y="6652261"/>
                </a:lnTo>
                <a:lnTo>
                  <a:pt x="1356360" y="6568441"/>
                </a:lnTo>
                <a:lnTo>
                  <a:pt x="1390650" y="6503671"/>
                </a:lnTo>
                <a:lnTo>
                  <a:pt x="1447800" y="6438901"/>
                </a:lnTo>
                <a:lnTo>
                  <a:pt x="1447800" y="6301741"/>
                </a:lnTo>
                <a:lnTo>
                  <a:pt x="1546860" y="6092191"/>
                </a:lnTo>
                <a:lnTo>
                  <a:pt x="1569720" y="5909311"/>
                </a:lnTo>
                <a:lnTo>
                  <a:pt x="1520190" y="5760721"/>
                </a:lnTo>
                <a:lnTo>
                  <a:pt x="1451610" y="5665471"/>
                </a:lnTo>
                <a:lnTo>
                  <a:pt x="1447800" y="5574031"/>
                </a:lnTo>
                <a:lnTo>
                  <a:pt x="1383030" y="5455921"/>
                </a:lnTo>
                <a:lnTo>
                  <a:pt x="1409700" y="5425441"/>
                </a:lnTo>
                <a:lnTo>
                  <a:pt x="1489875" y="5391648"/>
                </a:lnTo>
                <a:lnTo>
                  <a:pt x="1459230" y="5314951"/>
                </a:lnTo>
                <a:lnTo>
                  <a:pt x="1386840" y="5326381"/>
                </a:lnTo>
                <a:lnTo>
                  <a:pt x="1249680" y="5311141"/>
                </a:lnTo>
                <a:lnTo>
                  <a:pt x="1322070" y="5288281"/>
                </a:lnTo>
                <a:lnTo>
                  <a:pt x="1283970" y="5265421"/>
                </a:lnTo>
                <a:lnTo>
                  <a:pt x="1371600" y="5193031"/>
                </a:lnTo>
                <a:lnTo>
                  <a:pt x="1310640" y="5154931"/>
                </a:lnTo>
                <a:lnTo>
                  <a:pt x="1337310" y="5113021"/>
                </a:lnTo>
                <a:lnTo>
                  <a:pt x="1249680" y="5101591"/>
                </a:lnTo>
                <a:lnTo>
                  <a:pt x="1280160" y="5029201"/>
                </a:lnTo>
                <a:lnTo>
                  <a:pt x="1292417" y="4952338"/>
                </a:lnTo>
                <a:lnTo>
                  <a:pt x="1082040" y="4956811"/>
                </a:lnTo>
                <a:lnTo>
                  <a:pt x="1002030" y="5002531"/>
                </a:lnTo>
                <a:lnTo>
                  <a:pt x="993415" y="5104241"/>
                </a:lnTo>
                <a:cubicBezTo>
                  <a:pt x="932952" y="5108161"/>
                  <a:pt x="908519" y="5121718"/>
                  <a:pt x="895350" y="5093971"/>
                </a:cubicBezTo>
                <a:cubicBezTo>
                  <a:pt x="884721" y="5092894"/>
                  <a:pt x="852805" y="5043806"/>
                  <a:pt x="857250" y="5021581"/>
                </a:cubicBezTo>
                <a:cubicBezTo>
                  <a:pt x="861695" y="4999356"/>
                  <a:pt x="915670" y="4986656"/>
                  <a:pt x="922020" y="4960621"/>
                </a:cubicBezTo>
                <a:cubicBezTo>
                  <a:pt x="928370" y="4934586"/>
                  <a:pt x="895985" y="4889501"/>
                  <a:pt x="895350" y="4865371"/>
                </a:cubicBezTo>
                <a:cubicBezTo>
                  <a:pt x="894715" y="4841241"/>
                  <a:pt x="940435" y="4836796"/>
                  <a:pt x="918210" y="4815841"/>
                </a:cubicBezTo>
                <a:cubicBezTo>
                  <a:pt x="895985" y="4794886"/>
                  <a:pt x="786130" y="4765676"/>
                  <a:pt x="762000" y="4739641"/>
                </a:cubicBezTo>
                <a:cubicBezTo>
                  <a:pt x="737870" y="4713606"/>
                  <a:pt x="795020" y="4693921"/>
                  <a:pt x="773430" y="4659631"/>
                </a:cubicBezTo>
                <a:lnTo>
                  <a:pt x="727710" y="4613911"/>
                </a:lnTo>
                <a:lnTo>
                  <a:pt x="674370" y="4537711"/>
                </a:lnTo>
                <a:lnTo>
                  <a:pt x="632460" y="4526281"/>
                </a:lnTo>
                <a:lnTo>
                  <a:pt x="598170" y="4549141"/>
                </a:lnTo>
                <a:lnTo>
                  <a:pt x="548640" y="4522471"/>
                </a:lnTo>
                <a:lnTo>
                  <a:pt x="541020" y="4461511"/>
                </a:lnTo>
                <a:lnTo>
                  <a:pt x="464820" y="4434841"/>
                </a:lnTo>
                <a:lnTo>
                  <a:pt x="426720" y="4396741"/>
                </a:lnTo>
                <a:lnTo>
                  <a:pt x="411480" y="4331971"/>
                </a:lnTo>
                <a:lnTo>
                  <a:pt x="411480" y="4286251"/>
                </a:lnTo>
                <a:lnTo>
                  <a:pt x="438150" y="4225291"/>
                </a:lnTo>
                <a:lnTo>
                  <a:pt x="381000" y="4160521"/>
                </a:lnTo>
                <a:lnTo>
                  <a:pt x="316230" y="4130041"/>
                </a:lnTo>
                <a:lnTo>
                  <a:pt x="262890" y="4091941"/>
                </a:lnTo>
                <a:lnTo>
                  <a:pt x="201930" y="4069081"/>
                </a:lnTo>
                <a:lnTo>
                  <a:pt x="171450" y="4030981"/>
                </a:lnTo>
                <a:lnTo>
                  <a:pt x="152400" y="3966211"/>
                </a:lnTo>
                <a:lnTo>
                  <a:pt x="133350" y="3905251"/>
                </a:lnTo>
                <a:lnTo>
                  <a:pt x="68580" y="3825241"/>
                </a:lnTo>
                <a:lnTo>
                  <a:pt x="0" y="3768091"/>
                </a:lnTo>
                <a:close/>
              </a:path>
            </a:pathLst>
          </a:custGeom>
          <a:solidFill>
            <a:srgbClr val="92D050"/>
          </a:solidFill>
          <a:ln w="9525" cap="flat" cmpd="sng" algn="ctr">
            <a:solidFill>
              <a:schemeClr val="tx2"/>
            </a:solidFill>
            <a:prstDash val="solid"/>
            <a:round/>
            <a:headEnd type="none" w="med" len="med"/>
            <a:tailEnd type="none" w="med" len="med"/>
          </a:ln>
        </p:spPr>
        <p:txBody>
          <a:bodyPr>
            <a:spAutoFit/>
          </a:bodyPr>
          <a:lstStyle/>
          <a:p>
            <a:endParaRPr lang="en-US"/>
          </a:p>
        </p:txBody>
      </p:sp>
      <p:sp>
        <p:nvSpPr>
          <p:cNvPr id="25" name="TextBox 99"/>
          <p:cNvSpPr txBox="1">
            <a:spLocks noChangeArrowheads="1"/>
          </p:cNvSpPr>
          <p:nvPr/>
        </p:nvSpPr>
        <p:spPr bwMode="auto">
          <a:xfrm>
            <a:off x="1185863" y="5503863"/>
            <a:ext cx="582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b="1" dirty="0">
                <a:solidFill>
                  <a:srgbClr val="000000"/>
                </a:solidFill>
                <a:latin typeface="+mn-lt"/>
              </a:rPr>
              <a:t>Mobile</a:t>
            </a:r>
            <a:br>
              <a:rPr lang="en-US" altLang="en-US" sz="900" b="1" dirty="0">
                <a:solidFill>
                  <a:srgbClr val="000000"/>
                </a:solidFill>
                <a:latin typeface="+mn-lt"/>
              </a:rPr>
            </a:br>
            <a:r>
              <a:rPr lang="en-US" altLang="en-US" sz="900" b="1" dirty="0">
                <a:solidFill>
                  <a:srgbClr val="000000"/>
                </a:solidFill>
                <a:latin typeface="+mn-lt"/>
              </a:rPr>
              <a:t>District</a:t>
            </a:r>
          </a:p>
        </p:txBody>
      </p:sp>
      <p:sp>
        <p:nvSpPr>
          <p:cNvPr id="26" name="TextBox 100"/>
          <p:cNvSpPr txBox="1">
            <a:spLocks noChangeArrowheads="1"/>
          </p:cNvSpPr>
          <p:nvPr/>
        </p:nvSpPr>
        <p:spPr bwMode="auto">
          <a:xfrm>
            <a:off x="2066925" y="5646738"/>
            <a:ext cx="871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900" b="1" dirty="0">
                <a:solidFill>
                  <a:srgbClr val="000000"/>
                </a:solidFill>
                <a:latin typeface="+mj-lt"/>
              </a:rPr>
              <a:t>Jacksonville</a:t>
            </a:r>
            <a:br>
              <a:rPr lang="en-US" altLang="en-US" sz="900" b="1" dirty="0">
                <a:solidFill>
                  <a:srgbClr val="000000"/>
                </a:solidFill>
                <a:latin typeface="+mj-lt"/>
              </a:rPr>
            </a:br>
            <a:r>
              <a:rPr lang="en-US" altLang="en-US" sz="900" b="1" dirty="0">
                <a:solidFill>
                  <a:srgbClr val="000000"/>
                </a:solidFill>
                <a:latin typeface="+mj-lt"/>
              </a:rPr>
              <a:t>District</a:t>
            </a:r>
          </a:p>
        </p:txBody>
      </p:sp>
      <p:sp>
        <p:nvSpPr>
          <p:cNvPr id="27" name="TextBox 101"/>
          <p:cNvSpPr txBox="1">
            <a:spLocks noChangeArrowheads="1"/>
          </p:cNvSpPr>
          <p:nvPr/>
        </p:nvSpPr>
        <p:spPr bwMode="auto">
          <a:xfrm>
            <a:off x="276225" y="5956300"/>
            <a:ext cx="182721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1050" b="1" dirty="0" smtClean="0">
                <a:solidFill>
                  <a:srgbClr val="000000"/>
                </a:solidFill>
                <a:latin typeface="+mn-lt"/>
              </a:rPr>
              <a:t>CIVIL WORKS AREA </a:t>
            </a:r>
            <a:br>
              <a:rPr lang="en-US" altLang="en-US" sz="1050" b="1" dirty="0" smtClean="0">
                <a:solidFill>
                  <a:srgbClr val="000000"/>
                </a:solidFill>
                <a:latin typeface="+mn-lt"/>
              </a:rPr>
            </a:br>
            <a:r>
              <a:rPr lang="en-US" altLang="en-US" sz="1050" b="1" dirty="0" smtClean="0">
                <a:solidFill>
                  <a:srgbClr val="000000"/>
                </a:solidFill>
                <a:latin typeface="+mn-lt"/>
              </a:rPr>
              <a:t>OF RESPONSIBILITY (FLORIDA AREA)</a:t>
            </a:r>
          </a:p>
        </p:txBody>
      </p:sp>
      <p:grpSp>
        <p:nvGrpSpPr>
          <p:cNvPr id="28" name="Group 122"/>
          <p:cNvGrpSpPr>
            <a:grpSpLocks/>
          </p:cNvGrpSpPr>
          <p:nvPr/>
        </p:nvGrpSpPr>
        <p:grpSpPr bwMode="auto">
          <a:xfrm>
            <a:off x="6056312" y="5259388"/>
            <a:ext cx="2846387" cy="1252537"/>
            <a:chOff x="6297105" y="4920791"/>
            <a:chExt cx="2977729" cy="1310326"/>
          </a:xfrm>
        </p:grpSpPr>
        <p:pic>
          <p:nvPicPr>
            <p:cNvPr id="29" name="Picture 141" descr="pr_antilles.jpg"/>
            <p:cNvPicPr>
              <a:picLocks noChangeAspect="1"/>
            </p:cNvPicPr>
            <p:nvPr/>
          </p:nvPicPr>
          <p:blipFill>
            <a:blip r:embed="rId4">
              <a:clrChange>
                <a:clrFrom>
                  <a:srgbClr val="EDEFEC"/>
                </a:clrFrom>
                <a:clrTo>
                  <a:srgbClr val="EDEFEC">
                    <a:alpha val="0"/>
                  </a:srgbClr>
                </a:clrTo>
              </a:clrChange>
              <a:extLst>
                <a:ext uri="{28A0092B-C50C-407E-A947-70E740481C1C}">
                  <a14:useLocalDpi xmlns:a14="http://schemas.microsoft.com/office/drawing/2010/main"/>
                </a:ext>
              </a:extLst>
            </a:blip>
            <a:srcRect/>
            <a:stretch>
              <a:fillRect/>
            </a:stretch>
          </p:blipFill>
          <p:spPr bwMode="auto">
            <a:xfrm>
              <a:off x="6297105" y="4920791"/>
              <a:ext cx="2846895" cy="13103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 name="Oval 74"/>
            <p:cNvSpPr>
              <a:spLocks noChangeArrowheads="1"/>
            </p:cNvSpPr>
            <p:nvPr/>
          </p:nvSpPr>
          <p:spPr bwMode="auto">
            <a:xfrm>
              <a:off x="7322205" y="5338156"/>
              <a:ext cx="117475" cy="117475"/>
            </a:xfrm>
            <a:prstGeom prst="ellipse">
              <a:avLst/>
            </a:prstGeom>
            <a:solidFill>
              <a:srgbClr val="FFFFFF"/>
            </a:solidFill>
            <a:ln w="25400">
              <a:solidFill>
                <a:schemeClr val="tx1"/>
              </a:solidFill>
              <a:round/>
              <a:headEnd/>
              <a:tailEnd/>
            </a:ln>
          </p:spPr>
          <p:txBody>
            <a:bodyPr anchor="ct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31" name="TextBox 118"/>
            <p:cNvSpPr txBox="1">
              <a:spLocks noChangeArrowheads="1"/>
            </p:cNvSpPr>
            <p:nvPr/>
          </p:nvSpPr>
          <p:spPr bwMode="auto">
            <a:xfrm>
              <a:off x="7748588" y="5756853"/>
              <a:ext cx="1526246" cy="27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1" dirty="0">
                  <a:solidFill>
                    <a:srgbClr val="000000"/>
                  </a:solidFill>
                  <a:latin typeface="+mj-lt"/>
                </a:rPr>
                <a:t>U.S Virgin Islands</a:t>
              </a:r>
            </a:p>
          </p:txBody>
        </p:sp>
        <p:sp>
          <p:nvSpPr>
            <p:cNvPr id="32" name="Text Box 63"/>
            <p:cNvSpPr txBox="1">
              <a:spLocks noChangeArrowheads="1"/>
            </p:cNvSpPr>
            <p:nvPr/>
          </p:nvSpPr>
          <p:spPr bwMode="auto">
            <a:xfrm>
              <a:off x="7191375" y="5120381"/>
              <a:ext cx="843945" cy="27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1" dirty="0">
                  <a:solidFill>
                    <a:srgbClr val="000000"/>
                  </a:solidFill>
                  <a:latin typeface="+mj-lt"/>
                </a:rPr>
                <a:t>San Juan</a:t>
              </a:r>
            </a:p>
          </p:txBody>
        </p:sp>
      </p:grpSp>
      <p:sp>
        <p:nvSpPr>
          <p:cNvPr id="33" name="Oval 74"/>
          <p:cNvSpPr>
            <a:spLocks noChangeArrowheads="1"/>
          </p:cNvSpPr>
          <p:nvPr/>
        </p:nvSpPr>
        <p:spPr bwMode="auto">
          <a:xfrm>
            <a:off x="4510088" y="2078038"/>
            <a:ext cx="139700" cy="139700"/>
          </a:xfrm>
          <a:prstGeom prst="ellipse">
            <a:avLst/>
          </a:prstGeom>
          <a:solidFill>
            <a:srgbClr val="FFFFFF"/>
          </a:solidFill>
          <a:ln w="25400">
            <a:solidFill>
              <a:schemeClr val="tx1"/>
            </a:solidFill>
            <a:round/>
            <a:headEnd/>
            <a:tailEnd/>
          </a:ln>
        </p:spPr>
        <p:txBody>
          <a:bodyPr anchor="ct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34" name="Text Box 75"/>
          <p:cNvSpPr txBox="1">
            <a:spLocks noChangeArrowheads="1"/>
          </p:cNvSpPr>
          <p:nvPr/>
        </p:nvSpPr>
        <p:spPr bwMode="auto">
          <a:xfrm>
            <a:off x="4273550" y="2159000"/>
            <a:ext cx="7000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1" dirty="0">
                <a:solidFill>
                  <a:srgbClr val="FFFFFF"/>
                </a:solidFill>
                <a:latin typeface="+mn-lt"/>
              </a:rPr>
              <a:t>Palatka</a:t>
            </a:r>
          </a:p>
        </p:txBody>
      </p:sp>
      <p:sp>
        <p:nvSpPr>
          <p:cNvPr id="35" name="Freeform 34"/>
          <p:cNvSpPr/>
          <p:nvPr/>
        </p:nvSpPr>
        <p:spPr>
          <a:xfrm>
            <a:off x="730250" y="1719263"/>
            <a:ext cx="3643313" cy="2732087"/>
          </a:xfrm>
          <a:custGeom>
            <a:avLst/>
            <a:gdLst>
              <a:gd name="connsiteX0" fmla="*/ 130629 w 3934225"/>
              <a:gd name="connsiteY0" fmla="*/ 84525 h 2866145"/>
              <a:gd name="connsiteX1" fmla="*/ 0 w 3934225"/>
              <a:gd name="connsiteY1" fmla="*/ 84525 h 2866145"/>
              <a:gd name="connsiteX2" fmla="*/ 599355 w 3934225"/>
              <a:gd name="connsiteY2" fmla="*/ 7684 h 2866145"/>
              <a:gd name="connsiteX3" fmla="*/ 891348 w 3934225"/>
              <a:gd name="connsiteY3" fmla="*/ 0 h 2866145"/>
              <a:gd name="connsiteX4" fmla="*/ 1160289 w 3934225"/>
              <a:gd name="connsiteY4" fmla="*/ 76841 h 2866145"/>
              <a:gd name="connsiteX5" fmla="*/ 1467651 w 3934225"/>
              <a:gd name="connsiteY5" fmla="*/ 230521 h 2866145"/>
              <a:gd name="connsiteX6" fmla="*/ 1590595 w 3934225"/>
              <a:gd name="connsiteY6" fmla="*/ 361150 h 2866145"/>
              <a:gd name="connsiteX7" fmla="*/ 1613647 w 3934225"/>
              <a:gd name="connsiteY7" fmla="*/ 445674 h 2866145"/>
              <a:gd name="connsiteX8" fmla="*/ 1582911 w 3934225"/>
              <a:gd name="connsiteY8" fmla="*/ 530199 h 2866145"/>
              <a:gd name="connsiteX9" fmla="*/ 1790380 w 3934225"/>
              <a:gd name="connsiteY9" fmla="*/ 599355 h 2866145"/>
              <a:gd name="connsiteX10" fmla="*/ 1967113 w 3934225"/>
              <a:gd name="connsiteY10" fmla="*/ 537883 h 2866145"/>
              <a:gd name="connsiteX11" fmla="*/ 2113109 w 3934225"/>
              <a:gd name="connsiteY11" fmla="*/ 430306 h 2866145"/>
              <a:gd name="connsiteX12" fmla="*/ 2236054 w 3934225"/>
              <a:gd name="connsiteY12" fmla="*/ 368834 h 2866145"/>
              <a:gd name="connsiteX13" fmla="*/ 2320578 w 3934225"/>
              <a:gd name="connsiteY13" fmla="*/ 338098 h 2866145"/>
              <a:gd name="connsiteX14" fmla="*/ 2320578 w 3934225"/>
              <a:gd name="connsiteY14" fmla="*/ 238205 h 2866145"/>
              <a:gd name="connsiteX15" fmla="*/ 2397419 w 3934225"/>
              <a:gd name="connsiteY15" fmla="*/ 199785 h 2866145"/>
              <a:gd name="connsiteX16" fmla="*/ 2528047 w 3934225"/>
              <a:gd name="connsiteY16" fmla="*/ 169049 h 2866145"/>
              <a:gd name="connsiteX17" fmla="*/ 2773936 w 3934225"/>
              <a:gd name="connsiteY17" fmla="*/ 291994 h 2866145"/>
              <a:gd name="connsiteX18" fmla="*/ 2820040 w 3934225"/>
              <a:gd name="connsiteY18" fmla="*/ 376518 h 2866145"/>
              <a:gd name="connsiteX19" fmla="*/ 2896881 w 3934225"/>
              <a:gd name="connsiteY19" fmla="*/ 468726 h 2866145"/>
              <a:gd name="connsiteX20" fmla="*/ 2973721 w 3934225"/>
              <a:gd name="connsiteY20" fmla="*/ 522515 h 2866145"/>
              <a:gd name="connsiteX21" fmla="*/ 2966037 w 3934225"/>
              <a:gd name="connsiteY21" fmla="*/ 614723 h 2866145"/>
              <a:gd name="connsiteX22" fmla="*/ 3004457 w 3934225"/>
              <a:gd name="connsiteY22" fmla="*/ 660827 h 2866145"/>
              <a:gd name="connsiteX23" fmla="*/ 3096666 w 3934225"/>
              <a:gd name="connsiteY23" fmla="*/ 691563 h 2866145"/>
              <a:gd name="connsiteX24" fmla="*/ 3104350 w 3934225"/>
              <a:gd name="connsiteY24" fmla="*/ 745352 h 2866145"/>
              <a:gd name="connsiteX25" fmla="*/ 3142770 w 3934225"/>
              <a:gd name="connsiteY25" fmla="*/ 783772 h 2866145"/>
              <a:gd name="connsiteX26" fmla="*/ 3181190 w 3934225"/>
              <a:gd name="connsiteY26" fmla="*/ 822192 h 2866145"/>
              <a:gd name="connsiteX27" fmla="*/ 3181190 w 3934225"/>
              <a:gd name="connsiteY27" fmla="*/ 822192 h 2866145"/>
              <a:gd name="connsiteX28" fmla="*/ 3196558 w 3934225"/>
              <a:gd name="connsiteY28" fmla="*/ 883664 h 2866145"/>
              <a:gd name="connsiteX29" fmla="*/ 3227294 w 3934225"/>
              <a:gd name="connsiteY29" fmla="*/ 922084 h 2866145"/>
              <a:gd name="connsiteX30" fmla="*/ 3265714 w 3934225"/>
              <a:gd name="connsiteY30" fmla="*/ 937452 h 2866145"/>
              <a:gd name="connsiteX31" fmla="*/ 3319503 w 3934225"/>
              <a:gd name="connsiteY31" fmla="*/ 899032 h 2866145"/>
              <a:gd name="connsiteX32" fmla="*/ 3427079 w 3934225"/>
              <a:gd name="connsiteY32" fmla="*/ 922084 h 2866145"/>
              <a:gd name="connsiteX33" fmla="*/ 3411711 w 3934225"/>
              <a:gd name="connsiteY33" fmla="*/ 1021977 h 2866145"/>
              <a:gd name="connsiteX34" fmla="*/ 3465499 w 3934225"/>
              <a:gd name="connsiteY34" fmla="*/ 1091133 h 2866145"/>
              <a:gd name="connsiteX35" fmla="*/ 3503919 w 3934225"/>
              <a:gd name="connsiteY35" fmla="*/ 1191026 h 2866145"/>
              <a:gd name="connsiteX36" fmla="*/ 3503919 w 3934225"/>
              <a:gd name="connsiteY36" fmla="*/ 1298602 h 2866145"/>
              <a:gd name="connsiteX37" fmla="*/ 3542340 w 3934225"/>
              <a:gd name="connsiteY37" fmla="*/ 1406178 h 2866145"/>
              <a:gd name="connsiteX38" fmla="*/ 3557708 w 3934225"/>
              <a:gd name="connsiteY38" fmla="*/ 1513755 h 2866145"/>
              <a:gd name="connsiteX39" fmla="*/ 3465499 w 3934225"/>
              <a:gd name="connsiteY39" fmla="*/ 1698172 h 2866145"/>
              <a:gd name="connsiteX40" fmla="*/ 3473183 w 3934225"/>
              <a:gd name="connsiteY40" fmla="*/ 1874904 h 2866145"/>
              <a:gd name="connsiteX41" fmla="*/ 3480867 w 3934225"/>
              <a:gd name="connsiteY41" fmla="*/ 1997849 h 2866145"/>
              <a:gd name="connsiteX42" fmla="*/ 3550024 w 3934225"/>
              <a:gd name="connsiteY42" fmla="*/ 2205318 h 2866145"/>
              <a:gd name="connsiteX43" fmla="*/ 3596128 w 3934225"/>
              <a:gd name="connsiteY43" fmla="*/ 2335947 h 2866145"/>
              <a:gd name="connsiteX44" fmla="*/ 3634548 w 3934225"/>
              <a:gd name="connsiteY44" fmla="*/ 2428155 h 2866145"/>
              <a:gd name="connsiteX45" fmla="*/ 3703704 w 3934225"/>
              <a:gd name="connsiteY45" fmla="*/ 2566468 h 2866145"/>
              <a:gd name="connsiteX46" fmla="*/ 3788229 w 3934225"/>
              <a:gd name="connsiteY46" fmla="*/ 2727832 h 2866145"/>
              <a:gd name="connsiteX47" fmla="*/ 3934225 w 3934225"/>
              <a:gd name="connsiteY47" fmla="*/ 2866145 h 2866145"/>
              <a:gd name="connsiteX0" fmla="*/ 0 w 3803596"/>
              <a:gd name="connsiteY0" fmla="*/ 84525 h 2866145"/>
              <a:gd name="connsiteX1" fmla="*/ 468726 w 3803596"/>
              <a:gd name="connsiteY1" fmla="*/ 7684 h 2866145"/>
              <a:gd name="connsiteX2" fmla="*/ 760719 w 3803596"/>
              <a:gd name="connsiteY2" fmla="*/ 0 h 2866145"/>
              <a:gd name="connsiteX3" fmla="*/ 1029660 w 3803596"/>
              <a:gd name="connsiteY3" fmla="*/ 76841 h 2866145"/>
              <a:gd name="connsiteX4" fmla="*/ 1337022 w 3803596"/>
              <a:gd name="connsiteY4" fmla="*/ 230521 h 2866145"/>
              <a:gd name="connsiteX5" fmla="*/ 1459966 w 3803596"/>
              <a:gd name="connsiteY5" fmla="*/ 361150 h 2866145"/>
              <a:gd name="connsiteX6" fmla="*/ 1483018 w 3803596"/>
              <a:gd name="connsiteY6" fmla="*/ 445674 h 2866145"/>
              <a:gd name="connsiteX7" fmla="*/ 1452282 w 3803596"/>
              <a:gd name="connsiteY7" fmla="*/ 530199 h 2866145"/>
              <a:gd name="connsiteX8" fmla="*/ 1659751 w 3803596"/>
              <a:gd name="connsiteY8" fmla="*/ 599355 h 2866145"/>
              <a:gd name="connsiteX9" fmla="*/ 1836484 w 3803596"/>
              <a:gd name="connsiteY9" fmla="*/ 537883 h 2866145"/>
              <a:gd name="connsiteX10" fmla="*/ 1982480 w 3803596"/>
              <a:gd name="connsiteY10" fmla="*/ 430306 h 2866145"/>
              <a:gd name="connsiteX11" fmla="*/ 2105425 w 3803596"/>
              <a:gd name="connsiteY11" fmla="*/ 368834 h 2866145"/>
              <a:gd name="connsiteX12" fmla="*/ 2189949 w 3803596"/>
              <a:gd name="connsiteY12" fmla="*/ 338098 h 2866145"/>
              <a:gd name="connsiteX13" fmla="*/ 2189949 w 3803596"/>
              <a:gd name="connsiteY13" fmla="*/ 238205 h 2866145"/>
              <a:gd name="connsiteX14" fmla="*/ 2266790 w 3803596"/>
              <a:gd name="connsiteY14" fmla="*/ 199785 h 2866145"/>
              <a:gd name="connsiteX15" fmla="*/ 2397418 w 3803596"/>
              <a:gd name="connsiteY15" fmla="*/ 169049 h 2866145"/>
              <a:gd name="connsiteX16" fmla="*/ 2643307 w 3803596"/>
              <a:gd name="connsiteY16" fmla="*/ 291994 h 2866145"/>
              <a:gd name="connsiteX17" fmla="*/ 2689411 w 3803596"/>
              <a:gd name="connsiteY17" fmla="*/ 376518 h 2866145"/>
              <a:gd name="connsiteX18" fmla="*/ 2766252 w 3803596"/>
              <a:gd name="connsiteY18" fmla="*/ 468726 h 2866145"/>
              <a:gd name="connsiteX19" fmla="*/ 2843092 w 3803596"/>
              <a:gd name="connsiteY19" fmla="*/ 522515 h 2866145"/>
              <a:gd name="connsiteX20" fmla="*/ 2835408 w 3803596"/>
              <a:gd name="connsiteY20" fmla="*/ 614723 h 2866145"/>
              <a:gd name="connsiteX21" fmla="*/ 2873828 w 3803596"/>
              <a:gd name="connsiteY21" fmla="*/ 660827 h 2866145"/>
              <a:gd name="connsiteX22" fmla="*/ 2966037 w 3803596"/>
              <a:gd name="connsiteY22" fmla="*/ 691563 h 2866145"/>
              <a:gd name="connsiteX23" fmla="*/ 2973721 w 3803596"/>
              <a:gd name="connsiteY23" fmla="*/ 745352 h 2866145"/>
              <a:gd name="connsiteX24" fmla="*/ 3012141 w 3803596"/>
              <a:gd name="connsiteY24" fmla="*/ 783772 h 2866145"/>
              <a:gd name="connsiteX25" fmla="*/ 3050561 w 3803596"/>
              <a:gd name="connsiteY25" fmla="*/ 822192 h 2866145"/>
              <a:gd name="connsiteX26" fmla="*/ 3050561 w 3803596"/>
              <a:gd name="connsiteY26" fmla="*/ 822192 h 2866145"/>
              <a:gd name="connsiteX27" fmla="*/ 3065929 w 3803596"/>
              <a:gd name="connsiteY27" fmla="*/ 883664 h 2866145"/>
              <a:gd name="connsiteX28" fmla="*/ 3096665 w 3803596"/>
              <a:gd name="connsiteY28" fmla="*/ 922084 h 2866145"/>
              <a:gd name="connsiteX29" fmla="*/ 3135085 w 3803596"/>
              <a:gd name="connsiteY29" fmla="*/ 937452 h 2866145"/>
              <a:gd name="connsiteX30" fmla="*/ 3188874 w 3803596"/>
              <a:gd name="connsiteY30" fmla="*/ 899032 h 2866145"/>
              <a:gd name="connsiteX31" fmla="*/ 3296450 w 3803596"/>
              <a:gd name="connsiteY31" fmla="*/ 922084 h 2866145"/>
              <a:gd name="connsiteX32" fmla="*/ 3281082 w 3803596"/>
              <a:gd name="connsiteY32" fmla="*/ 1021977 h 2866145"/>
              <a:gd name="connsiteX33" fmla="*/ 3334870 w 3803596"/>
              <a:gd name="connsiteY33" fmla="*/ 1091133 h 2866145"/>
              <a:gd name="connsiteX34" fmla="*/ 3373290 w 3803596"/>
              <a:gd name="connsiteY34" fmla="*/ 1191026 h 2866145"/>
              <a:gd name="connsiteX35" fmla="*/ 3373290 w 3803596"/>
              <a:gd name="connsiteY35" fmla="*/ 1298602 h 2866145"/>
              <a:gd name="connsiteX36" fmla="*/ 3411711 w 3803596"/>
              <a:gd name="connsiteY36" fmla="*/ 1406178 h 2866145"/>
              <a:gd name="connsiteX37" fmla="*/ 3427079 w 3803596"/>
              <a:gd name="connsiteY37" fmla="*/ 1513755 h 2866145"/>
              <a:gd name="connsiteX38" fmla="*/ 3334870 w 3803596"/>
              <a:gd name="connsiteY38" fmla="*/ 1698172 h 2866145"/>
              <a:gd name="connsiteX39" fmla="*/ 3342554 w 3803596"/>
              <a:gd name="connsiteY39" fmla="*/ 1874904 h 2866145"/>
              <a:gd name="connsiteX40" fmla="*/ 3350238 w 3803596"/>
              <a:gd name="connsiteY40" fmla="*/ 1997849 h 2866145"/>
              <a:gd name="connsiteX41" fmla="*/ 3419395 w 3803596"/>
              <a:gd name="connsiteY41" fmla="*/ 2205318 h 2866145"/>
              <a:gd name="connsiteX42" fmla="*/ 3465499 w 3803596"/>
              <a:gd name="connsiteY42" fmla="*/ 2335947 h 2866145"/>
              <a:gd name="connsiteX43" fmla="*/ 3503919 w 3803596"/>
              <a:gd name="connsiteY43" fmla="*/ 2428155 h 2866145"/>
              <a:gd name="connsiteX44" fmla="*/ 3573075 w 3803596"/>
              <a:gd name="connsiteY44" fmla="*/ 2566468 h 2866145"/>
              <a:gd name="connsiteX45" fmla="*/ 3657600 w 3803596"/>
              <a:gd name="connsiteY45" fmla="*/ 2727832 h 2866145"/>
              <a:gd name="connsiteX46" fmla="*/ 3803596 w 3803596"/>
              <a:gd name="connsiteY46"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67435 w 3811280"/>
              <a:gd name="connsiteY8" fmla="*/ 599355 h 2866145"/>
              <a:gd name="connsiteX9" fmla="*/ 1844168 w 3811280"/>
              <a:gd name="connsiteY9" fmla="*/ 537883 h 2866145"/>
              <a:gd name="connsiteX10" fmla="*/ 1990164 w 3811280"/>
              <a:gd name="connsiteY10" fmla="*/ 430306 h 2866145"/>
              <a:gd name="connsiteX11" fmla="*/ 2113109 w 3811280"/>
              <a:gd name="connsiteY11" fmla="*/ 368834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80974 w 3811280"/>
              <a:gd name="connsiteY34" fmla="*/ 1191026 h 2866145"/>
              <a:gd name="connsiteX35" fmla="*/ 3380974 w 3811280"/>
              <a:gd name="connsiteY35" fmla="*/ 1298602 h 2866145"/>
              <a:gd name="connsiteX36" fmla="*/ 3419395 w 3811280"/>
              <a:gd name="connsiteY36" fmla="*/ 1406178 h 2866145"/>
              <a:gd name="connsiteX37" fmla="*/ 3434763 w 3811280"/>
              <a:gd name="connsiteY37" fmla="*/ 1513755 h 2866145"/>
              <a:gd name="connsiteX38" fmla="*/ 3342554 w 3811280"/>
              <a:gd name="connsiteY38" fmla="*/ 1698172 h 2866145"/>
              <a:gd name="connsiteX39" fmla="*/ 3350238 w 3811280"/>
              <a:gd name="connsiteY39" fmla="*/ 1874904 h 2866145"/>
              <a:gd name="connsiteX40" fmla="*/ 3357922 w 3811280"/>
              <a:gd name="connsiteY40" fmla="*/ 1997849 h 2866145"/>
              <a:gd name="connsiteX41" fmla="*/ 3427079 w 3811280"/>
              <a:gd name="connsiteY41" fmla="*/ 2205318 h 2866145"/>
              <a:gd name="connsiteX42" fmla="*/ 3473183 w 3811280"/>
              <a:gd name="connsiteY42" fmla="*/ 2335947 h 2866145"/>
              <a:gd name="connsiteX43" fmla="*/ 3511603 w 3811280"/>
              <a:gd name="connsiteY43" fmla="*/ 2428155 h 2866145"/>
              <a:gd name="connsiteX44" fmla="*/ 3580759 w 3811280"/>
              <a:gd name="connsiteY44" fmla="*/ 2566468 h 2866145"/>
              <a:gd name="connsiteX45" fmla="*/ 3665284 w 3811280"/>
              <a:gd name="connsiteY45" fmla="*/ 2727832 h 2866145"/>
              <a:gd name="connsiteX46" fmla="*/ 3811280 w 3811280"/>
              <a:gd name="connsiteY46"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537883 h 2866145"/>
              <a:gd name="connsiteX10" fmla="*/ 1990164 w 3811280"/>
              <a:gd name="connsiteY10" fmla="*/ 430306 h 2866145"/>
              <a:gd name="connsiteX11" fmla="*/ 2113109 w 3811280"/>
              <a:gd name="connsiteY11" fmla="*/ 368834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80974 w 3811280"/>
              <a:gd name="connsiteY34" fmla="*/ 1191026 h 2866145"/>
              <a:gd name="connsiteX35" fmla="*/ 3380974 w 3811280"/>
              <a:gd name="connsiteY35" fmla="*/ 1298602 h 2866145"/>
              <a:gd name="connsiteX36" fmla="*/ 3419395 w 3811280"/>
              <a:gd name="connsiteY36" fmla="*/ 1406178 h 2866145"/>
              <a:gd name="connsiteX37" fmla="*/ 3434763 w 3811280"/>
              <a:gd name="connsiteY37" fmla="*/ 1513755 h 2866145"/>
              <a:gd name="connsiteX38" fmla="*/ 3342554 w 3811280"/>
              <a:gd name="connsiteY38" fmla="*/ 1698172 h 2866145"/>
              <a:gd name="connsiteX39" fmla="*/ 3350238 w 3811280"/>
              <a:gd name="connsiteY39" fmla="*/ 1874904 h 2866145"/>
              <a:gd name="connsiteX40" fmla="*/ 3357922 w 3811280"/>
              <a:gd name="connsiteY40" fmla="*/ 1997849 h 2866145"/>
              <a:gd name="connsiteX41" fmla="*/ 3427079 w 3811280"/>
              <a:gd name="connsiteY41" fmla="*/ 2205318 h 2866145"/>
              <a:gd name="connsiteX42" fmla="*/ 3473183 w 3811280"/>
              <a:gd name="connsiteY42" fmla="*/ 2335947 h 2866145"/>
              <a:gd name="connsiteX43" fmla="*/ 3511603 w 3811280"/>
              <a:gd name="connsiteY43" fmla="*/ 2428155 h 2866145"/>
              <a:gd name="connsiteX44" fmla="*/ 3580759 w 3811280"/>
              <a:gd name="connsiteY44" fmla="*/ 2566468 h 2866145"/>
              <a:gd name="connsiteX45" fmla="*/ 3665284 w 3811280"/>
              <a:gd name="connsiteY45" fmla="*/ 2727832 h 2866145"/>
              <a:gd name="connsiteX46" fmla="*/ 3811280 w 3811280"/>
              <a:gd name="connsiteY46"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430306 h 2866145"/>
              <a:gd name="connsiteX11" fmla="*/ 2113109 w 3811280"/>
              <a:gd name="connsiteY11" fmla="*/ 368834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80974 w 3811280"/>
              <a:gd name="connsiteY34" fmla="*/ 1191026 h 2866145"/>
              <a:gd name="connsiteX35" fmla="*/ 3380974 w 3811280"/>
              <a:gd name="connsiteY35" fmla="*/ 1298602 h 2866145"/>
              <a:gd name="connsiteX36" fmla="*/ 3419395 w 3811280"/>
              <a:gd name="connsiteY36" fmla="*/ 1406178 h 2866145"/>
              <a:gd name="connsiteX37" fmla="*/ 3434763 w 3811280"/>
              <a:gd name="connsiteY37" fmla="*/ 1513755 h 2866145"/>
              <a:gd name="connsiteX38" fmla="*/ 3342554 w 3811280"/>
              <a:gd name="connsiteY38" fmla="*/ 1698172 h 2866145"/>
              <a:gd name="connsiteX39" fmla="*/ 3350238 w 3811280"/>
              <a:gd name="connsiteY39" fmla="*/ 1874904 h 2866145"/>
              <a:gd name="connsiteX40" fmla="*/ 3357922 w 3811280"/>
              <a:gd name="connsiteY40" fmla="*/ 1997849 h 2866145"/>
              <a:gd name="connsiteX41" fmla="*/ 3427079 w 3811280"/>
              <a:gd name="connsiteY41" fmla="*/ 2205318 h 2866145"/>
              <a:gd name="connsiteX42" fmla="*/ 3473183 w 3811280"/>
              <a:gd name="connsiteY42" fmla="*/ 2335947 h 2866145"/>
              <a:gd name="connsiteX43" fmla="*/ 3511603 w 3811280"/>
              <a:gd name="connsiteY43" fmla="*/ 2428155 h 2866145"/>
              <a:gd name="connsiteX44" fmla="*/ 3580759 w 3811280"/>
              <a:gd name="connsiteY44" fmla="*/ 2566468 h 2866145"/>
              <a:gd name="connsiteX45" fmla="*/ 3665284 w 3811280"/>
              <a:gd name="connsiteY45" fmla="*/ 2727832 h 2866145"/>
              <a:gd name="connsiteX46" fmla="*/ 3811280 w 3811280"/>
              <a:gd name="connsiteY46"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399570 h 2866145"/>
              <a:gd name="connsiteX11" fmla="*/ 2113109 w 3811280"/>
              <a:gd name="connsiteY11" fmla="*/ 368834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80974 w 3811280"/>
              <a:gd name="connsiteY34" fmla="*/ 1191026 h 2866145"/>
              <a:gd name="connsiteX35" fmla="*/ 3380974 w 3811280"/>
              <a:gd name="connsiteY35" fmla="*/ 1298602 h 2866145"/>
              <a:gd name="connsiteX36" fmla="*/ 3419395 w 3811280"/>
              <a:gd name="connsiteY36" fmla="*/ 1406178 h 2866145"/>
              <a:gd name="connsiteX37" fmla="*/ 3434763 w 3811280"/>
              <a:gd name="connsiteY37" fmla="*/ 1513755 h 2866145"/>
              <a:gd name="connsiteX38" fmla="*/ 3342554 w 3811280"/>
              <a:gd name="connsiteY38" fmla="*/ 1698172 h 2866145"/>
              <a:gd name="connsiteX39" fmla="*/ 3350238 w 3811280"/>
              <a:gd name="connsiteY39" fmla="*/ 1874904 h 2866145"/>
              <a:gd name="connsiteX40" fmla="*/ 3357922 w 3811280"/>
              <a:gd name="connsiteY40" fmla="*/ 1997849 h 2866145"/>
              <a:gd name="connsiteX41" fmla="*/ 3427079 w 3811280"/>
              <a:gd name="connsiteY41" fmla="*/ 2205318 h 2866145"/>
              <a:gd name="connsiteX42" fmla="*/ 3473183 w 3811280"/>
              <a:gd name="connsiteY42" fmla="*/ 2335947 h 2866145"/>
              <a:gd name="connsiteX43" fmla="*/ 3511603 w 3811280"/>
              <a:gd name="connsiteY43" fmla="*/ 2428155 h 2866145"/>
              <a:gd name="connsiteX44" fmla="*/ 3580759 w 3811280"/>
              <a:gd name="connsiteY44" fmla="*/ 2566468 h 2866145"/>
              <a:gd name="connsiteX45" fmla="*/ 3665284 w 3811280"/>
              <a:gd name="connsiteY45" fmla="*/ 2727832 h 2866145"/>
              <a:gd name="connsiteX46" fmla="*/ 3811280 w 3811280"/>
              <a:gd name="connsiteY46"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399570 h 2866145"/>
              <a:gd name="connsiteX11" fmla="*/ 2113109 w 3811280"/>
              <a:gd name="connsiteY11" fmla="*/ 345782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80974 w 3811280"/>
              <a:gd name="connsiteY34" fmla="*/ 1191026 h 2866145"/>
              <a:gd name="connsiteX35" fmla="*/ 3380974 w 3811280"/>
              <a:gd name="connsiteY35" fmla="*/ 1298602 h 2866145"/>
              <a:gd name="connsiteX36" fmla="*/ 3419395 w 3811280"/>
              <a:gd name="connsiteY36" fmla="*/ 1406178 h 2866145"/>
              <a:gd name="connsiteX37" fmla="*/ 3434763 w 3811280"/>
              <a:gd name="connsiteY37" fmla="*/ 1513755 h 2866145"/>
              <a:gd name="connsiteX38" fmla="*/ 3342554 w 3811280"/>
              <a:gd name="connsiteY38" fmla="*/ 1698172 h 2866145"/>
              <a:gd name="connsiteX39" fmla="*/ 3350238 w 3811280"/>
              <a:gd name="connsiteY39" fmla="*/ 1874904 h 2866145"/>
              <a:gd name="connsiteX40" fmla="*/ 3357922 w 3811280"/>
              <a:gd name="connsiteY40" fmla="*/ 1997849 h 2866145"/>
              <a:gd name="connsiteX41" fmla="*/ 3427079 w 3811280"/>
              <a:gd name="connsiteY41" fmla="*/ 2205318 h 2866145"/>
              <a:gd name="connsiteX42" fmla="*/ 3473183 w 3811280"/>
              <a:gd name="connsiteY42" fmla="*/ 2335947 h 2866145"/>
              <a:gd name="connsiteX43" fmla="*/ 3511603 w 3811280"/>
              <a:gd name="connsiteY43" fmla="*/ 2428155 h 2866145"/>
              <a:gd name="connsiteX44" fmla="*/ 3580759 w 3811280"/>
              <a:gd name="connsiteY44" fmla="*/ 2566468 h 2866145"/>
              <a:gd name="connsiteX45" fmla="*/ 3665284 w 3811280"/>
              <a:gd name="connsiteY45" fmla="*/ 2727832 h 2866145"/>
              <a:gd name="connsiteX46" fmla="*/ 3811280 w 3811280"/>
              <a:gd name="connsiteY46"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399570 h 2866145"/>
              <a:gd name="connsiteX11" fmla="*/ 2113109 w 3811280"/>
              <a:gd name="connsiteY11" fmla="*/ 345782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80974 w 3811280"/>
              <a:gd name="connsiteY34" fmla="*/ 1191026 h 2866145"/>
              <a:gd name="connsiteX35" fmla="*/ 3380974 w 3811280"/>
              <a:gd name="connsiteY35" fmla="*/ 1298602 h 2866145"/>
              <a:gd name="connsiteX36" fmla="*/ 3419395 w 3811280"/>
              <a:gd name="connsiteY36" fmla="*/ 1406178 h 2866145"/>
              <a:gd name="connsiteX37" fmla="*/ 3434763 w 3811280"/>
              <a:gd name="connsiteY37" fmla="*/ 1513755 h 2866145"/>
              <a:gd name="connsiteX38" fmla="*/ 3342554 w 3811280"/>
              <a:gd name="connsiteY38" fmla="*/ 1698172 h 2866145"/>
              <a:gd name="connsiteX39" fmla="*/ 3321663 w 3811280"/>
              <a:gd name="connsiteY39" fmla="*/ 1884429 h 2866145"/>
              <a:gd name="connsiteX40" fmla="*/ 3357922 w 3811280"/>
              <a:gd name="connsiteY40" fmla="*/ 1997849 h 2866145"/>
              <a:gd name="connsiteX41" fmla="*/ 3427079 w 3811280"/>
              <a:gd name="connsiteY41" fmla="*/ 2205318 h 2866145"/>
              <a:gd name="connsiteX42" fmla="*/ 3473183 w 3811280"/>
              <a:gd name="connsiteY42" fmla="*/ 2335947 h 2866145"/>
              <a:gd name="connsiteX43" fmla="*/ 3511603 w 3811280"/>
              <a:gd name="connsiteY43" fmla="*/ 2428155 h 2866145"/>
              <a:gd name="connsiteX44" fmla="*/ 3580759 w 3811280"/>
              <a:gd name="connsiteY44" fmla="*/ 2566468 h 2866145"/>
              <a:gd name="connsiteX45" fmla="*/ 3665284 w 3811280"/>
              <a:gd name="connsiteY45" fmla="*/ 2727832 h 2866145"/>
              <a:gd name="connsiteX46" fmla="*/ 3811280 w 3811280"/>
              <a:gd name="connsiteY46"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399570 h 2866145"/>
              <a:gd name="connsiteX11" fmla="*/ 2113109 w 3811280"/>
              <a:gd name="connsiteY11" fmla="*/ 345782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80974 w 3811280"/>
              <a:gd name="connsiteY34" fmla="*/ 1191026 h 2866145"/>
              <a:gd name="connsiteX35" fmla="*/ 3380974 w 3811280"/>
              <a:gd name="connsiteY35" fmla="*/ 1298602 h 2866145"/>
              <a:gd name="connsiteX36" fmla="*/ 3419395 w 3811280"/>
              <a:gd name="connsiteY36" fmla="*/ 1406178 h 2866145"/>
              <a:gd name="connsiteX37" fmla="*/ 3434763 w 3811280"/>
              <a:gd name="connsiteY37" fmla="*/ 1513755 h 2866145"/>
              <a:gd name="connsiteX38" fmla="*/ 3342554 w 3811280"/>
              <a:gd name="connsiteY38" fmla="*/ 1698172 h 2866145"/>
              <a:gd name="connsiteX39" fmla="*/ 3321663 w 3811280"/>
              <a:gd name="connsiteY39" fmla="*/ 1884429 h 2866145"/>
              <a:gd name="connsiteX40" fmla="*/ 3305535 w 3811280"/>
              <a:gd name="connsiteY40" fmla="*/ 2007374 h 2866145"/>
              <a:gd name="connsiteX41" fmla="*/ 3427079 w 3811280"/>
              <a:gd name="connsiteY41" fmla="*/ 2205318 h 2866145"/>
              <a:gd name="connsiteX42" fmla="*/ 3473183 w 3811280"/>
              <a:gd name="connsiteY42" fmla="*/ 2335947 h 2866145"/>
              <a:gd name="connsiteX43" fmla="*/ 3511603 w 3811280"/>
              <a:gd name="connsiteY43" fmla="*/ 2428155 h 2866145"/>
              <a:gd name="connsiteX44" fmla="*/ 3580759 w 3811280"/>
              <a:gd name="connsiteY44" fmla="*/ 2566468 h 2866145"/>
              <a:gd name="connsiteX45" fmla="*/ 3665284 w 3811280"/>
              <a:gd name="connsiteY45" fmla="*/ 2727832 h 2866145"/>
              <a:gd name="connsiteX46" fmla="*/ 3811280 w 3811280"/>
              <a:gd name="connsiteY46"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399570 h 2866145"/>
              <a:gd name="connsiteX11" fmla="*/ 2113109 w 3811280"/>
              <a:gd name="connsiteY11" fmla="*/ 345782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80974 w 3811280"/>
              <a:gd name="connsiteY34" fmla="*/ 1191026 h 2866145"/>
              <a:gd name="connsiteX35" fmla="*/ 3380974 w 3811280"/>
              <a:gd name="connsiteY35" fmla="*/ 1298602 h 2866145"/>
              <a:gd name="connsiteX36" fmla="*/ 3419395 w 3811280"/>
              <a:gd name="connsiteY36" fmla="*/ 1406178 h 2866145"/>
              <a:gd name="connsiteX37" fmla="*/ 3434763 w 3811280"/>
              <a:gd name="connsiteY37" fmla="*/ 1513755 h 2866145"/>
              <a:gd name="connsiteX38" fmla="*/ 3342554 w 3811280"/>
              <a:gd name="connsiteY38" fmla="*/ 1698172 h 2866145"/>
              <a:gd name="connsiteX39" fmla="*/ 3321663 w 3811280"/>
              <a:gd name="connsiteY39" fmla="*/ 1884429 h 2866145"/>
              <a:gd name="connsiteX40" fmla="*/ 3305535 w 3811280"/>
              <a:gd name="connsiteY40" fmla="*/ 2007374 h 2866145"/>
              <a:gd name="connsiteX41" fmla="*/ 3417554 w 3811280"/>
              <a:gd name="connsiteY41" fmla="*/ 2133881 h 2866145"/>
              <a:gd name="connsiteX42" fmla="*/ 3473183 w 3811280"/>
              <a:gd name="connsiteY42" fmla="*/ 2335947 h 2866145"/>
              <a:gd name="connsiteX43" fmla="*/ 3511603 w 3811280"/>
              <a:gd name="connsiteY43" fmla="*/ 2428155 h 2866145"/>
              <a:gd name="connsiteX44" fmla="*/ 3580759 w 3811280"/>
              <a:gd name="connsiteY44" fmla="*/ 2566468 h 2866145"/>
              <a:gd name="connsiteX45" fmla="*/ 3665284 w 3811280"/>
              <a:gd name="connsiteY45" fmla="*/ 2727832 h 2866145"/>
              <a:gd name="connsiteX46" fmla="*/ 3811280 w 3811280"/>
              <a:gd name="connsiteY46"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399570 h 2866145"/>
              <a:gd name="connsiteX11" fmla="*/ 2113109 w 3811280"/>
              <a:gd name="connsiteY11" fmla="*/ 345782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80974 w 3811280"/>
              <a:gd name="connsiteY34" fmla="*/ 1191026 h 2866145"/>
              <a:gd name="connsiteX35" fmla="*/ 3380974 w 3811280"/>
              <a:gd name="connsiteY35" fmla="*/ 1298602 h 2866145"/>
              <a:gd name="connsiteX36" fmla="*/ 3419395 w 3811280"/>
              <a:gd name="connsiteY36" fmla="*/ 1406178 h 2866145"/>
              <a:gd name="connsiteX37" fmla="*/ 3434763 w 3811280"/>
              <a:gd name="connsiteY37" fmla="*/ 1513755 h 2866145"/>
              <a:gd name="connsiteX38" fmla="*/ 3342554 w 3811280"/>
              <a:gd name="connsiteY38" fmla="*/ 1698172 h 2866145"/>
              <a:gd name="connsiteX39" fmla="*/ 3321663 w 3811280"/>
              <a:gd name="connsiteY39" fmla="*/ 1884429 h 2866145"/>
              <a:gd name="connsiteX40" fmla="*/ 3305535 w 3811280"/>
              <a:gd name="connsiteY40" fmla="*/ 2007374 h 2866145"/>
              <a:gd name="connsiteX41" fmla="*/ 3417554 w 3811280"/>
              <a:gd name="connsiteY41" fmla="*/ 2133881 h 2866145"/>
              <a:gd name="connsiteX42" fmla="*/ 3525570 w 3811280"/>
              <a:gd name="connsiteY42" fmla="*/ 1921610 h 2866145"/>
              <a:gd name="connsiteX43" fmla="*/ 3511603 w 3811280"/>
              <a:gd name="connsiteY43" fmla="*/ 2428155 h 2866145"/>
              <a:gd name="connsiteX44" fmla="*/ 3580759 w 3811280"/>
              <a:gd name="connsiteY44" fmla="*/ 2566468 h 2866145"/>
              <a:gd name="connsiteX45" fmla="*/ 3665284 w 3811280"/>
              <a:gd name="connsiteY45" fmla="*/ 2727832 h 2866145"/>
              <a:gd name="connsiteX46" fmla="*/ 3811280 w 3811280"/>
              <a:gd name="connsiteY46"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399570 h 2866145"/>
              <a:gd name="connsiteX11" fmla="*/ 2113109 w 3811280"/>
              <a:gd name="connsiteY11" fmla="*/ 345782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80974 w 3811280"/>
              <a:gd name="connsiteY34" fmla="*/ 1191026 h 2866145"/>
              <a:gd name="connsiteX35" fmla="*/ 3380974 w 3811280"/>
              <a:gd name="connsiteY35" fmla="*/ 1298602 h 2866145"/>
              <a:gd name="connsiteX36" fmla="*/ 3419395 w 3811280"/>
              <a:gd name="connsiteY36" fmla="*/ 1406178 h 2866145"/>
              <a:gd name="connsiteX37" fmla="*/ 3434763 w 3811280"/>
              <a:gd name="connsiteY37" fmla="*/ 1513755 h 2866145"/>
              <a:gd name="connsiteX38" fmla="*/ 3342554 w 3811280"/>
              <a:gd name="connsiteY38" fmla="*/ 1698172 h 2866145"/>
              <a:gd name="connsiteX39" fmla="*/ 3321663 w 3811280"/>
              <a:gd name="connsiteY39" fmla="*/ 1884429 h 2866145"/>
              <a:gd name="connsiteX40" fmla="*/ 3305535 w 3811280"/>
              <a:gd name="connsiteY40" fmla="*/ 2007374 h 2866145"/>
              <a:gd name="connsiteX41" fmla="*/ 3417554 w 3811280"/>
              <a:gd name="connsiteY41" fmla="*/ 2133881 h 2866145"/>
              <a:gd name="connsiteX42" fmla="*/ 3467819 w 3811280"/>
              <a:gd name="connsiteY42" fmla="*/ 2080653 h 2866145"/>
              <a:gd name="connsiteX43" fmla="*/ 3525570 w 3811280"/>
              <a:gd name="connsiteY43" fmla="*/ 1921610 h 2866145"/>
              <a:gd name="connsiteX44" fmla="*/ 3511603 w 3811280"/>
              <a:gd name="connsiteY44" fmla="*/ 2428155 h 2866145"/>
              <a:gd name="connsiteX45" fmla="*/ 3580759 w 3811280"/>
              <a:gd name="connsiteY45" fmla="*/ 2566468 h 2866145"/>
              <a:gd name="connsiteX46" fmla="*/ 3665284 w 3811280"/>
              <a:gd name="connsiteY46" fmla="*/ 2727832 h 2866145"/>
              <a:gd name="connsiteX47" fmla="*/ 3811280 w 3811280"/>
              <a:gd name="connsiteY47"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399570 h 2866145"/>
              <a:gd name="connsiteX11" fmla="*/ 2113109 w 3811280"/>
              <a:gd name="connsiteY11" fmla="*/ 345782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80974 w 3811280"/>
              <a:gd name="connsiteY34" fmla="*/ 1191026 h 2866145"/>
              <a:gd name="connsiteX35" fmla="*/ 3380974 w 3811280"/>
              <a:gd name="connsiteY35" fmla="*/ 1298602 h 2866145"/>
              <a:gd name="connsiteX36" fmla="*/ 3419395 w 3811280"/>
              <a:gd name="connsiteY36" fmla="*/ 1406178 h 2866145"/>
              <a:gd name="connsiteX37" fmla="*/ 3434763 w 3811280"/>
              <a:gd name="connsiteY37" fmla="*/ 1513755 h 2866145"/>
              <a:gd name="connsiteX38" fmla="*/ 3342554 w 3811280"/>
              <a:gd name="connsiteY38" fmla="*/ 1698172 h 2866145"/>
              <a:gd name="connsiteX39" fmla="*/ 3321663 w 3811280"/>
              <a:gd name="connsiteY39" fmla="*/ 1884429 h 2866145"/>
              <a:gd name="connsiteX40" fmla="*/ 3305535 w 3811280"/>
              <a:gd name="connsiteY40" fmla="*/ 2007374 h 2866145"/>
              <a:gd name="connsiteX41" fmla="*/ 3417554 w 3811280"/>
              <a:gd name="connsiteY41" fmla="*/ 2133881 h 2866145"/>
              <a:gd name="connsiteX42" fmla="*/ 3467819 w 3811280"/>
              <a:gd name="connsiteY42" fmla="*/ 2080653 h 2866145"/>
              <a:gd name="connsiteX43" fmla="*/ 3410669 w 3811280"/>
              <a:gd name="connsiteY43" fmla="*/ 1899678 h 2866145"/>
              <a:gd name="connsiteX44" fmla="*/ 3525570 w 3811280"/>
              <a:gd name="connsiteY44" fmla="*/ 1921610 h 2866145"/>
              <a:gd name="connsiteX45" fmla="*/ 3511603 w 3811280"/>
              <a:gd name="connsiteY45" fmla="*/ 2428155 h 2866145"/>
              <a:gd name="connsiteX46" fmla="*/ 3580759 w 3811280"/>
              <a:gd name="connsiteY46" fmla="*/ 2566468 h 2866145"/>
              <a:gd name="connsiteX47" fmla="*/ 3665284 w 3811280"/>
              <a:gd name="connsiteY47" fmla="*/ 2727832 h 2866145"/>
              <a:gd name="connsiteX48" fmla="*/ 3811280 w 3811280"/>
              <a:gd name="connsiteY48"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399570 h 2866145"/>
              <a:gd name="connsiteX11" fmla="*/ 2113109 w 3811280"/>
              <a:gd name="connsiteY11" fmla="*/ 345782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80974 w 3811280"/>
              <a:gd name="connsiteY34" fmla="*/ 1191026 h 2866145"/>
              <a:gd name="connsiteX35" fmla="*/ 3380974 w 3811280"/>
              <a:gd name="connsiteY35" fmla="*/ 1298602 h 2866145"/>
              <a:gd name="connsiteX36" fmla="*/ 3419395 w 3811280"/>
              <a:gd name="connsiteY36" fmla="*/ 1406178 h 2866145"/>
              <a:gd name="connsiteX37" fmla="*/ 3434763 w 3811280"/>
              <a:gd name="connsiteY37" fmla="*/ 1513755 h 2866145"/>
              <a:gd name="connsiteX38" fmla="*/ 3342554 w 3811280"/>
              <a:gd name="connsiteY38" fmla="*/ 1698172 h 2866145"/>
              <a:gd name="connsiteX39" fmla="*/ 3321663 w 3811280"/>
              <a:gd name="connsiteY39" fmla="*/ 1884429 h 2866145"/>
              <a:gd name="connsiteX40" fmla="*/ 3305535 w 3811280"/>
              <a:gd name="connsiteY40" fmla="*/ 2007374 h 2866145"/>
              <a:gd name="connsiteX41" fmla="*/ 3417554 w 3811280"/>
              <a:gd name="connsiteY41" fmla="*/ 2133881 h 2866145"/>
              <a:gd name="connsiteX42" fmla="*/ 3467819 w 3811280"/>
              <a:gd name="connsiteY42" fmla="*/ 2080653 h 2866145"/>
              <a:gd name="connsiteX43" fmla="*/ 3467819 w 3811280"/>
              <a:gd name="connsiteY43" fmla="*/ 1994928 h 2866145"/>
              <a:gd name="connsiteX44" fmla="*/ 3410669 w 3811280"/>
              <a:gd name="connsiteY44" fmla="*/ 1899678 h 2866145"/>
              <a:gd name="connsiteX45" fmla="*/ 3525570 w 3811280"/>
              <a:gd name="connsiteY45" fmla="*/ 1921610 h 2866145"/>
              <a:gd name="connsiteX46" fmla="*/ 3511603 w 3811280"/>
              <a:gd name="connsiteY46" fmla="*/ 2428155 h 2866145"/>
              <a:gd name="connsiteX47" fmla="*/ 3580759 w 3811280"/>
              <a:gd name="connsiteY47" fmla="*/ 2566468 h 2866145"/>
              <a:gd name="connsiteX48" fmla="*/ 3665284 w 3811280"/>
              <a:gd name="connsiteY48" fmla="*/ 2727832 h 2866145"/>
              <a:gd name="connsiteX49" fmla="*/ 3811280 w 3811280"/>
              <a:gd name="connsiteY49"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399570 h 2866145"/>
              <a:gd name="connsiteX11" fmla="*/ 2113109 w 3811280"/>
              <a:gd name="connsiteY11" fmla="*/ 345782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80974 w 3811280"/>
              <a:gd name="connsiteY34" fmla="*/ 1191026 h 2866145"/>
              <a:gd name="connsiteX35" fmla="*/ 3380974 w 3811280"/>
              <a:gd name="connsiteY35" fmla="*/ 1298602 h 2866145"/>
              <a:gd name="connsiteX36" fmla="*/ 3419395 w 3811280"/>
              <a:gd name="connsiteY36" fmla="*/ 1406178 h 2866145"/>
              <a:gd name="connsiteX37" fmla="*/ 3434763 w 3811280"/>
              <a:gd name="connsiteY37" fmla="*/ 1513755 h 2866145"/>
              <a:gd name="connsiteX38" fmla="*/ 3342554 w 3811280"/>
              <a:gd name="connsiteY38" fmla="*/ 1698172 h 2866145"/>
              <a:gd name="connsiteX39" fmla="*/ 3321663 w 3811280"/>
              <a:gd name="connsiteY39" fmla="*/ 1884429 h 2866145"/>
              <a:gd name="connsiteX40" fmla="*/ 3305535 w 3811280"/>
              <a:gd name="connsiteY40" fmla="*/ 2007374 h 2866145"/>
              <a:gd name="connsiteX41" fmla="*/ 3417554 w 3811280"/>
              <a:gd name="connsiteY41" fmla="*/ 2133881 h 2866145"/>
              <a:gd name="connsiteX42" fmla="*/ 3467819 w 3811280"/>
              <a:gd name="connsiteY42" fmla="*/ 2080653 h 2866145"/>
              <a:gd name="connsiteX43" fmla="*/ 3467819 w 3811280"/>
              <a:gd name="connsiteY43" fmla="*/ 1994928 h 2866145"/>
              <a:gd name="connsiteX44" fmla="*/ 3410669 w 3811280"/>
              <a:gd name="connsiteY44" fmla="*/ 1899678 h 2866145"/>
              <a:gd name="connsiteX45" fmla="*/ 3477344 w 3811280"/>
              <a:gd name="connsiteY45" fmla="*/ 1875865 h 2866145"/>
              <a:gd name="connsiteX46" fmla="*/ 3525570 w 3811280"/>
              <a:gd name="connsiteY46" fmla="*/ 1921610 h 2866145"/>
              <a:gd name="connsiteX47" fmla="*/ 3511603 w 3811280"/>
              <a:gd name="connsiteY47" fmla="*/ 2428155 h 2866145"/>
              <a:gd name="connsiteX48" fmla="*/ 3580759 w 3811280"/>
              <a:gd name="connsiteY48" fmla="*/ 2566468 h 2866145"/>
              <a:gd name="connsiteX49" fmla="*/ 3665284 w 3811280"/>
              <a:gd name="connsiteY49" fmla="*/ 2727832 h 2866145"/>
              <a:gd name="connsiteX50" fmla="*/ 3811280 w 3811280"/>
              <a:gd name="connsiteY50"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399570 h 2866145"/>
              <a:gd name="connsiteX11" fmla="*/ 2113109 w 3811280"/>
              <a:gd name="connsiteY11" fmla="*/ 345782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80974 w 3811280"/>
              <a:gd name="connsiteY34" fmla="*/ 1191026 h 2866145"/>
              <a:gd name="connsiteX35" fmla="*/ 3380974 w 3811280"/>
              <a:gd name="connsiteY35" fmla="*/ 1298602 h 2866145"/>
              <a:gd name="connsiteX36" fmla="*/ 3419395 w 3811280"/>
              <a:gd name="connsiteY36" fmla="*/ 1406178 h 2866145"/>
              <a:gd name="connsiteX37" fmla="*/ 3434763 w 3811280"/>
              <a:gd name="connsiteY37" fmla="*/ 1513755 h 2866145"/>
              <a:gd name="connsiteX38" fmla="*/ 3342554 w 3811280"/>
              <a:gd name="connsiteY38" fmla="*/ 1698172 h 2866145"/>
              <a:gd name="connsiteX39" fmla="*/ 3321663 w 3811280"/>
              <a:gd name="connsiteY39" fmla="*/ 1884429 h 2866145"/>
              <a:gd name="connsiteX40" fmla="*/ 3305535 w 3811280"/>
              <a:gd name="connsiteY40" fmla="*/ 2007374 h 2866145"/>
              <a:gd name="connsiteX41" fmla="*/ 3417554 w 3811280"/>
              <a:gd name="connsiteY41" fmla="*/ 2133881 h 2866145"/>
              <a:gd name="connsiteX42" fmla="*/ 3467819 w 3811280"/>
              <a:gd name="connsiteY42" fmla="*/ 2080653 h 2866145"/>
              <a:gd name="connsiteX43" fmla="*/ 3467819 w 3811280"/>
              <a:gd name="connsiteY43" fmla="*/ 1994928 h 2866145"/>
              <a:gd name="connsiteX44" fmla="*/ 3410669 w 3811280"/>
              <a:gd name="connsiteY44" fmla="*/ 1899678 h 2866145"/>
              <a:gd name="connsiteX45" fmla="*/ 3477344 w 3811280"/>
              <a:gd name="connsiteY45" fmla="*/ 1875865 h 2866145"/>
              <a:gd name="connsiteX46" fmla="*/ 3525570 w 3811280"/>
              <a:gd name="connsiteY46" fmla="*/ 1921610 h 2866145"/>
              <a:gd name="connsiteX47" fmla="*/ 3558307 w 3811280"/>
              <a:gd name="connsiteY47" fmla="*/ 2033028 h 2866145"/>
              <a:gd name="connsiteX48" fmla="*/ 3511603 w 3811280"/>
              <a:gd name="connsiteY48" fmla="*/ 2428155 h 2866145"/>
              <a:gd name="connsiteX49" fmla="*/ 3580759 w 3811280"/>
              <a:gd name="connsiteY49" fmla="*/ 2566468 h 2866145"/>
              <a:gd name="connsiteX50" fmla="*/ 3665284 w 3811280"/>
              <a:gd name="connsiteY50" fmla="*/ 2727832 h 2866145"/>
              <a:gd name="connsiteX51" fmla="*/ 3811280 w 3811280"/>
              <a:gd name="connsiteY51"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399570 h 2866145"/>
              <a:gd name="connsiteX11" fmla="*/ 2113109 w 3811280"/>
              <a:gd name="connsiteY11" fmla="*/ 345782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80974 w 3811280"/>
              <a:gd name="connsiteY34" fmla="*/ 1191026 h 2866145"/>
              <a:gd name="connsiteX35" fmla="*/ 3380974 w 3811280"/>
              <a:gd name="connsiteY35" fmla="*/ 1298602 h 2866145"/>
              <a:gd name="connsiteX36" fmla="*/ 3419395 w 3811280"/>
              <a:gd name="connsiteY36" fmla="*/ 1406178 h 2866145"/>
              <a:gd name="connsiteX37" fmla="*/ 3434763 w 3811280"/>
              <a:gd name="connsiteY37" fmla="*/ 1513755 h 2866145"/>
              <a:gd name="connsiteX38" fmla="*/ 3342554 w 3811280"/>
              <a:gd name="connsiteY38" fmla="*/ 1698172 h 2866145"/>
              <a:gd name="connsiteX39" fmla="*/ 3321663 w 3811280"/>
              <a:gd name="connsiteY39" fmla="*/ 1884429 h 2866145"/>
              <a:gd name="connsiteX40" fmla="*/ 3305535 w 3811280"/>
              <a:gd name="connsiteY40" fmla="*/ 2007374 h 2866145"/>
              <a:gd name="connsiteX41" fmla="*/ 3417554 w 3811280"/>
              <a:gd name="connsiteY41" fmla="*/ 2133881 h 2866145"/>
              <a:gd name="connsiteX42" fmla="*/ 3467819 w 3811280"/>
              <a:gd name="connsiteY42" fmla="*/ 2080653 h 2866145"/>
              <a:gd name="connsiteX43" fmla="*/ 3467819 w 3811280"/>
              <a:gd name="connsiteY43" fmla="*/ 1994928 h 2866145"/>
              <a:gd name="connsiteX44" fmla="*/ 3410669 w 3811280"/>
              <a:gd name="connsiteY44" fmla="*/ 1899678 h 2866145"/>
              <a:gd name="connsiteX45" fmla="*/ 3477344 w 3811280"/>
              <a:gd name="connsiteY45" fmla="*/ 1875865 h 2866145"/>
              <a:gd name="connsiteX46" fmla="*/ 3525570 w 3811280"/>
              <a:gd name="connsiteY46" fmla="*/ 1921610 h 2866145"/>
              <a:gd name="connsiteX47" fmla="*/ 3558307 w 3811280"/>
              <a:gd name="connsiteY47" fmla="*/ 2033028 h 2866145"/>
              <a:gd name="connsiteX48" fmla="*/ 3472582 w 3811280"/>
              <a:gd name="connsiteY48" fmla="*/ 2228290 h 2866145"/>
              <a:gd name="connsiteX49" fmla="*/ 3511603 w 3811280"/>
              <a:gd name="connsiteY49" fmla="*/ 2428155 h 2866145"/>
              <a:gd name="connsiteX50" fmla="*/ 3580759 w 3811280"/>
              <a:gd name="connsiteY50" fmla="*/ 2566468 h 2866145"/>
              <a:gd name="connsiteX51" fmla="*/ 3665284 w 3811280"/>
              <a:gd name="connsiteY51" fmla="*/ 2727832 h 2866145"/>
              <a:gd name="connsiteX52" fmla="*/ 3811280 w 3811280"/>
              <a:gd name="connsiteY52"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399570 h 2866145"/>
              <a:gd name="connsiteX11" fmla="*/ 2113109 w 3811280"/>
              <a:gd name="connsiteY11" fmla="*/ 345782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80974 w 3811280"/>
              <a:gd name="connsiteY34" fmla="*/ 1191026 h 2866145"/>
              <a:gd name="connsiteX35" fmla="*/ 3380974 w 3811280"/>
              <a:gd name="connsiteY35" fmla="*/ 1298602 h 2866145"/>
              <a:gd name="connsiteX36" fmla="*/ 3419395 w 3811280"/>
              <a:gd name="connsiteY36" fmla="*/ 1406178 h 2866145"/>
              <a:gd name="connsiteX37" fmla="*/ 3434763 w 3811280"/>
              <a:gd name="connsiteY37" fmla="*/ 1513755 h 2866145"/>
              <a:gd name="connsiteX38" fmla="*/ 3342554 w 3811280"/>
              <a:gd name="connsiteY38" fmla="*/ 1698172 h 2866145"/>
              <a:gd name="connsiteX39" fmla="*/ 3321663 w 3811280"/>
              <a:gd name="connsiteY39" fmla="*/ 1884429 h 2866145"/>
              <a:gd name="connsiteX40" fmla="*/ 3305535 w 3811280"/>
              <a:gd name="connsiteY40" fmla="*/ 2007374 h 2866145"/>
              <a:gd name="connsiteX41" fmla="*/ 3417554 w 3811280"/>
              <a:gd name="connsiteY41" fmla="*/ 2133881 h 2866145"/>
              <a:gd name="connsiteX42" fmla="*/ 3467819 w 3811280"/>
              <a:gd name="connsiteY42" fmla="*/ 2080653 h 2866145"/>
              <a:gd name="connsiteX43" fmla="*/ 3467819 w 3811280"/>
              <a:gd name="connsiteY43" fmla="*/ 1994928 h 2866145"/>
              <a:gd name="connsiteX44" fmla="*/ 3410669 w 3811280"/>
              <a:gd name="connsiteY44" fmla="*/ 1899678 h 2866145"/>
              <a:gd name="connsiteX45" fmla="*/ 3477344 w 3811280"/>
              <a:gd name="connsiteY45" fmla="*/ 1875865 h 2866145"/>
              <a:gd name="connsiteX46" fmla="*/ 3525570 w 3811280"/>
              <a:gd name="connsiteY46" fmla="*/ 1921610 h 2866145"/>
              <a:gd name="connsiteX47" fmla="*/ 3601169 w 3811280"/>
              <a:gd name="connsiteY47" fmla="*/ 1990165 h 2866145"/>
              <a:gd name="connsiteX48" fmla="*/ 3558307 w 3811280"/>
              <a:gd name="connsiteY48" fmla="*/ 2033028 h 2866145"/>
              <a:gd name="connsiteX49" fmla="*/ 3472582 w 3811280"/>
              <a:gd name="connsiteY49" fmla="*/ 2228290 h 2866145"/>
              <a:gd name="connsiteX50" fmla="*/ 3511603 w 3811280"/>
              <a:gd name="connsiteY50" fmla="*/ 2428155 h 2866145"/>
              <a:gd name="connsiteX51" fmla="*/ 3580759 w 3811280"/>
              <a:gd name="connsiteY51" fmla="*/ 2566468 h 2866145"/>
              <a:gd name="connsiteX52" fmla="*/ 3665284 w 3811280"/>
              <a:gd name="connsiteY52" fmla="*/ 2727832 h 2866145"/>
              <a:gd name="connsiteX53" fmla="*/ 3811280 w 3811280"/>
              <a:gd name="connsiteY53"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399570 h 2866145"/>
              <a:gd name="connsiteX11" fmla="*/ 2113109 w 3811280"/>
              <a:gd name="connsiteY11" fmla="*/ 345782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80974 w 3811280"/>
              <a:gd name="connsiteY34" fmla="*/ 1191026 h 2866145"/>
              <a:gd name="connsiteX35" fmla="*/ 3380974 w 3811280"/>
              <a:gd name="connsiteY35" fmla="*/ 1298602 h 2866145"/>
              <a:gd name="connsiteX36" fmla="*/ 3419395 w 3811280"/>
              <a:gd name="connsiteY36" fmla="*/ 1406178 h 2866145"/>
              <a:gd name="connsiteX37" fmla="*/ 3434763 w 3811280"/>
              <a:gd name="connsiteY37" fmla="*/ 1513755 h 2866145"/>
              <a:gd name="connsiteX38" fmla="*/ 3342554 w 3811280"/>
              <a:gd name="connsiteY38" fmla="*/ 1698172 h 2866145"/>
              <a:gd name="connsiteX39" fmla="*/ 3321663 w 3811280"/>
              <a:gd name="connsiteY39" fmla="*/ 1884429 h 2866145"/>
              <a:gd name="connsiteX40" fmla="*/ 3305535 w 3811280"/>
              <a:gd name="connsiteY40" fmla="*/ 2007374 h 2866145"/>
              <a:gd name="connsiteX41" fmla="*/ 3417554 w 3811280"/>
              <a:gd name="connsiteY41" fmla="*/ 2133881 h 2866145"/>
              <a:gd name="connsiteX42" fmla="*/ 3467819 w 3811280"/>
              <a:gd name="connsiteY42" fmla="*/ 2080653 h 2866145"/>
              <a:gd name="connsiteX43" fmla="*/ 3467819 w 3811280"/>
              <a:gd name="connsiteY43" fmla="*/ 1994928 h 2866145"/>
              <a:gd name="connsiteX44" fmla="*/ 3410669 w 3811280"/>
              <a:gd name="connsiteY44" fmla="*/ 1899678 h 2866145"/>
              <a:gd name="connsiteX45" fmla="*/ 3477344 w 3811280"/>
              <a:gd name="connsiteY45" fmla="*/ 1875865 h 2866145"/>
              <a:gd name="connsiteX46" fmla="*/ 3525570 w 3811280"/>
              <a:gd name="connsiteY46" fmla="*/ 1921610 h 2866145"/>
              <a:gd name="connsiteX47" fmla="*/ 3601169 w 3811280"/>
              <a:gd name="connsiteY47" fmla="*/ 1990165 h 2866145"/>
              <a:gd name="connsiteX48" fmla="*/ 3563069 w 3811280"/>
              <a:gd name="connsiteY48" fmla="*/ 2066365 h 2866145"/>
              <a:gd name="connsiteX49" fmla="*/ 3472582 w 3811280"/>
              <a:gd name="connsiteY49" fmla="*/ 2228290 h 2866145"/>
              <a:gd name="connsiteX50" fmla="*/ 3511603 w 3811280"/>
              <a:gd name="connsiteY50" fmla="*/ 2428155 h 2866145"/>
              <a:gd name="connsiteX51" fmla="*/ 3580759 w 3811280"/>
              <a:gd name="connsiteY51" fmla="*/ 2566468 h 2866145"/>
              <a:gd name="connsiteX52" fmla="*/ 3665284 w 3811280"/>
              <a:gd name="connsiteY52" fmla="*/ 2727832 h 2866145"/>
              <a:gd name="connsiteX53" fmla="*/ 3811280 w 3811280"/>
              <a:gd name="connsiteY53"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399570 h 2866145"/>
              <a:gd name="connsiteX11" fmla="*/ 2113109 w 3811280"/>
              <a:gd name="connsiteY11" fmla="*/ 345782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65425 w 3811280"/>
              <a:gd name="connsiteY34" fmla="*/ 1123390 h 2866145"/>
              <a:gd name="connsiteX35" fmla="*/ 3380974 w 3811280"/>
              <a:gd name="connsiteY35" fmla="*/ 1191026 h 2866145"/>
              <a:gd name="connsiteX36" fmla="*/ 3380974 w 3811280"/>
              <a:gd name="connsiteY36" fmla="*/ 1298602 h 2866145"/>
              <a:gd name="connsiteX37" fmla="*/ 3419395 w 3811280"/>
              <a:gd name="connsiteY37" fmla="*/ 1406178 h 2866145"/>
              <a:gd name="connsiteX38" fmla="*/ 3434763 w 3811280"/>
              <a:gd name="connsiteY38" fmla="*/ 1513755 h 2866145"/>
              <a:gd name="connsiteX39" fmla="*/ 3342554 w 3811280"/>
              <a:gd name="connsiteY39" fmla="*/ 1698172 h 2866145"/>
              <a:gd name="connsiteX40" fmla="*/ 3321663 w 3811280"/>
              <a:gd name="connsiteY40" fmla="*/ 1884429 h 2866145"/>
              <a:gd name="connsiteX41" fmla="*/ 3305535 w 3811280"/>
              <a:gd name="connsiteY41" fmla="*/ 2007374 h 2866145"/>
              <a:gd name="connsiteX42" fmla="*/ 3417554 w 3811280"/>
              <a:gd name="connsiteY42" fmla="*/ 2133881 h 2866145"/>
              <a:gd name="connsiteX43" fmla="*/ 3467819 w 3811280"/>
              <a:gd name="connsiteY43" fmla="*/ 2080653 h 2866145"/>
              <a:gd name="connsiteX44" fmla="*/ 3467819 w 3811280"/>
              <a:gd name="connsiteY44" fmla="*/ 1994928 h 2866145"/>
              <a:gd name="connsiteX45" fmla="*/ 3410669 w 3811280"/>
              <a:gd name="connsiteY45" fmla="*/ 1899678 h 2866145"/>
              <a:gd name="connsiteX46" fmla="*/ 3477344 w 3811280"/>
              <a:gd name="connsiteY46" fmla="*/ 1875865 h 2866145"/>
              <a:gd name="connsiteX47" fmla="*/ 3525570 w 3811280"/>
              <a:gd name="connsiteY47" fmla="*/ 1921610 h 2866145"/>
              <a:gd name="connsiteX48" fmla="*/ 3601169 w 3811280"/>
              <a:gd name="connsiteY48" fmla="*/ 1990165 h 2866145"/>
              <a:gd name="connsiteX49" fmla="*/ 3563069 w 3811280"/>
              <a:gd name="connsiteY49" fmla="*/ 2066365 h 2866145"/>
              <a:gd name="connsiteX50" fmla="*/ 3472582 w 3811280"/>
              <a:gd name="connsiteY50" fmla="*/ 2228290 h 2866145"/>
              <a:gd name="connsiteX51" fmla="*/ 3511603 w 3811280"/>
              <a:gd name="connsiteY51" fmla="*/ 2428155 h 2866145"/>
              <a:gd name="connsiteX52" fmla="*/ 3580759 w 3811280"/>
              <a:gd name="connsiteY52" fmla="*/ 2566468 h 2866145"/>
              <a:gd name="connsiteX53" fmla="*/ 3665284 w 3811280"/>
              <a:gd name="connsiteY53" fmla="*/ 2727832 h 2866145"/>
              <a:gd name="connsiteX54" fmla="*/ 3811280 w 3811280"/>
              <a:gd name="connsiteY54"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399570 h 2866145"/>
              <a:gd name="connsiteX11" fmla="*/ 2113109 w 3811280"/>
              <a:gd name="connsiteY11" fmla="*/ 345782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65425 w 3811280"/>
              <a:gd name="connsiteY34" fmla="*/ 1123390 h 2866145"/>
              <a:gd name="connsiteX35" fmla="*/ 3380974 w 3811280"/>
              <a:gd name="connsiteY35" fmla="*/ 1191026 h 2866145"/>
              <a:gd name="connsiteX36" fmla="*/ 3380974 w 3811280"/>
              <a:gd name="connsiteY36" fmla="*/ 1298602 h 2866145"/>
              <a:gd name="connsiteX37" fmla="*/ 3431301 w 3811280"/>
              <a:gd name="connsiteY37" fmla="*/ 1403797 h 2866145"/>
              <a:gd name="connsiteX38" fmla="*/ 3434763 w 3811280"/>
              <a:gd name="connsiteY38" fmla="*/ 1513755 h 2866145"/>
              <a:gd name="connsiteX39" fmla="*/ 3342554 w 3811280"/>
              <a:gd name="connsiteY39" fmla="*/ 1698172 h 2866145"/>
              <a:gd name="connsiteX40" fmla="*/ 3321663 w 3811280"/>
              <a:gd name="connsiteY40" fmla="*/ 1884429 h 2866145"/>
              <a:gd name="connsiteX41" fmla="*/ 3305535 w 3811280"/>
              <a:gd name="connsiteY41" fmla="*/ 2007374 h 2866145"/>
              <a:gd name="connsiteX42" fmla="*/ 3417554 w 3811280"/>
              <a:gd name="connsiteY42" fmla="*/ 2133881 h 2866145"/>
              <a:gd name="connsiteX43" fmla="*/ 3467819 w 3811280"/>
              <a:gd name="connsiteY43" fmla="*/ 2080653 h 2866145"/>
              <a:gd name="connsiteX44" fmla="*/ 3467819 w 3811280"/>
              <a:gd name="connsiteY44" fmla="*/ 1994928 h 2866145"/>
              <a:gd name="connsiteX45" fmla="*/ 3410669 w 3811280"/>
              <a:gd name="connsiteY45" fmla="*/ 1899678 h 2866145"/>
              <a:gd name="connsiteX46" fmla="*/ 3477344 w 3811280"/>
              <a:gd name="connsiteY46" fmla="*/ 1875865 h 2866145"/>
              <a:gd name="connsiteX47" fmla="*/ 3525570 w 3811280"/>
              <a:gd name="connsiteY47" fmla="*/ 1921610 h 2866145"/>
              <a:gd name="connsiteX48" fmla="*/ 3601169 w 3811280"/>
              <a:gd name="connsiteY48" fmla="*/ 1990165 h 2866145"/>
              <a:gd name="connsiteX49" fmla="*/ 3563069 w 3811280"/>
              <a:gd name="connsiteY49" fmla="*/ 2066365 h 2866145"/>
              <a:gd name="connsiteX50" fmla="*/ 3472582 w 3811280"/>
              <a:gd name="connsiteY50" fmla="*/ 2228290 h 2866145"/>
              <a:gd name="connsiteX51" fmla="*/ 3511603 w 3811280"/>
              <a:gd name="connsiteY51" fmla="*/ 2428155 h 2866145"/>
              <a:gd name="connsiteX52" fmla="*/ 3580759 w 3811280"/>
              <a:gd name="connsiteY52" fmla="*/ 2566468 h 2866145"/>
              <a:gd name="connsiteX53" fmla="*/ 3665284 w 3811280"/>
              <a:gd name="connsiteY53" fmla="*/ 2727832 h 2866145"/>
              <a:gd name="connsiteX54" fmla="*/ 3811280 w 3811280"/>
              <a:gd name="connsiteY54"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399570 h 2866145"/>
              <a:gd name="connsiteX11" fmla="*/ 2113109 w 3811280"/>
              <a:gd name="connsiteY11" fmla="*/ 345782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65425 w 3811280"/>
              <a:gd name="connsiteY34" fmla="*/ 1123390 h 2866145"/>
              <a:gd name="connsiteX35" fmla="*/ 3380974 w 3811280"/>
              <a:gd name="connsiteY35" fmla="*/ 1191026 h 2866145"/>
              <a:gd name="connsiteX36" fmla="*/ 3395262 w 3811280"/>
              <a:gd name="connsiteY36" fmla="*/ 1296221 h 2866145"/>
              <a:gd name="connsiteX37" fmla="*/ 3431301 w 3811280"/>
              <a:gd name="connsiteY37" fmla="*/ 1403797 h 2866145"/>
              <a:gd name="connsiteX38" fmla="*/ 3434763 w 3811280"/>
              <a:gd name="connsiteY38" fmla="*/ 1513755 h 2866145"/>
              <a:gd name="connsiteX39" fmla="*/ 3342554 w 3811280"/>
              <a:gd name="connsiteY39" fmla="*/ 1698172 h 2866145"/>
              <a:gd name="connsiteX40" fmla="*/ 3321663 w 3811280"/>
              <a:gd name="connsiteY40" fmla="*/ 1884429 h 2866145"/>
              <a:gd name="connsiteX41" fmla="*/ 3305535 w 3811280"/>
              <a:gd name="connsiteY41" fmla="*/ 2007374 h 2866145"/>
              <a:gd name="connsiteX42" fmla="*/ 3417554 w 3811280"/>
              <a:gd name="connsiteY42" fmla="*/ 2133881 h 2866145"/>
              <a:gd name="connsiteX43" fmla="*/ 3467819 w 3811280"/>
              <a:gd name="connsiteY43" fmla="*/ 2080653 h 2866145"/>
              <a:gd name="connsiteX44" fmla="*/ 3467819 w 3811280"/>
              <a:gd name="connsiteY44" fmla="*/ 1994928 h 2866145"/>
              <a:gd name="connsiteX45" fmla="*/ 3410669 w 3811280"/>
              <a:gd name="connsiteY45" fmla="*/ 1899678 h 2866145"/>
              <a:gd name="connsiteX46" fmla="*/ 3477344 w 3811280"/>
              <a:gd name="connsiteY46" fmla="*/ 1875865 h 2866145"/>
              <a:gd name="connsiteX47" fmla="*/ 3525570 w 3811280"/>
              <a:gd name="connsiteY47" fmla="*/ 1921610 h 2866145"/>
              <a:gd name="connsiteX48" fmla="*/ 3601169 w 3811280"/>
              <a:gd name="connsiteY48" fmla="*/ 1990165 h 2866145"/>
              <a:gd name="connsiteX49" fmla="*/ 3563069 w 3811280"/>
              <a:gd name="connsiteY49" fmla="*/ 2066365 h 2866145"/>
              <a:gd name="connsiteX50" fmla="*/ 3472582 w 3811280"/>
              <a:gd name="connsiteY50" fmla="*/ 2228290 h 2866145"/>
              <a:gd name="connsiteX51" fmla="*/ 3511603 w 3811280"/>
              <a:gd name="connsiteY51" fmla="*/ 2428155 h 2866145"/>
              <a:gd name="connsiteX52" fmla="*/ 3580759 w 3811280"/>
              <a:gd name="connsiteY52" fmla="*/ 2566468 h 2866145"/>
              <a:gd name="connsiteX53" fmla="*/ 3665284 w 3811280"/>
              <a:gd name="connsiteY53" fmla="*/ 2727832 h 2866145"/>
              <a:gd name="connsiteX54" fmla="*/ 3811280 w 3811280"/>
              <a:gd name="connsiteY54"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399570 h 2866145"/>
              <a:gd name="connsiteX11" fmla="*/ 2113109 w 3811280"/>
              <a:gd name="connsiteY11" fmla="*/ 345782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65425 w 3811280"/>
              <a:gd name="connsiteY34" fmla="*/ 1123390 h 2866145"/>
              <a:gd name="connsiteX35" fmla="*/ 3380974 w 3811280"/>
              <a:gd name="connsiteY35" fmla="*/ 1191026 h 2866145"/>
              <a:gd name="connsiteX36" fmla="*/ 3395262 w 3811280"/>
              <a:gd name="connsiteY36" fmla="*/ 1296221 h 2866145"/>
              <a:gd name="connsiteX37" fmla="*/ 3431301 w 3811280"/>
              <a:gd name="connsiteY37" fmla="*/ 1403797 h 2866145"/>
              <a:gd name="connsiteX38" fmla="*/ 3446670 w 3811280"/>
              <a:gd name="connsiteY38" fmla="*/ 1518517 h 2866145"/>
              <a:gd name="connsiteX39" fmla="*/ 3342554 w 3811280"/>
              <a:gd name="connsiteY39" fmla="*/ 1698172 h 2866145"/>
              <a:gd name="connsiteX40" fmla="*/ 3321663 w 3811280"/>
              <a:gd name="connsiteY40" fmla="*/ 1884429 h 2866145"/>
              <a:gd name="connsiteX41" fmla="*/ 3305535 w 3811280"/>
              <a:gd name="connsiteY41" fmla="*/ 2007374 h 2866145"/>
              <a:gd name="connsiteX42" fmla="*/ 3417554 w 3811280"/>
              <a:gd name="connsiteY42" fmla="*/ 2133881 h 2866145"/>
              <a:gd name="connsiteX43" fmla="*/ 3467819 w 3811280"/>
              <a:gd name="connsiteY43" fmla="*/ 2080653 h 2866145"/>
              <a:gd name="connsiteX44" fmla="*/ 3467819 w 3811280"/>
              <a:gd name="connsiteY44" fmla="*/ 1994928 h 2866145"/>
              <a:gd name="connsiteX45" fmla="*/ 3410669 w 3811280"/>
              <a:gd name="connsiteY45" fmla="*/ 1899678 h 2866145"/>
              <a:gd name="connsiteX46" fmla="*/ 3477344 w 3811280"/>
              <a:gd name="connsiteY46" fmla="*/ 1875865 h 2866145"/>
              <a:gd name="connsiteX47" fmla="*/ 3525570 w 3811280"/>
              <a:gd name="connsiteY47" fmla="*/ 1921610 h 2866145"/>
              <a:gd name="connsiteX48" fmla="*/ 3601169 w 3811280"/>
              <a:gd name="connsiteY48" fmla="*/ 1990165 h 2866145"/>
              <a:gd name="connsiteX49" fmla="*/ 3563069 w 3811280"/>
              <a:gd name="connsiteY49" fmla="*/ 2066365 h 2866145"/>
              <a:gd name="connsiteX50" fmla="*/ 3472582 w 3811280"/>
              <a:gd name="connsiteY50" fmla="*/ 2228290 h 2866145"/>
              <a:gd name="connsiteX51" fmla="*/ 3511603 w 3811280"/>
              <a:gd name="connsiteY51" fmla="*/ 2428155 h 2866145"/>
              <a:gd name="connsiteX52" fmla="*/ 3580759 w 3811280"/>
              <a:gd name="connsiteY52" fmla="*/ 2566468 h 2866145"/>
              <a:gd name="connsiteX53" fmla="*/ 3665284 w 3811280"/>
              <a:gd name="connsiteY53" fmla="*/ 2727832 h 2866145"/>
              <a:gd name="connsiteX54" fmla="*/ 3811280 w 3811280"/>
              <a:gd name="connsiteY54"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399570 h 2866145"/>
              <a:gd name="connsiteX11" fmla="*/ 2113109 w 3811280"/>
              <a:gd name="connsiteY11" fmla="*/ 345782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65425 w 3811280"/>
              <a:gd name="connsiteY34" fmla="*/ 1123390 h 2866145"/>
              <a:gd name="connsiteX35" fmla="*/ 3380974 w 3811280"/>
              <a:gd name="connsiteY35" fmla="*/ 1191026 h 2866145"/>
              <a:gd name="connsiteX36" fmla="*/ 3395262 w 3811280"/>
              <a:gd name="connsiteY36" fmla="*/ 1296221 h 2866145"/>
              <a:gd name="connsiteX37" fmla="*/ 3431301 w 3811280"/>
              <a:gd name="connsiteY37" fmla="*/ 1403797 h 2866145"/>
              <a:gd name="connsiteX38" fmla="*/ 3446670 w 3811280"/>
              <a:gd name="connsiteY38" fmla="*/ 1518517 h 2866145"/>
              <a:gd name="connsiteX39" fmla="*/ 3379713 w 3811280"/>
              <a:gd name="connsiteY39" fmla="*/ 1597259 h 2866145"/>
              <a:gd name="connsiteX40" fmla="*/ 3342554 w 3811280"/>
              <a:gd name="connsiteY40" fmla="*/ 1698172 h 2866145"/>
              <a:gd name="connsiteX41" fmla="*/ 3321663 w 3811280"/>
              <a:gd name="connsiteY41" fmla="*/ 1884429 h 2866145"/>
              <a:gd name="connsiteX42" fmla="*/ 3305535 w 3811280"/>
              <a:gd name="connsiteY42" fmla="*/ 2007374 h 2866145"/>
              <a:gd name="connsiteX43" fmla="*/ 3417554 w 3811280"/>
              <a:gd name="connsiteY43" fmla="*/ 2133881 h 2866145"/>
              <a:gd name="connsiteX44" fmla="*/ 3467819 w 3811280"/>
              <a:gd name="connsiteY44" fmla="*/ 2080653 h 2866145"/>
              <a:gd name="connsiteX45" fmla="*/ 3467819 w 3811280"/>
              <a:gd name="connsiteY45" fmla="*/ 1994928 h 2866145"/>
              <a:gd name="connsiteX46" fmla="*/ 3410669 w 3811280"/>
              <a:gd name="connsiteY46" fmla="*/ 1899678 h 2866145"/>
              <a:gd name="connsiteX47" fmla="*/ 3477344 w 3811280"/>
              <a:gd name="connsiteY47" fmla="*/ 1875865 h 2866145"/>
              <a:gd name="connsiteX48" fmla="*/ 3525570 w 3811280"/>
              <a:gd name="connsiteY48" fmla="*/ 1921610 h 2866145"/>
              <a:gd name="connsiteX49" fmla="*/ 3601169 w 3811280"/>
              <a:gd name="connsiteY49" fmla="*/ 1990165 h 2866145"/>
              <a:gd name="connsiteX50" fmla="*/ 3563069 w 3811280"/>
              <a:gd name="connsiteY50" fmla="*/ 2066365 h 2866145"/>
              <a:gd name="connsiteX51" fmla="*/ 3472582 w 3811280"/>
              <a:gd name="connsiteY51" fmla="*/ 2228290 h 2866145"/>
              <a:gd name="connsiteX52" fmla="*/ 3511603 w 3811280"/>
              <a:gd name="connsiteY52" fmla="*/ 2428155 h 2866145"/>
              <a:gd name="connsiteX53" fmla="*/ 3580759 w 3811280"/>
              <a:gd name="connsiteY53" fmla="*/ 2566468 h 2866145"/>
              <a:gd name="connsiteX54" fmla="*/ 3665284 w 3811280"/>
              <a:gd name="connsiteY54" fmla="*/ 2727832 h 2866145"/>
              <a:gd name="connsiteX55" fmla="*/ 3811280 w 3811280"/>
              <a:gd name="connsiteY55"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399570 h 2866145"/>
              <a:gd name="connsiteX11" fmla="*/ 2113109 w 3811280"/>
              <a:gd name="connsiteY11" fmla="*/ 345782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65425 w 3811280"/>
              <a:gd name="connsiteY34" fmla="*/ 1123390 h 2866145"/>
              <a:gd name="connsiteX35" fmla="*/ 3380974 w 3811280"/>
              <a:gd name="connsiteY35" fmla="*/ 1191026 h 2866145"/>
              <a:gd name="connsiteX36" fmla="*/ 3395262 w 3811280"/>
              <a:gd name="connsiteY36" fmla="*/ 1296221 h 2866145"/>
              <a:gd name="connsiteX37" fmla="*/ 3431301 w 3811280"/>
              <a:gd name="connsiteY37" fmla="*/ 1403797 h 2866145"/>
              <a:gd name="connsiteX38" fmla="*/ 3446670 w 3811280"/>
              <a:gd name="connsiteY38" fmla="*/ 1518517 h 2866145"/>
              <a:gd name="connsiteX39" fmla="*/ 3379713 w 3811280"/>
              <a:gd name="connsiteY39" fmla="*/ 1597259 h 2866145"/>
              <a:gd name="connsiteX40" fmla="*/ 3342554 w 3811280"/>
              <a:gd name="connsiteY40" fmla="*/ 1698172 h 2866145"/>
              <a:gd name="connsiteX41" fmla="*/ 3312138 w 3811280"/>
              <a:gd name="connsiteY41" fmla="*/ 1884429 h 2866145"/>
              <a:gd name="connsiteX42" fmla="*/ 3305535 w 3811280"/>
              <a:gd name="connsiteY42" fmla="*/ 2007374 h 2866145"/>
              <a:gd name="connsiteX43" fmla="*/ 3417554 w 3811280"/>
              <a:gd name="connsiteY43" fmla="*/ 2133881 h 2866145"/>
              <a:gd name="connsiteX44" fmla="*/ 3467819 w 3811280"/>
              <a:gd name="connsiteY44" fmla="*/ 2080653 h 2866145"/>
              <a:gd name="connsiteX45" fmla="*/ 3467819 w 3811280"/>
              <a:gd name="connsiteY45" fmla="*/ 1994928 h 2866145"/>
              <a:gd name="connsiteX46" fmla="*/ 3410669 w 3811280"/>
              <a:gd name="connsiteY46" fmla="*/ 1899678 h 2866145"/>
              <a:gd name="connsiteX47" fmla="*/ 3477344 w 3811280"/>
              <a:gd name="connsiteY47" fmla="*/ 1875865 h 2866145"/>
              <a:gd name="connsiteX48" fmla="*/ 3525570 w 3811280"/>
              <a:gd name="connsiteY48" fmla="*/ 1921610 h 2866145"/>
              <a:gd name="connsiteX49" fmla="*/ 3601169 w 3811280"/>
              <a:gd name="connsiteY49" fmla="*/ 1990165 h 2866145"/>
              <a:gd name="connsiteX50" fmla="*/ 3563069 w 3811280"/>
              <a:gd name="connsiteY50" fmla="*/ 2066365 h 2866145"/>
              <a:gd name="connsiteX51" fmla="*/ 3472582 w 3811280"/>
              <a:gd name="connsiteY51" fmla="*/ 2228290 h 2866145"/>
              <a:gd name="connsiteX52" fmla="*/ 3511603 w 3811280"/>
              <a:gd name="connsiteY52" fmla="*/ 2428155 h 2866145"/>
              <a:gd name="connsiteX53" fmla="*/ 3580759 w 3811280"/>
              <a:gd name="connsiteY53" fmla="*/ 2566468 h 2866145"/>
              <a:gd name="connsiteX54" fmla="*/ 3665284 w 3811280"/>
              <a:gd name="connsiteY54" fmla="*/ 2727832 h 2866145"/>
              <a:gd name="connsiteX55" fmla="*/ 3811280 w 3811280"/>
              <a:gd name="connsiteY55"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399570 h 2866145"/>
              <a:gd name="connsiteX11" fmla="*/ 2113109 w 3811280"/>
              <a:gd name="connsiteY11" fmla="*/ 345782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65425 w 3811280"/>
              <a:gd name="connsiteY34" fmla="*/ 1123390 h 2866145"/>
              <a:gd name="connsiteX35" fmla="*/ 3380974 w 3811280"/>
              <a:gd name="connsiteY35" fmla="*/ 1191026 h 2866145"/>
              <a:gd name="connsiteX36" fmla="*/ 3395262 w 3811280"/>
              <a:gd name="connsiteY36" fmla="*/ 1296221 h 2866145"/>
              <a:gd name="connsiteX37" fmla="*/ 3431301 w 3811280"/>
              <a:gd name="connsiteY37" fmla="*/ 1403797 h 2866145"/>
              <a:gd name="connsiteX38" fmla="*/ 3446670 w 3811280"/>
              <a:gd name="connsiteY38" fmla="*/ 1518517 h 2866145"/>
              <a:gd name="connsiteX39" fmla="*/ 3379713 w 3811280"/>
              <a:gd name="connsiteY39" fmla="*/ 1597259 h 2866145"/>
              <a:gd name="connsiteX40" fmla="*/ 3342554 w 3811280"/>
              <a:gd name="connsiteY40" fmla="*/ 1698172 h 2866145"/>
              <a:gd name="connsiteX41" fmla="*/ 3302613 w 3811280"/>
              <a:gd name="connsiteY41" fmla="*/ 1884429 h 2866145"/>
              <a:gd name="connsiteX42" fmla="*/ 3305535 w 3811280"/>
              <a:gd name="connsiteY42" fmla="*/ 2007374 h 2866145"/>
              <a:gd name="connsiteX43" fmla="*/ 3417554 w 3811280"/>
              <a:gd name="connsiteY43" fmla="*/ 2133881 h 2866145"/>
              <a:gd name="connsiteX44" fmla="*/ 3467819 w 3811280"/>
              <a:gd name="connsiteY44" fmla="*/ 2080653 h 2866145"/>
              <a:gd name="connsiteX45" fmla="*/ 3467819 w 3811280"/>
              <a:gd name="connsiteY45" fmla="*/ 1994928 h 2866145"/>
              <a:gd name="connsiteX46" fmla="*/ 3410669 w 3811280"/>
              <a:gd name="connsiteY46" fmla="*/ 1899678 h 2866145"/>
              <a:gd name="connsiteX47" fmla="*/ 3477344 w 3811280"/>
              <a:gd name="connsiteY47" fmla="*/ 1875865 h 2866145"/>
              <a:gd name="connsiteX48" fmla="*/ 3525570 w 3811280"/>
              <a:gd name="connsiteY48" fmla="*/ 1921610 h 2866145"/>
              <a:gd name="connsiteX49" fmla="*/ 3601169 w 3811280"/>
              <a:gd name="connsiteY49" fmla="*/ 1990165 h 2866145"/>
              <a:gd name="connsiteX50" fmla="*/ 3563069 w 3811280"/>
              <a:gd name="connsiteY50" fmla="*/ 2066365 h 2866145"/>
              <a:gd name="connsiteX51" fmla="*/ 3472582 w 3811280"/>
              <a:gd name="connsiteY51" fmla="*/ 2228290 h 2866145"/>
              <a:gd name="connsiteX52" fmla="*/ 3511603 w 3811280"/>
              <a:gd name="connsiteY52" fmla="*/ 2428155 h 2866145"/>
              <a:gd name="connsiteX53" fmla="*/ 3580759 w 3811280"/>
              <a:gd name="connsiteY53" fmla="*/ 2566468 h 2866145"/>
              <a:gd name="connsiteX54" fmla="*/ 3665284 w 3811280"/>
              <a:gd name="connsiteY54" fmla="*/ 2727832 h 2866145"/>
              <a:gd name="connsiteX55" fmla="*/ 3811280 w 3811280"/>
              <a:gd name="connsiteY55"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399570 h 2866145"/>
              <a:gd name="connsiteX11" fmla="*/ 2113109 w 3811280"/>
              <a:gd name="connsiteY11" fmla="*/ 345782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65425 w 3811280"/>
              <a:gd name="connsiteY34" fmla="*/ 1123390 h 2866145"/>
              <a:gd name="connsiteX35" fmla="*/ 3380974 w 3811280"/>
              <a:gd name="connsiteY35" fmla="*/ 1191026 h 2866145"/>
              <a:gd name="connsiteX36" fmla="*/ 3395262 w 3811280"/>
              <a:gd name="connsiteY36" fmla="*/ 1296221 h 2866145"/>
              <a:gd name="connsiteX37" fmla="*/ 3431301 w 3811280"/>
              <a:gd name="connsiteY37" fmla="*/ 1403797 h 2866145"/>
              <a:gd name="connsiteX38" fmla="*/ 3446670 w 3811280"/>
              <a:gd name="connsiteY38" fmla="*/ 1518517 h 2866145"/>
              <a:gd name="connsiteX39" fmla="*/ 3379713 w 3811280"/>
              <a:gd name="connsiteY39" fmla="*/ 1597259 h 2866145"/>
              <a:gd name="connsiteX40" fmla="*/ 3342554 w 3811280"/>
              <a:gd name="connsiteY40" fmla="*/ 1698172 h 2866145"/>
              <a:gd name="connsiteX41" fmla="*/ 3309757 w 3811280"/>
              <a:gd name="connsiteY41" fmla="*/ 1886810 h 2866145"/>
              <a:gd name="connsiteX42" fmla="*/ 3305535 w 3811280"/>
              <a:gd name="connsiteY42" fmla="*/ 2007374 h 2866145"/>
              <a:gd name="connsiteX43" fmla="*/ 3417554 w 3811280"/>
              <a:gd name="connsiteY43" fmla="*/ 2133881 h 2866145"/>
              <a:gd name="connsiteX44" fmla="*/ 3467819 w 3811280"/>
              <a:gd name="connsiteY44" fmla="*/ 2080653 h 2866145"/>
              <a:gd name="connsiteX45" fmla="*/ 3467819 w 3811280"/>
              <a:gd name="connsiteY45" fmla="*/ 1994928 h 2866145"/>
              <a:gd name="connsiteX46" fmla="*/ 3410669 w 3811280"/>
              <a:gd name="connsiteY46" fmla="*/ 1899678 h 2866145"/>
              <a:gd name="connsiteX47" fmla="*/ 3477344 w 3811280"/>
              <a:gd name="connsiteY47" fmla="*/ 1875865 h 2866145"/>
              <a:gd name="connsiteX48" fmla="*/ 3525570 w 3811280"/>
              <a:gd name="connsiteY48" fmla="*/ 1921610 h 2866145"/>
              <a:gd name="connsiteX49" fmla="*/ 3601169 w 3811280"/>
              <a:gd name="connsiteY49" fmla="*/ 1990165 h 2866145"/>
              <a:gd name="connsiteX50" fmla="*/ 3563069 w 3811280"/>
              <a:gd name="connsiteY50" fmla="*/ 2066365 h 2866145"/>
              <a:gd name="connsiteX51" fmla="*/ 3472582 w 3811280"/>
              <a:gd name="connsiteY51" fmla="*/ 2228290 h 2866145"/>
              <a:gd name="connsiteX52" fmla="*/ 3511603 w 3811280"/>
              <a:gd name="connsiteY52" fmla="*/ 2428155 h 2866145"/>
              <a:gd name="connsiteX53" fmla="*/ 3580759 w 3811280"/>
              <a:gd name="connsiteY53" fmla="*/ 2566468 h 2866145"/>
              <a:gd name="connsiteX54" fmla="*/ 3665284 w 3811280"/>
              <a:gd name="connsiteY54" fmla="*/ 2727832 h 2866145"/>
              <a:gd name="connsiteX55" fmla="*/ 3811280 w 3811280"/>
              <a:gd name="connsiteY55"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399570 h 2866145"/>
              <a:gd name="connsiteX11" fmla="*/ 2113109 w 3811280"/>
              <a:gd name="connsiteY11" fmla="*/ 345782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65425 w 3811280"/>
              <a:gd name="connsiteY34" fmla="*/ 1123390 h 2866145"/>
              <a:gd name="connsiteX35" fmla="*/ 3380974 w 3811280"/>
              <a:gd name="connsiteY35" fmla="*/ 1191026 h 2866145"/>
              <a:gd name="connsiteX36" fmla="*/ 3395262 w 3811280"/>
              <a:gd name="connsiteY36" fmla="*/ 1296221 h 2866145"/>
              <a:gd name="connsiteX37" fmla="*/ 3431301 w 3811280"/>
              <a:gd name="connsiteY37" fmla="*/ 1403797 h 2866145"/>
              <a:gd name="connsiteX38" fmla="*/ 3446670 w 3811280"/>
              <a:gd name="connsiteY38" fmla="*/ 1518517 h 2866145"/>
              <a:gd name="connsiteX39" fmla="*/ 3379713 w 3811280"/>
              <a:gd name="connsiteY39" fmla="*/ 1597259 h 2866145"/>
              <a:gd name="connsiteX40" fmla="*/ 3342554 w 3811280"/>
              <a:gd name="connsiteY40" fmla="*/ 1698172 h 2866145"/>
              <a:gd name="connsiteX41" fmla="*/ 3309757 w 3811280"/>
              <a:gd name="connsiteY41" fmla="*/ 1886810 h 2866145"/>
              <a:gd name="connsiteX42" fmla="*/ 3305535 w 3811280"/>
              <a:gd name="connsiteY42" fmla="*/ 2007374 h 2866145"/>
              <a:gd name="connsiteX43" fmla="*/ 3419935 w 3811280"/>
              <a:gd name="connsiteY43" fmla="*/ 2126737 h 2866145"/>
              <a:gd name="connsiteX44" fmla="*/ 3467819 w 3811280"/>
              <a:gd name="connsiteY44" fmla="*/ 2080653 h 2866145"/>
              <a:gd name="connsiteX45" fmla="*/ 3467819 w 3811280"/>
              <a:gd name="connsiteY45" fmla="*/ 1994928 h 2866145"/>
              <a:gd name="connsiteX46" fmla="*/ 3410669 w 3811280"/>
              <a:gd name="connsiteY46" fmla="*/ 1899678 h 2866145"/>
              <a:gd name="connsiteX47" fmla="*/ 3477344 w 3811280"/>
              <a:gd name="connsiteY47" fmla="*/ 1875865 h 2866145"/>
              <a:gd name="connsiteX48" fmla="*/ 3525570 w 3811280"/>
              <a:gd name="connsiteY48" fmla="*/ 1921610 h 2866145"/>
              <a:gd name="connsiteX49" fmla="*/ 3601169 w 3811280"/>
              <a:gd name="connsiteY49" fmla="*/ 1990165 h 2866145"/>
              <a:gd name="connsiteX50" fmla="*/ 3563069 w 3811280"/>
              <a:gd name="connsiteY50" fmla="*/ 2066365 h 2866145"/>
              <a:gd name="connsiteX51" fmla="*/ 3472582 w 3811280"/>
              <a:gd name="connsiteY51" fmla="*/ 2228290 h 2866145"/>
              <a:gd name="connsiteX52" fmla="*/ 3511603 w 3811280"/>
              <a:gd name="connsiteY52" fmla="*/ 2428155 h 2866145"/>
              <a:gd name="connsiteX53" fmla="*/ 3580759 w 3811280"/>
              <a:gd name="connsiteY53" fmla="*/ 2566468 h 2866145"/>
              <a:gd name="connsiteX54" fmla="*/ 3665284 w 3811280"/>
              <a:gd name="connsiteY54" fmla="*/ 2727832 h 2866145"/>
              <a:gd name="connsiteX55" fmla="*/ 3811280 w 3811280"/>
              <a:gd name="connsiteY55"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399570 h 2866145"/>
              <a:gd name="connsiteX11" fmla="*/ 2113109 w 3811280"/>
              <a:gd name="connsiteY11" fmla="*/ 345782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65425 w 3811280"/>
              <a:gd name="connsiteY34" fmla="*/ 1123390 h 2866145"/>
              <a:gd name="connsiteX35" fmla="*/ 3380974 w 3811280"/>
              <a:gd name="connsiteY35" fmla="*/ 1191026 h 2866145"/>
              <a:gd name="connsiteX36" fmla="*/ 3395262 w 3811280"/>
              <a:gd name="connsiteY36" fmla="*/ 1296221 h 2866145"/>
              <a:gd name="connsiteX37" fmla="*/ 3431301 w 3811280"/>
              <a:gd name="connsiteY37" fmla="*/ 1403797 h 2866145"/>
              <a:gd name="connsiteX38" fmla="*/ 3446670 w 3811280"/>
              <a:gd name="connsiteY38" fmla="*/ 1518517 h 2866145"/>
              <a:gd name="connsiteX39" fmla="*/ 3379713 w 3811280"/>
              <a:gd name="connsiteY39" fmla="*/ 1597259 h 2866145"/>
              <a:gd name="connsiteX40" fmla="*/ 3342554 w 3811280"/>
              <a:gd name="connsiteY40" fmla="*/ 1698172 h 2866145"/>
              <a:gd name="connsiteX41" fmla="*/ 3309757 w 3811280"/>
              <a:gd name="connsiteY41" fmla="*/ 1886810 h 2866145"/>
              <a:gd name="connsiteX42" fmla="*/ 3305535 w 3811280"/>
              <a:gd name="connsiteY42" fmla="*/ 2007374 h 2866145"/>
              <a:gd name="connsiteX43" fmla="*/ 3419935 w 3811280"/>
              <a:gd name="connsiteY43" fmla="*/ 2126737 h 2866145"/>
              <a:gd name="connsiteX44" fmla="*/ 3467819 w 3811280"/>
              <a:gd name="connsiteY44" fmla="*/ 2080653 h 2866145"/>
              <a:gd name="connsiteX45" fmla="*/ 3467819 w 3811280"/>
              <a:gd name="connsiteY45" fmla="*/ 1994928 h 2866145"/>
              <a:gd name="connsiteX46" fmla="*/ 3432101 w 3811280"/>
              <a:gd name="connsiteY46" fmla="*/ 1909203 h 2866145"/>
              <a:gd name="connsiteX47" fmla="*/ 3477344 w 3811280"/>
              <a:gd name="connsiteY47" fmla="*/ 1875865 h 2866145"/>
              <a:gd name="connsiteX48" fmla="*/ 3525570 w 3811280"/>
              <a:gd name="connsiteY48" fmla="*/ 1921610 h 2866145"/>
              <a:gd name="connsiteX49" fmla="*/ 3601169 w 3811280"/>
              <a:gd name="connsiteY49" fmla="*/ 1990165 h 2866145"/>
              <a:gd name="connsiteX50" fmla="*/ 3563069 w 3811280"/>
              <a:gd name="connsiteY50" fmla="*/ 2066365 h 2866145"/>
              <a:gd name="connsiteX51" fmla="*/ 3472582 w 3811280"/>
              <a:gd name="connsiteY51" fmla="*/ 2228290 h 2866145"/>
              <a:gd name="connsiteX52" fmla="*/ 3511603 w 3811280"/>
              <a:gd name="connsiteY52" fmla="*/ 2428155 h 2866145"/>
              <a:gd name="connsiteX53" fmla="*/ 3580759 w 3811280"/>
              <a:gd name="connsiteY53" fmla="*/ 2566468 h 2866145"/>
              <a:gd name="connsiteX54" fmla="*/ 3665284 w 3811280"/>
              <a:gd name="connsiteY54" fmla="*/ 2727832 h 2866145"/>
              <a:gd name="connsiteX55" fmla="*/ 3811280 w 3811280"/>
              <a:gd name="connsiteY55"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399570 h 2866145"/>
              <a:gd name="connsiteX11" fmla="*/ 2113109 w 3811280"/>
              <a:gd name="connsiteY11" fmla="*/ 345782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65425 w 3811280"/>
              <a:gd name="connsiteY34" fmla="*/ 1123390 h 2866145"/>
              <a:gd name="connsiteX35" fmla="*/ 3380974 w 3811280"/>
              <a:gd name="connsiteY35" fmla="*/ 1191026 h 2866145"/>
              <a:gd name="connsiteX36" fmla="*/ 3395262 w 3811280"/>
              <a:gd name="connsiteY36" fmla="*/ 1296221 h 2866145"/>
              <a:gd name="connsiteX37" fmla="*/ 3431301 w 3811280"/>
              <a:gd name="connsiteY37" fmla="*/ 1403797 h 2866145"/>
              <a:gd name="connsiteX38" fmla="*/ 3446670 w 3811280"/>
              <a:gd name="connsiteY38" fmla="*/ 1518517 h 2866145"/>
              <a:gd name="connsiteX39" fmla="*/ 3379713 w 3811280"/>
              <a:gd name="connsiteY39" fmla="*/ 1597259 h 2866145"/>
              <a:gd name="connsiteX40" fmla="*/ 3342554 w 3811280"/>
              <a:gd name="connsiteY40" fmla="*/ 1698172 h 2866145"/>
              <a:gd name="connsiteX41" fmla="*/ 3309757 w 3811280"/>
              <a:gd name="connsiteY41" fmla="*/ 1886810 h 2866145"/>
              <a:gd name="connsiteX42" fmla="*/ 3305535 w 3811280"/>
              <a:gd name="connsiteY42" fmla="*/ 2007374 h 2866145"/>
              <a:gd name="connsiteX43" fmla="*/ 3419935 w 3811280"/>
              <a:gd name="connsiteY43" fmla="*/ 2126737 h 2866145"/>
              <a:gd name="connsiteX44" fmla="*/ 3467819 w 3811280"/>
              <a:gd name="connsiteY44" fmla="*/ 2080653 h 2866145"/>
              <a:gd name="connsiteX45" fmla="*/ 3467819 w 3811280"/>
              <a:gd name="connsiteY45" fmla="*/ 1994928 h 2866145"/>
              <a:gd name="connsiteX46" fmla="*/ 3432101 w 3811280"/>
              <a:gd name="connsiteY46" fmla="*/ 1909203 h 2866145"/>
              <a:gd name="connsiteX47" fmla="*/ 3477344 w 3811280"/>
              <a:gd name="connsiteY47" fmla="*/ 1875865 h 2866145"/>
              <a:gd name="connsiteX48" fmla="*/ 3525570 w 3811280"/>
              <a:gd name="connsiteY48" fmla="*/ 1921610 h 2866145"/>
              <a:gd name="connsiteX49" fmla="*/ 3601169 w 3811280"/>
              <a:gd name="connsiteY49" fmla="*/ 1990165 h 2866145"/>
              <a:gd name="connsiteX50" fmla="*/ 3579738 w 3811280"/>
              <a:gd name="connsiteY50" fmla="*/ 2073509 h 2866145"/>
              <a:gd name="connsiteX51" fmla="*/ 3472582 w 3811280"/>
              <a:gd name="connsiteY51" fmla="*/ 2228290 h 2866145"/>
              <a:gd name="connsiteX52" fmla="*/ 3511603 w 3811280"/>
              <a:gd name="connsiteY52" fmla="*/ 2428155 h 2866145"/>
              <a:gd name="connsiteX53" fmla="*/ 3580759 w 3811280"/>
              <a:gd name="connsiteY53" fmla="*/ 2566468 h 2866145"/>
              <a:gd name="connsiteX54" fmla="*/ 3665284 w 3811280"/>
              <a:gd name="connsiteY54" fmla="*/ 2727832 h 2866145"/>
              <a:gd name="connsiteX55" fmla="*/ 3811280 w 3811280"/>
              <a:gd name="connsiteY55"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399570 h 2866145"/>
              <a:gd name="connsiteX11" fmla="*/ 2113109 w 3811280"/>
              <a:gd name="connsiteY11" fmla="*/ 345782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65425 w 3811280"/>
              <a:gd name="connsiteY34" fmla="*/ 1123390 h 2866145"/>
              <a:gd name="connsiteX35" fmla="*/ 3380974 w 3811280"/>
              <a:gd name="connsiteY35" fmla="*/ 1191026 h 2866145"/>
              <a:gd name="connsiteX36" fmla="*/ 3395262 w 3811280"/>
              <a:gd name="connsiteY36" fmla="*/ 1296221 h 2866145"/>
              <a:gd name="connsiteX37" fmla="*/ 3431301 w 3811280"/>
              <a:gd name="connsiteY37" fmla="*/ 1403797 h 2866145"/>
              <a:gd name="connsiteX38" fmla="*/ 3446670 w 3811280"/>
              <a:gd name="connsiteY38" fmla="*/ 1518517 h 2866145"/>
              <a:gd name="connsiteX39" fmla="*/ 3379713 w 3811280"/>
              <a:gd name="connsiteY39" fmla="*/ 1597259 h 2866145"/>
              <a:gd name="connsiteX40" fmla="*/ 3342554 w 3811280"/>
              <a:gd name="connsiteY40" fmla="*/ 1698172 h 2866145"/>
              <a:gd name="connsiteX41" fmla="*/ 3309757 w 3811280"/>
              <a:gd name="connsiteY41" fmla="*/ 1886810 h 2866145"/>
              <a:gd name="connsiteX42" fmla="*/ 3305535 w 3811280"/>
              <a:gd name="connsiteY42" fmla="*/ 2007374 h 2866145"/>
              <a:gd name="connsiteX43" fmla="*/ 3419935 w 3811280"/>
              <a:gd name="connsiteY43" fmla="*/ 2126737 h 2866145"/>
              <a:gd name="connsiteX44" fmla="*/ 3467819 w 3811280"/>
              <a:gd name="connsiteY44" fmla="*/ 2080653 h 2866145"/>
              <a:gd name="connsiteX45" fmla="*/ 3467819 w 3811280"/>
              <a:gd name="connsiteY45" fmla="*/ 1994928 h 2866145"/>
              <a:gd name="connsiteX46" fmla="*/ 3432101 w 3811280"/>
              <a:gd name="connsiteY46" fmla="*/ 1909203 h 2866145"/>
              <a:gd name="connsiteX47" fmla="*/ 3477344 w 3811280"/>
              <a:gd name="connsiteY47" fmla="*/ 1875865 h 2866145"/>
              <a:gd name="connsiteX48" fmla="*/ 3525570 w 3811280"/>
              <a:gd name="connsiteY48" fmla="*/ 1921610 h 2866145"/>
              <a:gd name="connsiteX49" fmla="*/ 3601169 w 3811280"/>
              <a:gd name="connsiteY49" fmla="*/ 1990165 h 2866145"/>
              <a:gd name="connsiteX50" fmla="*/ 3579738 w 3811280"/>
              <a:gd name="connsiteY50" fmla="*/ 2073509 h 2866145"/>
              <a:gd name="connsiteX51" fmla="*/ 3472582 w 3811280"/>
              <a:gd name="connsiteY51" fmla="*/ 2228290 h 2866145"/>
              <a:gd name="connsiteX52" fmla="*/ 3511603 w 3811280"/>
              <a:gd name="connsiteY52" fmla="*/ 2428155 h 2866145"/>
              <a:gd name="connsiteX53" fmla="*/ 3580759 w 3811280"/>
              <a:gd name="connsiteY53" fmla="*/ 2566468 h 2866145"/>
              <a:gd name="connsiteX54" fmla="*/ 3665284 w 3811280"/>
              <a:gd name="connsiteY54" fmla="*/ 2727832 h 2866145"/>
              <a:gd name="connsiteX55" fmla="*/ 3811280 w 3811280"/>
              <a:gd name="connsiteY55"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399570 h 2866145"/>
              <a:gd name="connsiteX11" fmla="*/ 2113109 w 3811280"/>
              <a:gd name="connsiteY11" fmla="*/ 345782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65425 w 3811280"/>
              <a:gd name="connsiteY34" fmla="*/ 1123390 h 2866145"/>
              <a:gd name="connsiteX35" fmla="*/ 3380974 w 3811280"/>
              <a:gd name="connsiteY35" fmla="*/ 1191026 h 2866145"/>
              <a:gd name="connsiteX36" fmla="*/ 3395262 w 3811280"/>
              <a:gd name="connsiteY36" fmla="*/ 1296221 h 2866145"/>
              <a:gd name="connsiteX37" fmla="*/ 3431301 w 3811280"/>
              <a:gd name="connsiteY37" fmla="*/ 1403797 h 2866145"/>
              <a:gd name="connsiteX38" fmla="*/ 3446670 w 3811280"/>
              <a:gd name="connsiteY38" fmla="*/ 1518517 h 2866145"/>
              <a:gd name="connsiteX39" fmla="*/ 3379713 w 3811280"/>
              <a:gd name="connsiteY39" fmla="*/ 1597259 h 2866145"/>
              <a:gd name="connsiteX40" fmla="*/ 3342554 w 3811280"/>
              <a:gd name="connsiteY40" fmla="*/ 1698172 h 2866145"/>
              <a:gd name="connsiteX41" fmla="*/ 3309757 w 3811280"/>
              <a:gd name="connsiteY41" fmla="*/ 1886810 h 2866145"/>
              <a:gd name="connsiteX42" fmla="*/ 3305535 w 3811280"/>
              <a:gd name="connsiteY42" fmla="*/ 2007374 h 2866145"/>
              <a:gd name="connsiteX43" fmla="*/ 3419935 w 3811280"/>
              <a:gd name="connsiteY43" fmla="*/ 2126737 h 2866145"/>
              <a:gd name="connsiteX44" fmla="*/ 3467819 w 3811280"/>
              <a:gd name="connsiteY44" fmla="*/ 2080653 h 2866145"/>
              <a:gd name="connsiteX45" fmla="*/ 3467819 w 3811280"/>
              <a:gd name="connsiteY45" fmla="*/ 1994928 h 2866145"/>
              <a:gd name="connsiteX46" fmla="*/ 3432101 w 3811280"/>
              <a:gd name="connsiteY46" fmla="*/ 1909203 h 2866145"/>
              <a:gd name="connsiteX47" fmla="*/ 3477344 w 3811280"/>
              <a:gd name="connsiteY47" fmla="*/ 1875865 h 2866145"/>
              <a:gd name="connsiteX48" fmla="*/ 3525570 w 3811280"/>
              <a:gd name="connsiteY48" fmla="*/ 1921610 h 2866145"/>
              <a:gd name="connsiteX49" fmla="*/ 3601169 w 3811280"/>
              <a:gd name="connsiteY49" fmla="*/ 1990165 h 2866145"/>
              <a:gd name="connsiteX50" fmla="*/ 3579738 w 3811280"/>
              <a:gd name="connsiteY50" fmla="*/ 2073509 h 2866145"/>
              <a:gd name="connsiteX51" fmla="*/ 3472582 w 3811280"/>
              <a:gd name="connsiteY51" fmla="*/ 2228290 h 2866145"/>
              <a:gd name="connsiteX52" fmla="*/ 3511603 w 3811280"/>
              <a:gd name="connsiteY52" fmla="*/ 2428155 h 2866145"/>
              <a:gd name="connsiteX53" fmla="*/ 3580759 w 3811280"/>
              <a:gd name="connsiteY53" fmla="*/ 2566468 h 2866145"/>
              <a:gd name="connsiteX54" fmla="*/ 3665284 w 3811280"/>
              <a:gd name="connsiteY54" fmla="*/ 2727832 h 2866145"/>
              <a:gd name="connsiteX55" fmla="*/ 3811280 w 3811280"/>
              <a:gd name="connsiteY55" fmla="*/ 2866145 h 2866145"/>
              <a:gd name="connsiteX0" fmla="*/ 0 w 3811280"/>
              <a:gd name="connsiteY0" fmla="*/ 69157 h 2866145"/>
              <a:gd name="connsiteX1" fmla="*/ 476410 w 3811280"/>
              <a:gd name="connsiteY1" fmla="*/ 7684 h 2866145"/>
              <a:gd name="connsiteX2" fmla="*/ 768403 w 3811280"/>
              <a:gd name="connsiteY2" fmla="*/ 0 h 2866145"/>
              <a:gd name="connsiteX3" fmla="*/ 1037344 w 3811280"/>
              <a:gd name="connsiteY3" fmla="*/ 76841 h 2866145"/>
              <a:gd name="connsiteX4" fmla="*/ 1344706 w 3811280"/>
              <a:gd name="connsiteY4" fmla="*/ 230521 h 2866145"/>
              <a:gd name="connsiteX5" fmla="*/ 1467650 w 3811280"/>
              <a:gd name="connsiteY5" fmla="*/ 361150 h 2866145"/>
              <a:gd name="connsiteX6" fmla="*/ 1490702 w 3811280"/>
              <a:gd name="connsiteY6" fmla="*/ 445674 h 2866145"/>
              <a:gd name="connsiteX7" fmla="*/ 1459966 w 3811280"/>
              <a:gd name="connsiteY7" fmla="*/ 530199 h 2866145"/>
              <a:gd name="connsiteX8" fmla="*/ 1675119 w 3811280"/>
              <a:gd name="connsiteY8" fmla="*/ 553251 h 2866145"/>
              <a:gd name="connsiteX9" fmla="*/ 1844168 w 3811280"/>
              <a:gd name="connsiteY9" fmla="*/ 499462 h 2866145"/>
              <a:gd name="connsiteX10" fmla="*/ 1990164 w 3811280"/>
              <a:gd name="connsiteY10" fmla="*/ 399570 h 2866145"/>
              <a:gd name="connsiteX11" fmla="*/ 2113109 w 3811280"/>
              <a:gd name="connsiteY11" fmla="*/ 345782 h 2866145"/>
              <a:gd name="connsiteX12" fmla="*/ 2197633 w 3811280"/>
              <a:gd name="connsiteY12" fmla="*/ 338098 h 2866145"/>
              <a:gd name="connsiteX13" fmla="*/ 2197633 w 3811280"/>
              <a:gd name="connsiteY13" fmla="*/ 238205 h 2866145"/>
              <a:gd name="connsiteX14" fmla="*/ 2274474 w 3811280"/>
              <a:gd name="connsiteY14" fmla="*/ 199785 h 2866145"/>
              <a:gd name="connsiteX15" fmla="*/ 2405102 w 3811280"/>
              <a:gd name="connsiteY15" fmla="*/ 169049 h 2866145"/>
              <a:gd name="connsiteX16" fmla="*/ 2650991 w 3811280"/>
              <a:gd name="connsiteY16" fmla="*/ 291994 h 2866145"/>
              <a:gd name="connsiteX17" fmla="*/ 2697095 w 3811280"/>
              <a:gd name="connsiteY17" fmla="*/ 376518 h 2866145"/>
              <a:gd name="connsiteX18" fmla="*/ 2773936 w 3811280"/>
              <a:gd name="connsiteY18" fmla="*/ 468726 h 2866145"/>
              <a:gd name="connsiteX19" fmla="*/ 2850776 w 3811280"/>
              <a:gd name="connsiteY19" fmla="*/ 522515 h 2866145"/>
              <a:gd name="connsiteX20" fmla="*/ 2843092 w 3811280"/>
              <a:gd name="connsiteY20" fmla="*/ 614723 h 2866145"/>
              <a:gd name="connsiteX21" fmla="*/ 2881512 w 3811280"/>
              <a:gd name="connsiteY21" fmla="*/ 660827 h 2866145"/>
              <a:gd name="connsiteX22" fmla="*/ 2973721 w 3811280"/>
              <a:gd name="connsiteY22" fmla="*/ 691563 h 2866145"/>
              <a:gd name="connsiteX23" fmla="*/ 2981405 w 3811280"/>
              <a:gd name="connsiteY23" fmla="*/ 745352 h 2866145"/>
              <a:gd name="connsiteX24" fmla="*/ 3019825 w 3811280"/>
              <a:gd name="connsiteY24" fmla="*/ 783772 h 2866145"/>
              <a:gd name="connsiteX25" fmla="*/ 3058245 w 3811280"/>
              <a:gd name="connsiteY25" fmla="*/ 822192 h 2866145"/>
              <a:gd name="connsiteX26" fmla="*/ 3058245 w 3811280"/>
              <a:gd name="connsiteY26" fmla="*/ 822192 h 2866145"/>
              <a:gd name="connsiteX27" fmla="*/ 3073613 w 3811280"/>
              <a:gd name="connsiteY27" fmla="*/ 883664 h 2866145"/>
              <a:gd name="connsiteX28" fmla="*/ 3104349 w 3811280"/>
              <a:gd name="connsiteY28" fmla="*/ 922084 h 2866145"/>
              <a:gd name="connsiteX29" fmla="*/ 3142769 w 3811280"/>
              <a:gd name="connsiteY29" fmla="*/ 937452 h 2866145"/>
              <a:gd name="connsiteX30" fmla="*/ 3196558 w 3811280"/>
              <a:gd name="connsiteY30" fmla="*/ 899032 h 2866145"/>
              <a:gd name="connsiteX31" fmla="*/ 3304134 w 3811280"/>
              <a:gd name="connsiteY31" fmla="*/ 922084 h 2866145"/>
              <a:gd name="connsiteX32" fmla="*/ 3288766 w 3811280"/>
              <a:gd name="connsiteY32" fmla="*/ 1021977 h 2866145"/>
              <a:gd name="connsiteX33" fmla="*/ 3342554 w 3811280"/>
              <a:gd name="connsiteY33" fmla="*/ 1091133 h 2866145"/>
              <a:gd name="connsiteX34" fmla="*/ 3365425 w 3811280"/>
              <a:gd name="connsiteY34" fmla="*/ 1123390 h 2866145"/>
              <a:gd name="connsiteX35" fmla="*/ 3380974 w 3811280"/>
              <a:gd name="connsiteY35" fmla="*/ 1191026 h 2866145"/>
              <a:gd name="connsiteX36" fmla="*/ 3395262 w 3811280"/>
              <a:gd name="connsiteY36" fmla="*/ 1296221 h 2866145"/>
              <a:gd name="connsiteX37" fmla="*/ 3431301 w 3811280"/>
              <a:gd name="connsiteY37" fmla="*/ 1403797 h 2866145"/>
              <a:gd name="connsiteX38" fmla="*/ 3446670 w 3811280"/>
              <a:gd name="connsiteY38" fmla="*/ 1518517 h 2866145"/>
              <a:gd name="connsiteX39" fmla="*/ 3379713 w 3811280"/>
              <a:gd name="connsiteY39" fmla="*/ 1597259 h 2866145"/>
              <a:gd name="connsiteX40" fmla="*/ 3342554 w 3811280"/>
              <a:gd name="connsiteY40" fmla="*/ 1698172 h 2866145"/>
              <a:gd name="connsiteX41" fmla="*/ 3309757 w 3811280"/>
              <a:gd name="connsiteY41" fmla="*/ 1886810 h 2866145"/>
              <a:gd name="connsiteX42" fmla="*/ 3305535 w 3811280"/>
              <a:gd name="connsiteY42" fmla="*/ 2007374 h 2866145"/>
              <a:gd name="connsiteX43" fmla="*/ 3419935 w 3811280"/>
              <a:gd name="connsiteY43" fmla="*/ 2126737 h 2866145"/>
              <a:gd name="connsiteX44" fmla="*/ 3467819 w 3811280"/>
              <a:gd name="connsiteY44" fmla="*/ 2080653 h 2866145"/>
              <a:gd name="connsiteX45" fmla="*/ 3467819 w 3811280"/>
              <a:gd name="connsiteY45" fmla="*/ 1994928 h 2866145"/>
              <a:gd name="connsiteX46" fmla="*/ 3432101 w 3811280"/>
              <a:gd name="connsiteY46" fmla="*/ 1909203 h 2866145"/>
              <a:gd name="connsiteX47" fmla="*/ 3477344 w 3811280"/>
              <a:gd name="connsiteY47" fmla="*/ 1875865 h 2866145"/>
              <a:gd name="connsiteX48" fmla="*/ 3525570 w 3811280"/>
              <a:gd name="connsiteY48" fmla="*/ 1921610 h 2866145"/>
              <a:gd name="connsiteX49" fmla="*/ 3601169 w 3811280"/>
              <a:gd name="connsiteY49" fmla="*/ 1990165 h 2866145"/>
              <a:gd name="connsiteX50" fmla="*/ 3579738 w 3811280"/>
              <a:gd name="connsiteY50" fmla="*/ 2073509 h 2866145"/>
              <a:gd name="connsiteX51" fmla="*/ 3472582 w 3811280"/>
              <a:gd name="connsiteY51" fmla="*/ 2228290 h 2866145"/>
              <a:gd name="connsiteX52" fmla="*/ 3511603 w 3811280"/>
              <a:gd name="connsiteY52" fmla="*/ 2428155 h 2866145"/>
              <a:gd name="connsiteX53" fmla="*/ 3580759 w 3811280"/>
              <a:gd name="connsiteY53" fmla="*/ 2566468 h 2866145"/>
              <a:gd name="connsiteX54" fmla="*/ 3667665 w 3811280"/>
              <a:gd name="connsiteY54" fmla="*/ 2725451 h 2866145"/>
              <a:gd name="connsiteX55" fmla="*/ 3811280 w 3811280"/>
              <a:gd name="connsiteY55" fmla="*/ 2866145 h 2866145"/>
              <a:gd name="connsiteX0" fmla="*/ 0 w 3813661"/>
              <a:gd name="connsiteY0" fmla="*/ 69157 h 2856620"/>
              <a:gd name="connsiteX1" fmla="*/ 476410 w 3813661"/>
              <a:gd name="connsiteY1" fmla="*/ 7684 h 2856620"/>
              <a:gd name="connsiteX2" fmla="*/ 768403 w 3813661"/>
              <a:gd name="connsiteY2" fmla="*/ 0 h 2856620"/>
              <a:gd name="connsiteX3" fmla="*/ 1037344 w 3813661"/>
              <a:gd name="connsiteY3" fmla="*/ 76841 h 2856620"/>
              <a:gd name="connsiteX4" fmla="*/ 1344706 w 3813661"/>
              <a:gd name="connsiteY4" fmla="*/ 230521 h 2856620"/>
              <a:gd name="connsiteX5" fmla="*/ 1467650 w 3813661"/>
              <a:gd name="connsiteY5" fmla="*/ 361150 h 2856620"/>
              <a:gd name="connsiteX6" fmla="*/ 1490702 w 3813661"/>
              <a:gd name="connsiteY6" fmla="*/ 445674 h 2856620"/>
              <a:gd name="connsiteX7" fmla="*/ 1459966 w 3813661"/>
              <a:gd name="connsiteY7" fmla="*/ 530199 h 2856620"/>
              <a:gd name="connsiteX8" fmla="*/ 1675119 w 3813661"/>
              <a:gd name="connsiteY8" fmla="*/ 553251 h 2856620"/>
              <a:gd name="connsiteX9" fmla="*/ 1844168 w 3813661"/>
              <a:gd name="connsiteY9" fmla="*/ 499462 h 2856620"/>
              <a:gd name="connsiteX10" fmla="*/ 1990164 w 3813661"/>
              <a:gd name="connsiteY10" fmla="*/ 399570 h 2856620"/>
              <a:gd name="connsiteX11" fmla="*/ 2113109 w 3813661"/>
              <a:gd name="connsiteY11" fmla="*/ 345782 h 2856620"/>
              <a:gd name="connsiteX12" fmla="*/ 2197633 w 3813661"/>
              <a:gd name="connsiteY12" fmla="*/ 338098 h 2856620"/>
              <a:gd name="connsiteX13" fmla="*/ 2197633 w 3813661"/>
              <a:gd name="connsiteY13" fmla="*/ 238205 h 2856620"/>
              <a:gd name="connsiteX14" fmla="*/ 2274474 w 3813661"/>
              <a:gd name="connsiteY14" fmla="*/ 199785 h 2856620"/>
              <a:gd name="connsiteX15" fmla="*/ 2405102 w 3813661"/>
              <a:gd name="connsiteY15" fmla="*/ 169049 h 2856620"/>
              <a:gd name="connsiteX16" fmla="*/ 2650991 w 3813661"/>
              <a:gd name="connsiteY16" fmla="*/ 291994 h 2856620"/>
              <a:gd name="connsiteX17" fmla="*/ 2697095 w 3813661"/>
              <a:gd name="connsiteY17" fmla="*/ 376518 h 2856620"/>
              <a:gd name="connsiteX18" fmla="*/ 2773936 w 3813661"/>
              <a:gd name="connsiteY18" fmla="*/ 468726 h 2856620"/>
              <a:gd name="connsiteX19" fmla="*/ 2850776 w 3813661"/>
              <a:gd name="connsiteY19" fmla="*/ 522515 h 2856620"/>
              <a:gd name="connsiteX20" fmla="*/ 2843092 w 3813661"/>
              <a:gd name="connsiteY20" fmla="*/ 614723 h 2856620"/>
              <a:gd name="connsiteX21" fmla="*/ 2881512 w 3813661"/>
              <a:gd name="connsiteY21" fmla="*/ 660827 h 2856620"/>
              <a:gd name="connsiteX22" fmla="*/ 2973721 w 3813661"/>
              <a:gd name="connsiteY22" fmla="*/ 691563 h 2856620"/>
              <a:gd name="connsiteX23" fmla="*/ 2981405 w 3813661"/>
              <a:gd name="connsiteY23" fmla="*/ 745352 h 2856620"/>
              <a:gd name="connsiteX24" fmla="*/ 3019825 w 3813661"/>
              <a:gd name="connsiteY24" fmla="*/ 783772 h 2856620"/>
              <a:gd name="connsiteX25" fmla="*/ 3058245 w 3813661"/>
              <a:gd name="connsiteY25" fmla="*/ 822192 h 2856620"/>
              <a:gd name="connsiteX26" fmla="*/ 3058245 w 3813661"/>
              <a:gd name="connsiteY26" fmla="*/ 822192 h 2856620"/>
              <a:gd name="connsiteX27" fmla="*/ 3073613 w 3813661"/>
              <a:gd name="connsiteY27" fmla="*/ 883664 h 2856620"/>
              <a:gd name="connsiteX28" fmla="*/ 3104349 w 3813661"/>
              <a:gd name="connsiteY28" fmla="*/ 922084 h 2856620"/>
              <a:gd name="connsiteX29" fmla="*/ 3142769 w 3813661"/>
              <a:gd name="connsiteY29" fmla="*/ 937452 h 2856620"/>
              <a:gd name="connsiteX30" fmla="*/ 3196558 w 3813661"/>
              <a:gd name="connsiteY30" fmla="*/ 899032 h 2856620"/>
              <a:gd name="connsiteX31" fmla="*/ 3304134 w 3813661"/>
              <a:gd name="connsiteY31" fmla="*/ 922084 h 2856620"/>
              <a:gd name="connsiteX32" fmla="*/ 3288766 w 3813661"/>
              <a:gd name="connsiteY32" fmla="*/ 1021977 h 2856620"/>
              <a:gd name="connsiteX33" fmla="*/ 3342554 w 3813661"/>
              <a:gd name="connsiteY33" fmla="*/ 1091133 h 2856620"/>
              <a:gd name="connsiteX34" fmla="*/ 3365425 w 3813661"/>
              <a:gd name="connsiteY34" fmla="*/ 1123390 h 2856620"/>
              <a:gd name="connsiteX35" fmla="*/ 3380974 w 3813661"/>
              <a:gd name="connsiteY35" fmla="*/ 1191026 h 2856620"/>
              <a:gd name="connsiteX36" fmla="*/ 3395262 w 3813661"/>
              <a:gd name="connsiteY36" fmla="*/ 1296221 h 2856620"/>
              <a:gd name="connsiteX37" fmla="*/ 3431301 w 3813661"/>
              <a:gd name="connsiteY37" fmla="*/ 1403797 h 2856620"/>
              <a:gd name="connsiteX38" fmla="*/ 3446670 w 3813661"/>
              <a:gd name="connsiteY38" fmla="*/ 1518517 h 2856620"/>
              <a:gd name="connsiteX39" fmla="*/ 3379713 w 3813661"/>
              <a:gd name="connsiteY39" fmla="*/ 1597259 h 2856620"/>
              <a:gd name="connsiteX40" fmla="*/ 3342554 w 3813661"/>
              <a:gd name="connsiteY40" fmla="*/ 1698172 h 2856620"/>
              <a:gd name="connsiteX41" fmla="*/ 3309757 w 3813661"/>
              <a:gd name="connsiteY41" fmla="*/ 1886810 h 2856620"/>
              <a:gd name="connsiteX42" fmla="*/ 3305535 w 3813661"/>
              <a:gd name="connsiteY42" fmla="*/ 2007374 h 2856620"/>
              <a:gd name="connsiteX43" fmla="*/ 3419935 w 3813661"/>
              <a:gd name="connsiteY43" fmla="*/ 2126737 h 2856620"/>
              <a:gd name="connsiteX44" fmla="*/ 3467819 w 3813661"/>
              <a:gd name="connsiteY44" fmla="*/ 2080653 h 2856620"/>
              <a:gd name="connsiteX45" fmla="*/ 3467819 w 3813661"/>
              <a:gd name="connsiteY45" fmla="*/ 1994928 h 2856620"/>
              <a:gd name="connsiteX46" fmla="*/ 3432101 w 3813661"/>
              <a:gd name="connsiteY46" fmla="*/ 1909203 h 2856620"/>
              <a:gd name="connsiteX47" fmla="*/ 3477344 w 3813661"/>
              <a:gd name="connsiteY47" fmla="*/ 1875865 h 2856620"/>
              <a:gd name="connsiteX48" fmla="*/ 3525570 w 3813661"/>
              <a:gd name="connsiteY48" fmla="*/ 1921610 h 2856620"/>
              <a:gd name="connsiteX49" fmla="*/ 3601169 w 3813661"/>
              <a:gd name="connsiteY49" fmla="*/ 1990165 h 2856620"/>
              <a:gd name="connsiteX50" fmla="*/ 3579738 w 3813661"/>
              <a:gd name="connsiteY50" fmla="*/ 2073509 h 2856620"/>
              <a:gd name="connsiteX51" fmla="*/ 3472582 w 3813661"/>
              <a:gd name="connsiteY51" fmla="*/ 2228290 h 2856620"/>
              <a:gd name="connsiteX52" fmla="*/ 3511603 w 3813661"/>
              <a:gd name="connsiteY52" fmla="*/ 2428155 h 2856620"/>
              <a:gd name="connsiteX53" fmla="*/ 3580759 w 3813661"/>
              <a:gd name="connsiteY53" fmla="*/ 2566468 h 2856620"/>
              <a:gd name="connsiteX54" fmla="*/ 3667665 w 3813661"/>
              <a:gd name="connsiteY54" fmla="*/ 2725451 h 2856620"/>
              <a:gd name="connsiteX55" fmla="*/ 3813661 w 3813661"/>
              <a:gd name="connsiteY55" fmla="*/ 2856620 h 2856620"/>
              <a:gd name="connsiteX0" fmla="*/ 0 w 3813661"/>
              <a:gd name="connsiteY0" fmla="*/ 69157 h 2856620"/>
              <a:gd name="connsiteX1" fmla="*/ 476410 w 3813661"/>
              <a:gd name="connsiteY1" fmla="*/ 7684 h 2856620"/>
              <a:gd name="connsiteX2" fmla="*/ 768403 w 3813661"/>
              <a:gd name="connsiteY2" fmla="*/ 0 h 2856620"/>
              <a:gd name="connsiteX3" fmla="*/ 1037344 w 3813661"/>
              <a:gd name="connsiteY3" fmla="*/ 76841 h 2856620"/>
              <a:gd name="connsiteX4" fmla="*/ 1344706 w 3813661"/>
              <a:gd name="connsiteY4" fmla="*/ 230521 h 2856620"/>
              <a:gd name="connsiteX5" fmla="*/ 1467650 w 3813661"/>
              <a:gd name="connsiteY5" fmla="*/ 361150 h 2856620"/>
              <a:gd name="connsiteX6" fmla="*/ 1490702 w 3813661"/>
              <a:gd name="connsiteY6" fmla="*/ 445674 h 2856620"/>
              <a:gd name="connsiteX7" fmla="*/ 1459966 w 3813661"/>
              <a:gd name="connsiteY7" fmla="*/ 530199 h 2856620"/>
              <a:gd name="connsiteX8" fmla="*/ 1675119 w 3813661"/>
              <a:gd name="connsiteY8" fmla="*/ 553251 h 2856620"/>
              <a:gd name="connsiteX9" fmla="*/ 1844168 w 3813661"/>
              <a:gd name="connsiteY9" fmla="*/ 499462 h 2856620"/>
              <a:gd name="connsiteX10" fmla="*/ 1990164 w 3813661"/>
              <a:gd name="connsiteY10" fmla="*/ 399570 h 2856620"/>
              <a:gd name="connsiteX11" fmla="*/ 2113109 w 3813661"/>
              <a:gd name="connsiteY11" fmla="*/ 345782 h 2856620"/>
              <a:gd name="connsiteX12" fmla="*/ 2197633 w 3813661"/>
              <a:gd name="connsiteY12" fmla="*/ 338098 h 2856620"/>
              <a:gd name="connsiteX13" fmla="*/ 2197633 w 3813661"/>
              <a:gd name="connsiteY13" fmla="*/ 238205 h 2856620"/>
              <a:gd name="connsiteX14" fmla="*/ 2274474 w 3813661"/>
              <a:gd name="connsiteY14" fmla="*/ 199785 h 2856620"/>
              <a:gd name="connsiteX15" fmla="*/ 2405102 w 3813661"/>
              <a:gd name="connsiteY15" fmla="*/ 169049 h 2856620"/>
              <a:gd name="connsiteX16" fmla="*/ 2650991 w 3813661"/>
              <a:gd name="connsiteY16" fmla="*/ 291994 h 2856620"/>
              <a:gd name="connsiteX17" fmla="*/ 2697095 w 3813661"/>
              <a:gd name="connsiteY17" fmla="*/ 376518 h 2856620"/>
              <a:gd name="connsiteX18" fmla="*/ 2773936 w 3813661"/>
              <a:gd name="connsiteY18" fmla="*/ 468726 h 2856620"/>
              <a:gd name="connsiteX19" fmla="*/ 2850776 w 3813661"/>
              <a:gd name="connsiteY19" fmla="*/ 522515 h 2856620"/>
              <a:gd name="connsiteX20" fmla="*/ 2843092 w 3813661"/>
              <a:gd name="connsiteY20" fmla="*/ 614723 h 2856620"/>
              <a:gd name="connsiteX21" fmla="*/ 2881512 w 3813661"/>
              <a:gd name="connsiteY21" fmla="*/ 660827 h 2856620"/>
              <a:gd name="connsiteX22" fmla="*/ 2973721 w 3813661"/>
              <a:gd name="connsiteY22" fmla="*/ 691563 h 2856620"/>
              <a:gd name="connsiteX23" fmla="*/ 2981405 w 3813661"/>
              <a:gd name="connsiteY23" fmla="*/ 745352 h 2856620"/>
              <a:gd name="connsiteX24" fmla="*/ 3019825 w 3813661"/>
              <a:gd name="connsiteY24" fmla="*/ 783772 h 2856620"/>
              <a:gd name="connsiteX25" fmla="*/ 3058245 w 3813661"/>
              <a:gd name="connsiteY25" fmla="*/ 822192 h 2856620"/>
              <a:gd name="connsiteX26" fmla="*/ 3058245 w 3813661"/>
              <a:gd name="connsiteY26" fmla="*/ 822192 h 2856620"/>
              <a:gd name="connsiteX27" fmla="*/ 3073613 w 3813661"/>
              <a:gd name="connsiteY27" fmla="*/ 883664 h 2856620"/>
              <a:gd name="connsiteX28" fmla="*/ 3104349 w 3813661"/>
              <a:gd name="connsiteY28" fmla="*/ 922084 h 2856620"/>
              <a:gd name="connsiteX29" fmla="*/ 3142769 w 3813661"/>
              <a:gd name="connsiteY29" fmla="*/ 937452 h 2856620"/>
              <a:gd name="connsiteX30" fmla="*/ 3196558 w 3813661"/>
              <a:gd name="connsiteY30" fmla="*/ 899032 h 2856620"/>
              <a:gd name="connsiteX31" fmla="*/ 3304134 w 3813661"/>
              <a:gd name="connsiteY31" fmla="*/ 922084 h 2856620"/>
              <a:gd name="connsiteX32" fmla="*/ 3288766 w 3813661"/>
              <a:gd name="connsiteY32" fmla="*/ 1021977 h 2856620"/>
              <a:gd name="connsiteX33" fmla="*/ 3342554 w 3813661"/>
              <a:gd name="connsiteY33" fmla="*/ 1091133 h 2856620"/>
              <a:gd name="connsiteX34" fmla="*/ 3365425 w 3813661"/>
              <a:gd name="connsiteY34" fmla="*/ 1123390 h 2856620"/>
              <a:gd name="connsiteX35" fmla="*/ 3380974 w 3813661"/>
              <a:gd name="connsiteY35" fmla="*/ 1191026 h 2856620"/>
              <a:gd name="connsiteX36" fmla="*/ 3395262 w 3813661"/>
              <a:gd name="connsiteY36" fmla="*/ 1296221 h 2856620"/>
              <a:gd name="connsiteX37" fmla="*/ 3431301 w 3813661"/>
              <a:gd name="connsiteY37" fmla="*/ 1403797 h 2856620"/>
              <a:gd name="connsiteX38" fmla="*/ 3446670 w 3813661"/>
              <a:gd name="connsiteY38" fmla="*/ 1518517 h 2856620"/>
              <a:gd name="connsiteX39" fmla="*/ 3379713 w 3813661"/>
              <a:gd name="connsiteY39" fmla="*/ 1597259 h 2856620"/>
              <a:gd name="connsiteX40" fmla="*/ 3342554 w 3813661"/>
              <a:gd name="connsiteY40" fmla="*/ 1698172 h 2856620"/>
              <a:gd name="connsiteX41" fmla="*/ 3309757 w 3813661"/>
              <a:gd name="connsiteY41" fmla="*/ 1886810 h 2856620"/>
              <a:gd name="connsiteX42" fmla="*/ 3305535 w 3813661"/>
              <a:gd name="connsiteY42" fmla="*/ 2007374 h 2856620"/>
              <a:gd name="connsiteX43" fmla="*/ 3419935 w 3813661"/>
              <a:gd name="connsiteY43" fmla="*/ 2126737 h 2856620"/>
              <a:gd name="connsiteX44" fmla="*/ 3467819 w 3813661"/>
              <a:gd name="connsiteY44" fmla="*/ 2080653 h 2856620"/>
              <a:gd name="connsiteX45" fmla="*/ 3467819 w 3813661"/>
              <a:gd name="connsiteY45" fmla="*/ 1994928 h 2856620"/>
              <a:gd name="connsiteX46" fmla="*/ 3432101 w 3813661"/>
              <a:gd name="connsiteY46" fmla="*/ 1909203 h 2856620"/>
              <a:gd name="connsiteX47" fmla="*/ 3477344 w 3813661"/>
              <a:gd name="connsiteY47" fmla="*/ 1875865 h 2856620"/>
              <a:gd name="connsiteX48" fmla="*/ 3525570 w 3813661"/>
              <a:gd name="connsiteY48" fmla="*/ 1921610 h 2856620"/>
              <a:gd name="connsiteX49" fmla="*/ 3601169 w 3813661"/>
              <a:gd name="connsiteY49" fmla="*/ 1990165 h 2856620"/>
              <a:gd name="connsiteX50" fmla="*/ 3579738 w 3813661"/>
              <a:gd name="connsiteY50" fmla="*/ 2073509 h 2856620"/>
              <a:gd name="connsiteX51" fmla="*/ 3472582 w 3813661"/>
              <a:gd name="connsiteY51" fmla="*/ 2228290 h 2856620"/>
              <a:gd name="connsiteX52" fmla="*/ 3511603 w 3813661"/>
              <a:gd name="connsiteY52" fmla="*/ 2428155 h 2856620"/>
              <a:gd name="connsiteX53" fmla="*/ 3580759 w 3813661"/>
              <a:gd name="connsiteY53" fmla="*/ 2566468 h 2856620"/>
              <a:gd name="connsiteX54" fmla="*/ 3667665 w 3813661"/>
              <a:gd name="connsiteY54" fmla="*/ 2725451 h 2856620"/>
              <a:gd name="connsiteX55" fmla="*/ 3722613 w 3813661"/>
              <a:gd name="connsiteY55" fmla="*/ 2792646 h 2856620"/>
              <a:gd name="connsiteX56" fmla="*/ 3813661 w 3813661"/>
              <a:gd name="connsiteY56" fmla="*/ 2856620 h 285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813661" h="2856620">
                <a:moveTo>
                  <a:pt x="0" y="69157"/>
                </a:moveTo>
                <a:lnTo>
                  <a:pt x="476410" y="7684"/>
                </a:lnTo>
                <a:lnTo>
                  <a:pt x="768403" y="0"/>
                </a:lnTo>
                <a:lnTo>
                  <a:pt x="1037344" y="76841"/>
                </a:lnTo>
                <a:lnTo>
                  <a:pt x="1344706" y="230521"/>
                </a:lnTo>
                <a:lnTo>
                  <a:pt x="1467650" y="361150"/>
                </a:lnTo>
                <a:lnTo>
                  <a:pt x="1490702" y="445674"/>
                </a:lnTo>
                <a:lnTo>
                  <a:pt x="1459966" y="530199"/>
                </a:lnTo>
                <a:lnTo>
                  <a:pt x="1675119" y="553251"/>
                </a:lnTo>
                <a:lnTo>
                  <a:pt x="1844168" y="499462"/>
                </a:lnTo>
                <a:lnTo>
                  <a:pt x="1990164" y="399570"/>
                </a:lnTo>
                <a:lnTo>
                  <a:pt x="2113109" y="345782"/>
                </a:lnTo>
                <a:lnTo>
                  <a:pt x="2197633" y="338098"/>
                </a:lnTo>
                <a:lnTo>
                  <a:pt x="2197633" y="238205"/>
                </a:lnTo>
                <a:lnTo>
                  <a:pt x="2274474" y="199785"/>
                </a:lnTo>
                <a:lnTo>
                  <a:pt x="2405102" y="169049"/>
                </a:lnTo>
                <a:lnTo>
                  <a:pt x="2650991" y="291994"/>
                </a:lnTo>
                <a:lnTo>
                  <a:pt x="2697095" y="376518"/>
                </a:lnTo>
                <a:lnTo>
                  <a:pt x="2773936" y="468726"/>
                </a:lnTo>
                <a:lnTo>
                  <a:pt x="2850776" y="522515"/>
                </a:lnTo>
                <a:lnTo>
                  <a:pt x="2843092" y="614723"/>
                </a:lnTo>
                <a:lnTo>
                  <a:pt x="2881512" y="660827"/>
                </a:lnTo>
                <a:lnTo>
                  <a:pt x="2973721" y="691563"/>
                </a:lnTo>
                <a:lnTo>
                  <a:pt x="2981405" y="745352"/>
                </a:lnTo>
                <a:lnTo>
                  <a:pt x="3019825" y="783772"/>
                </a:lnTo>
                <a:lnTo>
                  <a:pt x="3058245" y="822192"/>
                </a:lnTo>
                <a:lnTo>
                  <a:pt x="3058245" y="822192"/>
                </a:lnTo>
                <a:lnTo>
                  <a:pt x="3073613" y="883664"/>
                </a:lnTo>
                <a:lnTo>
                  <a:pt x="3104349" y="922084"/>
                </a:lnTo>
                <a:lnTo>
                  <a:pt x="3142769" y="937452"/>
                </a:lnTo>
                <a:lnTo>
                  <a:pt x="3196558" y="899032"/>
                </a:lnTo>
                <a:lnTo>
                  <a:pt x="3304134" y="922084"/>
                </a:lnTo>
                <a:lnTo>
                  <a:pt x="3288766" y="1021977"/>
                </a:lnTo>
                <a:lnTo>
                  <a:pt x="3342554" y="1091133"/>
                </a:lnTo>
                <a:cubicBezTo>
                  <a:pt x="3347797" y="1104267"/>
                  <a:pt x="3360182" y="1110256"/>
                  <a:pt x="3365425" y="1123390"/>
                </a:cubicBezTo>
                <a:lnTo>
                  <a:pt x="3380974" y="1191026"/>
                </a:lnTo>
                <a:lnTo>
                  <a:pt x="3395262" y="1296221"/>
                </a:lnTo>
                <a:lnTo>
                  <a:pt x="3431301" y="1403797"/>
                </a:lnTo>
                <a:lnTo>
                  <a:pt x="3446670" y="1518517"/>
                </a:lnTo>
                <a:cubicBezTo>
                  <a:pt x="3425938" y="1549527"/>
                  <a:pt x="3400445" y="1566249"/>
                  <a:pt x="3379713" y="1597259"/>
                </a:cubicBezTo>
                <a:lnTo>
                  <a:pt x="3342554" y="1698172"/>
                </a:lnTo>
                <a:lnTo>
                  <a:pt x="3309757" y="1886810"/>
                </a:lnTo>
                <a:lnTo>
                  <a:pt x="3305535" y="2007374"/>
                </a:lnTo>
                <a:lnTo>
                  <a:pt x="3419935" y="2126737"/>
                </a:lnTo>
                <a:cubicBezTo>
                  <a:pt x="3433515" y="2091532"/>
                  <a:pt x="3454239" y="2115858"/>
                  <a:pt x="3467819" y="2080653"/>
                </a:cubicBezTo>
                <a:cubicBezTo>
                  <a:pt x="3472228" y="2059082"/>
                  <a:pt x="3477344" y="2025090"/>
                  <a:pt x="3467819" y="1994928"/>
                </a:cubicBezTo>
                <a:cubicBezTo>
                  <a:pt x="3458294" y="1964766"/>
                  <a:pt x="3432101" y="1922697"/>
                  <a:pt x="3432101" y="1909203"/>
                </a:cubicBezTo>
                <a:cubicBezTo>
                  <a:pt x="3451151" y="1913965"/>
                  <a:pt x="3458294" y="1871103"/>
                  <a:pt x="3477344" y="1875865"/>
                </a:cubicBezTo>
                <a:lnTo>
                  <a:pt x="3525570" y="1921610"/>
                </a:lnTo>
                <a:cubicBezTo>
                  <a:pt x="3537476" y="1940660"/>
                  <a:pt x="3595713" y="1971595"/>
                  <a:pt x="3601169" y="1990165"/>
                </a:cubicBezTo>
                <a:cubicBezTo>
                  <a:pt x="3606625" y="2008735"/>
                  <a:pt x="3592438" y="2033822"/>
                  <a:pt x="3579738" y="2073509"/>
                </a:cubicBezTo>
                <a:cubicBezTo>
                  <a:pt x="3571800" y="2132246"/>
                  <a:pt x="3501951" y="2176697"/>
                  <a:pt x="3472582" y="2228290"/>
                </a:cubicBezTo>
                <a:lnTo>
                  <a:pt x="3511603" y="2428155"/>
                </a:lnTo>
                <a:lnTo>
                  <a:pt x="3580759" y="2566468"/>
                </a:lnTo>
                <a:lnTo>
                  <a:pt x="3667665" y="2725451"/>
                </a:lnTo>
                <a:cubicBezTo>
                  <a:pt x="3687568" y="2743881"/>
                  <a:pt x="3702710" y="2774216"/>
                  <a:pt x="3722613" y="2792646"/>
                </a:cubicBezTo>
                <a:lnTo>
                  <a:pt x="3813661" y="2856620"/>
                </a:lnTo>
              </a:path>
            </a:pathLst>
          </a:custGeom>
          <a:noFill/>
          <a:ln w="254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Oval 74"/>
          <p:cNvSpPr>
            <a:spLocks noChangeArrowheads="1"/>
          </p:cNvSpPr>
          <p:nvPr/>
        </p:nvSpPr>
        <p:spPr bwMode="auto">
          <a:xfrm>
            <a:off x="912813" y="1633538"/>
            <a:ext cx="139700" cy="139700"/>
          </a:xfrm>
          <a:prstGeom prst="ellipse">
            <a:avLst/>
          </a:prstGeom>
          <a:solidFill>
            <a:srgbClr val="FFFFFF"/>
          </a:solidFill>
          <a:ln w="25400">
            <a:solidFill>
              <a:schemeClr val="tx1"/>
            </a:solidFill>
            <a:round/>
            <a:headEnd/>
            <a:tailEnd/>
          </a:ln>
        </p:spPr>
        <p:txBody>
          <a:bodyPr anchor="ct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37" name="Oval 74"/>
          <p:cNvSpPr>
            <a:spLocks noChangeArrowheads="1"/>
          </p:cNvSpPr>
          <p:nvPr/>
        </p:nvSpPr>
        <p:spPr bwMode="auto">
          <a:xfrm>
            <a:off x="1754188" y="1765300"/>
            <a:ext cx="139700" cy="139700"/>
          </a:xfrm>
          <a:prstGeom prst="ellipse">
            <a:avLst/>
          </a:prstGeom>
          <a:solidFill>
            <a:srgbClr val="FFFFFF"/>
          </a:solidFill>
          <a:ln w="25400">
            <a:solidFill>
              <a:schemeClr val="tx1"/>
            </a:solidFill>
            <a:round/>
            <a:headEnd/>
            <a:tailEnd/>
          </a:ln>
        </p:spPr>
        <p:txBody>
          <a:bodyPr anchor="ct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38" name="Freeform 37"/>
          <p:cNvSpPr/>
          <p:nvPr/>
        </p:nvSpPr>
        <p:spPr>
          <a:xfrm>
            <a:off x="4384675" y="4359275"/>
            <a:ext cx="1562100" cy="1511300"/>
          </a:xfrm>
          <a:custGeom>
            <a:avLst/>
            <a:gdLst>
              <a:gd name="connsiteX0" fmla="*/ 0 w 1633537"/>
              <a:gd name="connsiteY0" fmla="*/ 76200 h 1538287"/>
              <a:gd name="connsiteX1" fmla="*/ 14287 w 1633537"/>
              <a:gd name="connsiteY1" fmla="*/ 14287 h 1538287"/>
              <a:gd name="connsiteX2" fmla="*/ 14287 w 1633537"/>
              <a:gd name="connsiteY2" fmla="*/ 14287 h 1538287"/>
              <a:gd name="connsiteX3" fmla="*/ 76200 w 1633537"/>
              <a:gd name="connsiteY3" fmla="*/ 23812 h 1538287"/>
              <a:gd name="connsiteX4" fmla="*/ 66675 w 1633537"/>
              <a:gd name="connsiteY4" fmla="*/ 114300 h 1538287"/>
              <a:gd name="connsiteX5" fmla="*/ 61912 w 1633537"/>
              <a:gd name="connsiteY5" fmla="*/ 214312 h 1538287"/>
              <a:gd name="connsiteX6" fmla="*/ 90487 w 1633537"/>
              <a:gd name="connsiteY6" fmla="*/ 309562 h 1538287"/>
              <a:gd name="connsiteX7" fmla="*/ 209550 w 1633537"/>
              <a:gd name="connsiteY7" fmla="*/ 395287 h 1538287"/>
              <a:gd name="connsiteX8" fmla="*/ 276225 w 1633537"/>
              <a:gd name="connsiteY8" fmla="*/ 509587 h 1538287"/>
              <a:gd name="connsiteX9" fmla="*/ 309562 w 1633537"/>
              <a:gd name="connsiteY9" fmla="*/ 657225 h 1538287"/>
              <a:gd name="connsiteX10" fmla="*/ 361950 w 1633537"/>
              <a:gd name="connsiteY10" fmla="*/ 752475 h 1538287"/>
              <a:gd name="connsiteX11" fmla="*/ 495300 w 1633537"/>
              <a:gd name="connsiteY11" fmla="*/ 857250 h 1538287"/>
              <a:gd name="connsiteX12" fmla="*/ 638175 w 1633537"/>
              <a:gd name="connsiteY12" fmla="*/ 952500 h 1538287"/>
              <a:gd name="connsiteX13" fmla="*/ 747712 w 1633537"/>
              <a:gd name="connsiteY13" fmla="*/ 1081087 h 1538287"/>
              <a:gd name="connsiteX14" fmla="*/ 814387 w 1633537"/>
              <a:gd name="connsiteY14" fmla="*/ 1190625 h 1538287"/>
              <a:gd name="connsiteX15" fmla="*/ 847725 w 1633537"/>
              <a:gd name="connsiteY15" fmla="*/ 1252537 h 1538287"/>
              <a:gd name="connsiteX16" fmla="*/ 838200 w 1633537"/>
              <a:gd name="connsiteY16" fmla="*/ 1409700 h 1538287"/>
              <a:gd name="connsiteX17" fmla="*/ 881062 w 1633537"/>
              <a:gd name="connsiteY17" fmla="*/ 1500187 h 1538287"/>
              <a:gd name="connsiteX18" fmla="*/ 990600 w 1633537"/>
              <a:gd name="connsiteY18" fmla="*/ 1538287 h 1538287"/>
              <a:gd name="connsiteX19" fmla="*/ 1176337 w 1633537"/>
              <a:gd name="connsiteY19" fmla="*/ 1443037 h 1538287"/>
              <a:gd name="connsiteX20" fmla="*/ 1285875 w 1633537"/>
              <a:gd name="connsiteY20" fmla="*/ 1419225 h 1538287"/>
              <a:gd name="connsiteX21" fmla="*/ 1414462 w 1633537"/>
              <a:gd name="connsiteY21" fmla="*/ 1366837 h 1538287"/>
              <a:gd name="connsiteX22" fmla="*/ 1447800 w 1633537"/>
              <a:gd name="connsiteY22" fmla="*/ 1276350 h 1538287"/>
              <a:gd name="connsiteX23" fmla="*/ 1504950 w 1633537"/>
              <a:gd name="connsiteY23" fmla="*/ 1243012 h 1538287"/>
              <a:gd name="connsiteX24" fmla="*/ 1538287 w 1633537"/>
              <a:gd name="connsiteY24" fmla="*/ 1162050 h 1538287"/>
              <a:gd name="connsiteX25" fmla="*/ 1600200 w 1633537"/>
              <a:gd name="connsiteY25" fmla="*/ 933450 h 1538287"/>
              <a:gd name="connsiteX26" fmla="*/ 1614487 w 1633537"/>
              <a:gd name="connsiteY26" fmla="*/ 771525 h 1538287"/>
              <a:gd name="connsiteX27" fmla="*/ 1609725 w 1633537"/>
              <a:gd name="connsiteY27" fmla="*/ 595312 h 1538287"/>
              <a:gd name="connsiteX28" fmla="*/ 1628775 w 1633537"/>
              <a:gd name="connsiteY28" fmla="*/ 366712 h 1538287"/>
              <a:gd name="connsiteX29" fmla="*/ 1633537 w 1633537"/>
              <a:gd name="connsiteY29" fmla="*/ 185737 h 1538287"/>
              <a:gd name="connsiteX30" fmla="*/ 1628775 w 1633537"/>
              <a:gd name="connsiteY30" fmla="*/ 0 h 1538287"/>
              <a:gd name="connsiteX0" fmla="*/ 0 w 1633538"/>
              <a:gd name="connsiteY0" fmla="*/ 119063 h 1581150"/>
              <a:gd name="connsiteX1" fmla="*/ 14287 w 1633538"/>
              <a:gd name="connsiteY1" fmla="*/ 57150 h 1581150"/>
              <a:gd name="connsiteX2" fmla="*/ 14287 w 1633538"/>
              <a:gd name="connsiteY2" fmla="*/ 57150 h 1581150"/>
              <a:gd name="connsiteX3" fmla="*/ 76200 w 1633538"/>
              <a:gd name="connsiteY3" fmla="*/ 66675 h 1581150"/>
              <a:gd name="connsiteX4" fmla="*/ 66675 w 1633538"/>
              <a:gd name="connsiteY4" fmla="*/ 157163 h 1581150"/>
              <a:gd name="connsiteX5" fmla="*/ 61912 w 1633538"/>
              <a:gd name="connsiteY5" fmla="*/ 257175 h 1581150"/>
              <a:gd name="connsiteX6" fmla="*/ 90487 w 1633538"/>
              <a:gd name="connsiteY6" fmla="*/ 352425 h 1581150"/>
              <a:gd name="connsiteX7" fmla="*/ 209550 w 1633538"/>
              <a:gd name="connsiteY7" fmla="*/ 438150 h 1581150"/>
              <a:gd name="connsiteX8" fmla="*/ 276225 w 1633538"/>
              <a:gd name="connsiteY8" fmla="*/ 552450 h 1581150"/>
              <a:gd name="connsiteX9" fmla="*/ 309562 w 1633538"/>
              <a:gd name="connsiteY9" fmla="*/ 700088 h 1581150"/>
              <a:gd name="connsiteX10" fmla="*/ 361950 w 1633538"/>
              <a:gd name="connsiteY10" fmla="*/ 795338 h 1581150"/>
              <a:gd name="connsiteX11" fmla="*/ 495300 w 1633538"/>
              <a:gd name="connsiteY11" fmla="*/ 900113 h 1581150"/>
              <a:gd name="connsiteX12" fmla="*/ 638175 w 1633538"/>
              <a:gd name="connsiteY12" fmla="*/ 995363 h 1581150"/>
              <a:gd name="connsiteX13" fmla="*/ 747712 w 1633538"/>
              <a:gd name="connsiteY13" fmla="*/ 1123950 h 1581150"/>
              <a:gd name="connsiteX14" fmla="*/ 814387 w 1633538"/>
              <a:gd name="connsiteY14" fmla="*/ 1233488 h 1581150"/>
              <a:gd name="connsiteX15" fmla="*/ 847725 w 1633538"/>
              <a:gd name="connsiteY15" fmla="*/ 1295400 h 1581150"/>
              <a:gd name="connsiteX16" fmla="*/ 838200 w 1633538"/>
              <a:gd name="connsiteY16" fmla="*/ 1452563 h 1581150"/>
              <a:gd name="connsiteX17" fmla="*/ 881062 w 1633538"/>
              <a:gd name="connsiteY17" fmla="*/ 1543050 h 1581150"/>
              <a:gd name="connsiteX18" fmla="*/ 990600 w 1633538"/>
              <a:gd name="connsiteY18" fmla="*/ 1581150 h 1581150"/>
              <a:gd name="connsiteX19" fmla="*/ 1176337 w 1633538"/>
              <a:gd name="connsiteY19" fmla="*/ 1485900 h 1581150"/>
              <a:gd name="connsiteX20" fmla="*/ 1285875 w 1633538"/>
              <a:gd name="connsiteY20" fmla="*/ 1462088 h 1581150"/>
              <a:gd name="connsiteX21" fmla="*/ 1414462 w 1633538"/>
              <a:gd name="connsiteY21" fmla="*/ 1409700 h 1581150"/>
              <a:gd name="connsiteX22" fmla="*/ 1447800 w 1633538"/>
              <a:gd name="connsiteY22" fmla="*/ 1319213 h 1581150"/>
              <a:gd name="connsiteX23" fmla="*/ 1504950 w 1633538"/>
              <a:gd name="connsiteY23" fmla="*/ 1285875 h 1581150"/>
              <a:gd name="connsiteX24" fmla="*/ 1538287 w 1633538"/>
              <a:gd name="connsiteY24" fmla="*/ 1204913 h 1581150"/>
              <a:gd name="connsiteX25" fmla="*/ 1600200 w 1633538"/>
              <a:gd name="connsiteY25" fmla="*/ 976313 h 1581150"/>
              <a:gd name="connsiteX26" fmla="*/ 1614487 w 1633538"/>
              <a:gd name="connsiteY26" fmla="*/ 814388 h 1581150"/>
              <a:gd name="connsiteX27" fmla="*/ 1609725 w 1633538"/>
              <a:gd name="connsiteY27" fmla="*/ 638175 h 1581150"/>
              <a:gd name="connsiteX28" fmla="*/ 1628775 w 1633538"/>
              <a:gd name="connsiteY28" fmla="*/ 409575 h 1581150"/>
              <a:gd name="connsiteX29" fmla="*/ 1633537 w 1633538"/>
              <a:gd name="connsiteY29" fmla="*/ 228600 h 1581150"/>
              <a:gd name="connsiteX30" fmla="*/ 1633538 w 1633538"/>
              <a:gd name="connsiteY30" fmla="*/ 0 h 1581150"/>
              <a:gd name="connsiteX0" fmla="*/ 0 w 1633538"/>
              <a:gd name="connsiteY0" fmla="*/ 119063 h 1581150"/>
              <a:gd name="connsiteX1" fmla="*/ 14287 w 1633538"/>
              <a:gd name="connsiteY1" fmla="*/ 57150 h 1581150"/>
              <a:gd name="connsiteX2" fmla="*/ 14287 w 1633538"/>
              <a:gd name="connsiteY2" fmla="*/ 57150 h 1581150"/>
              <a:gd name="connsiteX3" fmla="*/ 76200 w 1633538"/>
              <a:gd name="connsiteY3" fmla="*/ 66675 h 1581150"/>
              <a:gd name="connsiteX4" fmla="*/ 66675 w 1633538"/>
              <a:gd name="connsiteY4" fmla="*/ 157163 h 1581150"/>
              <a:gd name="connsiteX5" fmla="*/ 61912 w 1633538"/>
              <a:gd name="connsiteY5" fmla="*/ 257175 h 1581150"/>
              <a:gd name="connsiteX6" fmla="*/ 90487 w 1633538"/>
              <a:gd name="connsiteY6" fmla="*/ 352425 h 1581150"/>
              <a:gd name="connsiteX7" fmla="*/ 209550 w 1633538"/>
              <a:gd name="connsiteY7" fmla="*/ 438150 h 1581150"/>
              <a:gd name="connsiteX8" fmla="*/ 276225 w 1633538"/>
              <a:gd name="connsiteY8" fmla="*/ 552450 h 1581150"/>
              <a:gd name="connsiteX9" fmla="*/ 309562 w 1633538"/>
              <a:gd name="connsiteY9" fmla="*/ 700088 h 1581150"/>
              <a:gd name="connsiteX10" fmla="*/ 361950 w 1633538"/>
              <a:gd name="connsiteY10" fmla="*/ 795338 h 1581150"/>
              <a:gd name="connsiteX11" fmla="*/ 495300 w 1633538"/>
              <a:gd name="connsiteY11" fmla="*/ 900113 h 1581150"/>
              <a:gd name="connsiteX12" fmla="*/ 638175 w 1633538"/>
              <a:gd name="connsiteY12" fmla="*/ 995363 h 1581150"/>
              <a:gd name="connsiteX13" fmla="*/ 747712 w 1633538"/>
              <a:gd name="connsiteY13" fmla="*/ 1123950 h 1581150"/>
              <a:gd name="connsiteX14" fmla="*/ 814387 w 1633538"/>
              <a:gd name="connsiteY14" fmla="*/ 1233488 h 1581150"/>
              <a:gd name="connsiteX15" fmla="*/ 847725 w 1633538"/>
              <a:gd name="connsiteY15" fmla="*/ 1295400 h 1581150"/>
              <a:gd name="connsiteX16" fmla="*/ 838200 w 1633538"/>
              <a:gd name="connsiteY16" fmla="*/ 1452563 h 1581150"/>
              <a:gd name="connsiteX17" fmla="*/ 881062 w 1633538"/>
              <a:gd name="connsiteY17" fmla="*/ 1543050 h 1581150"/>
              <a:gd name="connsiteX18" fmla="*/ 990600 w 1633538"/>
              <a:gd name="connsiteY18" fmla="*/ 1581150 h 1581150"/>
              <a:gd name="connsiteX19" fmla="*/ 1176337 w 1633538"/>
              <a:gd name="connsiteY19" fmla="*/ 1485900 h 1581150"/>
              <a:gd name="connsiteX20" fmla="*/ 1285875 w 1633538"/>
              <a:gd name="connsiteY20" fmla="*/ 1462088 h 1581150"/>
              <a:gd name="connsiteX21" fmla="*/ 1414462 w 1633538"/>
              <a:gd name="connsiteY21" fmla="*/ 1409700 h 1581150"/>
              <a:gd name="connsiteX22" fmla="*/ 1447800 w 1633538"/>
              <a:gd name="connsiteY22" fmla="*/ 1319213 h 1581150"/>
              <a:gd name="connsiteX23" fmla="*/ 1504950 w 1633538"/>
              <a:gd name="connsiteY23" fmla="*/ 1285875 h 1581150"/>
              <a:gd name="connsiteX24" fmla="*/ 1538287 w 1633538"/>
              <a:gd name="connsiteY24" fmla="*/ 1204913 h 1581150"/>
              <a:gd name="connsiteX25" fmla="*/ 1600200 w 1633538"/>
              <a:gd name="connsiteY25" fmla="*/ 976313 h 1581150"/>
              <a:gd name="connsiteX26" fmla="*/ 1614487 w 1633538"/>
              <a:gd name="connsiteY26" fmla="*/ 814388 h 1581150"/>
              <a:gd name="connsiteX27" fmla="*/ 1609725 w 1633538"/>
              <a:gd name="connsiteY27" fmla="*/ 638175 h 1581150"/>
              <a:gd name="connsiteX28" fmla="*/ 1628775 w 1633538"/>
              <a:gd name="connsiteY28" fmla="*/ 409575 h 1581150"/>
              <a:gd name="connsiteX29" fmla="*/ 1628774 w 1633538"/>
              <a:gd name="connsiteY29" fmla="*/ 228600 h 1581150"/>
              <a:gd name="connsiteX30" fmla="*/ 1633538 w 1633538"/>
              <a:gd name="connsiteY30" fmla="*/ 0 h 1581150"/>
              <a:gd name="connsiteX0" fmla="*/ 0 w 1633538"/>
              <a:gd name="connsiteY0" fmla="*/ 119063 h 1581150"/>
              <a:gd name="connsiteX1" fmla="*/ 14287 w 1633538"/>
              <a:gd name="connsiteY1" fmla="*/ 57150 h 1581150"/>
              <a:gd name="connsiteX2" fmla="*/ 14287 w 1633538"/>
              <a:gd name="connsiteY2" fmla="*/ 57150 h 1581150"/>
              <a:gd name="connsiteX3" fmla="*/ 76200 w 1633538"/>
              <a:gd name="connsiteY3" fmla="*/ 66675 h 1581150"/>
              <a:gd name="connsiteX4" fmla="*/ 66675 w 1633538"/>
              <a:gd name="connsiteY4" fmla="*/ 157163 h 1581150"/>
              <a:gd name="connsiteX5" fmla="*/ 61912 w 1633538"/>
              <a:gd name="connsiteY5" fmla="*/ 257175 h 1581150"/>
              <a:gd name="connsiteX6" fmla="*/ 90487 w 1633538"/>
              <a:gd name="connsiteY6" fmla="*/ 352425 h 1581150"/>
              <a:gd name="connsiteX7" fmla="*/ 209550 w 1633538"/>
              <a:gd name="connsiteY7" fmla="*/ 438150 h 1581150"/>
              <a:gd name="connsiteX8" fmla="*/ 276225 w 1633538"/>
              <a:gd name="connsiteY8" fmla="*/ 552450 h 1581150"/>
              <a:gd name="connsiteX9" fmla="*/ 309562 w 1633538"/>
              <a:gd name="connsiteY9" fmla="*/ 700088 h 1581150"/>
              <a:gd name="connsiteX10" fmla="*/ 361950 w 1633538"/>
              <a:gd name="connsiteY10" fmla="*/ 795338 h 1581150"/>
              <a:gd name="connsiteX11" fmla="*/ 495300 w 1633538"/>
              <a:gd name="connsiteY11" fmla="*/ 900113 h 1581150"/>
              <a:gd name="connsiteX12" fmla="*/ 638175 w 1633538"/>
              <a:gd name="connsiteY12" fmla="*/ 995363 h 1581150"/>
              <a:gd name="connsiteX13" fmla="*/ 747712 w 1633538"/>
              <a:gd name="connsiteY13" fmla="*/ 1123950 h 1581150"/>
              <a:gd name="connsiteX14" fmla="*/ 814387 w 1633538"/>
              <a:gd name="connsiteY14" fmla="*/ 1233488 h 1581150"/>
              <a:gd name="connsiteX15" fmla="*/ 840581 w 1633538"/>
              <a:gd name="connsiteY15" fmla="*/ 1293019 h 1581150"/>
              <a:gd name="connsiteX16" fmla="*/ 838200 w 1633538"/>
              <a:gd name="connsiteY16" fmla="*/ 1452563 h 1581150"/>
              <a:gd name="connsiteX17" fmla="*/ 881062 w 1633538"/>
              <a:gd name="connsiteY17" fmla="*/ 1543050 h 1581150"/>
              <a:gd name="connsiteX18" fmla="*/ 990600 w 1633538"/>
              <a:gd name="connsiteY18" fmla="*/ 1581150 h 1581150"/>
              <a:gd name="connsiteX19" fmla="*/ 1176337 w 1633538"/>
              <a:gd name="connsiteY19" fmla="*/ 1485900 h 1581150"/>
              <a:gd name="connsiteX20" fmla="*/ 1285875 w 1633538"/>
              <a:gd name="connsiteY20" fmla="*/ 1462088 h 1581150"/>
              <a:gd name="connsiteX21" fmla="*/ 1414462 w 1633538"/>
              <a:gd name="connsiteY21" fmla="*/ 1409700 h 1581150"/>
              <a:gd name="connsiteX22" fmla="*/ 1447800 w 1633538"/>
              <a:gd name="connsiteY22" fmla="*/ 1319213 h 1581150"/>
              <a:gd name="connsiteX23" fmla="*/ 1504950 w 1633538"/>
              <a:gd name="connsiteY23" fmla="*/ 1285875 h 1581150"/>
              <a:gd name="connsiteX24" fmla="*/ 1538287 w 1633538"/>
              <a:gd name="connsiteY24" fmla="*/ 1204913 h 1581150"/>
              <a:gd name="connsiteX25" fmla="*/ 1600200 w 1633538"/>
              <a:gd name="connsiteY25" fmla="*/ 976313 h 1581150"/>
              <a:gd name="connsiteX26" fmla="*/ 1614487 w 1633538"/>
              <a:gd name="connsiteY26" fmla="*/ 814388 h 1581150"/>
              <a:gd name="connsiteX27" fmla="*/ 1609725 w 1633538"/>
              <a:gd name="connsiteY27" fmla="*/ 638175 h 1581150"/>
              <a:gd name="connsiteX28" fmla="*/ 1628775 w 1633538"/>
              <a:gd name="connsiteY28" fmla="*/ 409575 h 1581150"/>
              <a:gd name="connsiteX29" fmla="*/ 1628774 w 1633538"/>
              <a:gd name="connsiteY29" fmla="*/ 228600 h 1581150"/>
              <a:gd name="connsiteX30" fmla="*/ 1633538 w 1633538"/>
              <a:gd name="connsiteY30" fmla="*/ 0 h 1581150"/>
              <a:gd name="connsiteX0" fmla="*/ 0 w 1633538"/>
              <a:gd name="connsiteY0" fmla="*/ 119063 h 1581150"/>
              <a:gd name="connsiteX1" fmla="*/ 14287 w 1633538"/>
              <a:gd name="connsiteY1" fmla="*/ 57150 h 1581150"/>
              <a:gd name="connsiteX2" fmla="*/ 14287 w 1633538"/>
              <a:gd name="connsiteY2" fmla="*/ 57150 h 1581150"/>
              <a:gd name="connsiteX3" fmla="*/ 76200 w 1633538"/>
              <a:gd name="connsiteY3" fmla="*/ 66675 h 1581150"/>
              <a:gd name="connsiteX4" fmla="*/ 66675 w 1633538"/>
              <a:gd name="connsiteY4" fmla="*/ 157163 h 1581150"/>
              <a:gd name="connsiteX5" fmla="*/ 61912 w 1633538"/>
              <a:gd name="connsiteY5" fmla="*/ 257175 h 1581150"/>
              <a:gd name="connsiteX6" fmla="*/ 90487 w 1633538"/>
              <a:gd name="connsiteY6" fmla="*/ 352425 h 1581150"/>
              <a:gd name="connsiteX7" fmla="*/ 209550 w 1633538"/>
              <a:gd name="connsiteY7" fmla="*/ 438150 h 1581150"/>
              <a:gd name="connsiteX8" fmla="*/ 276225 w 1633538"/>
              <a:gd name="connsiteY8" fmla="*/ 552450 h 1581150"/>
              <a:gd name="connsiteX9" fmla="*/ 309562 w 1633538"/>
              <a:gd name="connsiteY9" fmla="*/ 700088 h 1581150"/>
              <a:gd name="connsiteX10" fmla="*/ 361950 w 1633538"/>
              <a:gd name="connsiteY10" fmla="*/ 795338 h 1581150"/>
              <a:gd name="connsiteX11" fmla="*/ 495300 w 1633538"/>
              <a:gd name="connsiteY11" fmla="*/ 900113 h 1581150"/>
              <a:gd name="connsiteX12" fmla="*/ 638175 w 1633538"/>
              <a:gd name="connsiteY12" fmla="*/ 995363 h 1581150"/>
              <a:gd name="connsiteX13" fmla="*/ 747712 w 1633538"/>
              <a:gd name="connsiteY13" fmla="*/ 1123950 h 1581150"/>
              <a:gd name="connsiteX14" fmla="*/ 814387 w 1633538"/>
              <a:gd name="connsiteY14" fmla="*/ 1233488 h 1581150"/>
              <a:gd name="connsiteX15" fmla="*/ 840581 w 1633538"/>
              <a:gd name="connsiteY15" fmla="*/ 1293019 h 1581150"/>
              <a:gd name="connsiteX16" fmla="*/ 831057 w 1633538"/>
              <a:gd name="connsiteY16" fmla="*/ 1452563 h 1581150"/>
              <a:gd name="connsiteX17" fmla="*/ 881062 w 1633538"/>
              <a:gd name="connsiteY17" fmla="*/ 1543050 h 1581150"/>
              <a:gd name="connsiteX18" fmla="*/ 990600 w 1633538"/>
              <a:gd name="connsiteY18" fmla="*/ 1581150 h 1581150"/>
              <a:gd name="connsiteX19" fmla="*/ 1176337 w 1633538"/>
              <a:gd name="connsiteY19" fmla="*/ 1485900 h 1581150"/>
              <a:gd name="connsiteX20" fmla="*/ 1285875 w 1633538"/>
              <a:gd name="connsiteY20" fmla="*/ 1462088 h 1581150"/>
              <a:gd name="connsiteX21" fmla="*/ 1414462 w 1633538"/>
              <a:gd name="connsiteY21" fmla="*/ 1409700 h 1581150"/>
              <a:gd name="connsiteX22" fmla="*/ 1447800 w 1633538"/>
              <a:gd name="connsiteY22" fmla="*/ 1319213 h 1581150"/>
              <a:gd name="connsiteX23" fmla="*/ 1504950 w 1633538"/>
              <a:gd name="connsiteY23" fmla="*/ 1285875 h 1581150"/>
              <a:gd name="connsiteX24" fmla="*/ 1538287 w 1633538"/>
              <a:gd name="connsiteY24" fmla="*/ 1204913 h 1581150"/>
              <a:gd name="connsiteX25" fmla="*/ 1600200 w 1633538"/>
              <a:gd name="connsiteY25" fmla="*/ 976313 h 1581150"/>
              <a:gd name="connsiteX26" fmla="*/ 1614487 w 1633538"/>
              <a:gd name="connsiteY26" fmla="*/ 814388 h 1581150"/>
              <a:gd name="connsiteX27" fmla="*/ 1609725 w 1633538"/>
              <a:gd name="connsiteY27" fmla="*/ 638175 h 1581150"/>
              <a:gd name="connsiteX28" fmla="*/ 1628775 w 1633538"/>
              <a:gd name="connsiteY28" fmla="*/ 409575 h 1581150"/>
              <a:gd name="connsiteX29" fmla="*/ 1628774 w 1633538"/>
              <a:gd name="connsiteY29" fmla="*/ 228600 h 1581150"/>
              <a:gd name="connsiteX30" fmla="*/ 1633538 w 1633538"/>
              <a:gd name="connsiteY30" fmla="*/ 0 h 1581150"/>
              <a:gd name="connsiteX0" fmla="*/ 0 w 1633538"/>
              <a:gd name="connsiteY0" fmla="*/ 119063 h 1581150"/>
              <a:gd name="connsiteX1" fmla="*/ 14287 w 1633538"/>
              <a:gd name="connsiteY1" fmla="*/ 57150 h 1581150"/>
              <a:gd name="connsiteX2" fmla="*/ 14287 w 1633538"/>
              <a:gd name="connsiteY2" fmla="*/ 57150 h 1581150"/>
              <a:gd name="connsiteX3" fmla="*/ 76200 w 1633538"/>
              <a:gd name="connsiteY3" fmla="*/ 66675 h 1581150"/>
              <a:gd name="connsiteX4" fmla="*/ 66675 w 1633538"/>
              <a:gd name="connsiteY4" fmla="*/ 157163 h 1581150"/>
              <a:gd name="connsiteX5" fmla="*/ 61912 w 1633538"/>
              <a:gd name="connsiteY5" fmla="*/ 257175 h 1581150"/>
              <a:gd name="connsiteX6" fmla="*/ 90487 w 1633538"/>
              <a:gd name="connsiteY6" fmla="*/ 352425 h 1581150"/>
              <a:gd name="connsiteX7" fmla="*/ 209550 w 1633538"/>
              <a:gd name="connsiteY7" fmla="*/ 438150 h 1581150"/>
              <a:gd name="connsiteX8" fmla="*/ 276225 w 1633538"/>
              <a:gd name="connsiteY8" fmla="*/ 552450 h 1581150"/>
              <a:gd name="connsiteX9" fmla="*/ 309562 w 1633538"/>
              <a:gd name="connsiteY9" fmla="*/ 700088 h 1581150"/>
              <a:gd name="connsiteX10" fmla="*/ 361950 w 1633538"/>
              <a:gd name="connsiteY10" fmla="*/ 795338 h 1581150"/>
              <a:gd name="connsiteX11" fmla="*/ 495300 w 1633538"/>
              <a:gd name="connsiteY11" fmla="*/ 900113 h 1581150"/>
              <a:gd name="connsiteX12" fmla="*/ 638175 w 1633538"/>
              <a:gd name="connsiteY12" fmla="*/ 995363 h 1581150"/>
              <a:gd name="connsiteX13" fmla="*/ 747712 w 1633538"/>
              <a:gd name="connsiteY13" fmla="*/ 1123950 h 1581150"/>
              <a:gd name="connsiteX14" fmla="*/ 814387 w 1633538"/>
              <a:gd name="connsiteY14" fmla="*/ 1233488 h 1581150"/>
              <a:gd name="connsiteX15" fmla="*/ 840581 w 1633538"/>
              <a:gd name="connsiteY15" fmla="*/ 1293019 h 1581150"/>
              <a:gd name="connsiteX16" fmla="*/ 831057 w 1633538"/>
              <a:gd name="connsiteY16" fmla="*/ 1452563 h 1581150"/>
              <a:gd name="connsiteX17" fmla="*/ 881062 w 1633538"/>
              <a:gd name="connsiteY17" fmla="*/ 1543050 h 1581150"/>
              <a:gd name="connsiteX18" fmla="*/ 990600 w 1633538"/>
              <a:gd name="connsiteY18" fmla="*/ 1581150 h 1581150"/>
              <a:gd name="connsiteX19" fmla="*/ 1176337 w 1633538"/>
              <a:gd name="connsiteY19" fmla="*/ 1485900 h 1581150"/>
              <a:gd name="connsiteX20" fmla="*/ 1285875 w 1633538"/>
              <a:gd name="connsiteY20" fmla="*/ 1466850 h 1581150"/>
              <a:gd name="connsiteX21" fmla="*/ 1414462 w 1633538"/>
              <a:gd name="connsiteY21" fmla="*/ 1409700 h 1581150"/>
              <a:gd name="connsiteX22" fmla="*/ 1447800 w 1633538"/>
              <a:gd name="connsiteY22" fmla="*/ 1319213 h 1581150"/>
              <a:gd name="connsiteX23" fmla="*/ 1504950 w 1633538"/>
              <a:gd name="connsiteY23" fmla="*/ 1285875 h 1581150"/>
              <a:gd name="connsiteX24" fmla="*/ 1538287 w 1633538"/>
              <a:gd name="connsiteY24" fmla="*/ 1204913 h 1581150"/>
              <a:gd name="connsiteX25" fmla="*/ 1600200 w 1633538"/>
              <a:gd name="connsiteY25" fmla="*/ 976313 h 1581150"/>
              <a:gd name="connsiteX26" fmla="*/ 1614487 w 1633538"/>
              <a:gd name="connsiteY26" fmla="*/ 814388 h 1581150"/>
              <a:gd name="connsiteX27" fmla="*/ 1609725 w 1633538"/>
              <a:gd name="connsiteY27" fmla="*/ 638175 h 1581150"/>
              <a:gd name="connsiteX28" fmla="*/ 1628775 w 1633538"/>
              <a:gd name="connsiteY28" fmla="*/ 409575 h 1581150"/>
              <a:gd name="connsiteX29" fmla="*/ 1628774 w 1633538"/>
              <a:gd name="connsiteY29" fmla="*/ 228600 h 1581150"/>
              <a:gd name="connsiteX30" fmla="*/ 1633538 w 1633538"/>
              <a:gd name="connsiteY30" fmla="*/ 0 h 1581150"/>
              <a:gd name="connsiteX0" fmla="*/ 0 w 1633538"/>
              <a:gd name="connsiteY0" fmla="*/ 119063 h 1581150"/>
              <a:gd name="connsiteX1" fmla="*/ 14287 w 1633538"/>
              <a:gd name="connsiteY1" fmla="*/ 57150 h 1581150"/>
              <a:gd name="connsiteX2" fmla="*/ 14287 w 1633538"/>
              <a:gd name="connsiteY2" fmla="*/ 57150 h 1581150"/>
              <a:gd name="connsiteX3" fmla="*/ 76200 w 1633538"/>
              <a:gd name="connsiteY3" fmla="*/ 66675 h 1581150"/>
              <a:gd name="connsiteX4" fmla="*/ 66675 w 1633538"/>
              <a:gd name="connsiteY4" fmla="*/ 157163 h 1581150"/>
              <a:gd name="connsiteX5" fmla="*/ 61912 w 1633538"/>
              <a:gd name="connsiteY5" fmla="*/ 257175 h 1581150"/>
              <a:gd name="connsiteX6" fmla="*/ 90487 w 1633538"/>
              <a:gd name="connsiteY6" fmla="*/ 352425 h 1581150"/>
              <a:gd name="connsiteX7" fmla="*/ 209550 w 1633538"/>
              <a:gd name="connsiteY7" fmla="*/ 438150 h 1581150"/>
              <a:gd name="connsiteX8" fmla="*/ 276225 w 1633538"/>
              <a:gd name="connsiteY8" fmla="*/ 552450 h 1581150"/>
              <a:gd name="connsiteX9" fmla="*/ 309562 w 1633538"/>
              <a:gd name="connsiteY9" fmla="*/ 700088 h 1581150"/>
              <a:gd name="connsiteX10" fmla="*/ 361950 w 1633538"/>
              <a:gd name="connsiteY10" fmla="*/ 795338 h 1581150"/>
              <a:gd name="connsiteX11" fmla="*/ 495300 w 1633538"/>
              <a:gd name="connsiteY11" fmla="*/ 900113 h 1581150"/>
              <a:gd name="connsiteX12" fmla="*/ 638175 w 1633538"/>
              <a:gd name="connsiteY12" fmla="*/ 995363 h 1581150"/>
              <a:gd name="connsiteX13" fmla="*/ 747712 w 1633538"/>
              <a:gd name="connsiteY13" fmla="*/ 1123950 h 1581150"/>
              <a:gd name="connsiteX14" fmla="*/ 814387 w 1633538"/>
              <a:gd name="connsiteY14" fmla="*/ 1233488 h 1581150"/>
              <a:gd name="connsiteX15" fmla="*/ 840581 w 1633538"/>
              <a:gd name="connsiteY15" fmla="*/ 1293019 h 1581150"/>
              <a:gd name="connsiteX16" fmla="*/ 831057 w 1633538"/>
              <a:gd name="connsiteY16" fmla="*/ 1452563 h 1581150"/>
              <a:gd name="connsiteX17" fmla="*/ 881062 w 1633538"/>
              <a:gd name="connsiteY17" fmla="*/ 1543050 h 1581150"/>
              <a:gd name="connsiteX18" fmla="*/ 990600 w 1633538"/>
              <a:gd name="connsiteY18" fmla="*/ 1581150 h 1581150"/>
              <a:gd name="connsiteX19" fmla="*/ 1178718 w 1633538"/>
              <a:gd name="connsiteY19" fmla="*/ 1490662 h 1581150"/>
              <a:gd name="connsiteX20" fmla="*/ 1285875 w 1633538"/>
              <a:gd name="connsiteY20" fmla="*/ 1466850 h 1581150"/>
              <a:gd name="connsiteX21" fmla="*/ 1414462 w 1633538"/>
              <a:gd name="connsiteY21" fmla="*/ 1409700 h 1581150"/>
              <a:gd name="connsiteX22" fmla="*/ 1447800 w 1633538"/>
              <a:gd name="connsiteY22" fmla="*/ 1319213 h 1581150"/>
              <a:gd name="connsiteX23" fmla="*/ 1504950 w 1633538"/>
              <a:gd name="connsiteY23" fmla="*/ 1285875 h 1581150"/>
              <a:gd name="connsiteX24" fmla="*/ 1538287 w 1633538"/>
              <a:gd name="connsiteY24" fmla="*/ 1204913 h 1581150"/>
              <a:gd name="connsiteX25" fmla="*/ 1600200 w 1633538"/>
              <a:gd name="connsiteY25" fmla="*/ 976313 h 1581150"/>
              <a:gd name="connsiteX26" fmla="*/ 1614487 w 1633538"/>
              <a:gd name="connsiteY26" fmla="*/ 814388 h 1581150"/>
              <a:gd name="connsiteX27" fmla="*/ 1609725 w 1633538"/>
              <a:gd name="connsiteY27" fmla="*/ 638175 h 1581150"/>
              <a:gd name="connsiteX28" fmla="*/ 1628775 w 1633538"/>
              <a:gd name="connsiteY28" fmla="*/ 409575 h 1581150"/>
              <a:gd name="connsiteX29" fmla="*/ 1628774 w 1633538"/>
              <a:gd name="connsiteY29" fmla="*/ 228600 h 1581150"/>
              <a:gd name="connsiteX30" fmla="*/ 1633538 w 1633538"/>
              <a:gd name="connsiteY30" fmla="*/ 0 h 158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33538" h="1581150">
                <a:moveTo>
                  <a:pt x="0" y="119063"/>
                </a:moveTo>
                <a:lnTo>
                  <a:pt x="14287" y="57150"/>
                </a:lnTo>
                <a:lnTo>
                  <a:pt x="14287" y="57150"/>
                </a:lnTo>
                <a:lnTo>
                  <a:pt x="76200" y="66675"/>
                </a:lnTo>
                <a:lnTo>
                  <a:pt x="66675" y="157163"/>
                </a:lnTo>
                <a:lnTo>
                  <a:pt x="61912" y="257175"/>
                </a:lnTo>
                <a:lnTo>
                  <a:pt x="90487" y="352425"/>
                </a:lnTo>
                <a:lnTo>
                  <a:pt x="209550" y="438150"/>
                </a:lnTo>
                <a:lnTo>
                  <a:pt x="276225" y="552450"/>
                </a:lnTo>
                <a:lnTo>
                  <a:pt x="309562" y="700088"/>
                </a:lnTo>
                <a:lnTo>
                  <a:pt x="361950" y="795338"/>
                </a:lnTo>
                <a:lnTo>
                  <a:pt x="495300" y="900113"/>
                </a:lnTo>
                <a:lnTo>
                  <a:pt x="638175" y="995363"/>
                </a:lnTo>
                <a:lnTo>
                  <a:pt x="747712" y="1123950"/>
                </a:lnTo>
                <a:lnTo>
                  <a:pt x="814387" y="1233488"/>
                </a:lnTo>
                <a:lnTo>
                  <a:pt x="840581" y="1293019"/>
                </a:lnTo>
                <a:cubicBezTo>
                  <a:pt x="839787" y="1346200"/>
                  <a:pt x="831851" y="1399382"/>
                  <a:pt x="831057" y="1452563"/>
                </a:cubicBezTo>
                <a:lnTo>
                  <a:pt x="881062" y="1543050"/>
                </a:lnTo>
                <a:lnTo>
                  <a:pt x="990600" y="1581150"/>
                </a:lnTo>
                <a:lnTo>
                  <a:pt x="1178718" y="1490662"/>
                </a:lnTo>
                <a:lnTo>
                  <a:pt x="1285875" y="1466850"/>
                </a:lnTo>
                <a:lnTo>
                  <a:pt x="1414462" y="1409700"/>
                </a:lnTo>
                <a:lnTo>
                  <a:pt x="1447800" y="1319213"/>
                </a:lnTo>
                <a:lnTo>
                  <a:pt x="1504950" y="1285875"/>
                </a:lnTo>
                <a:lnTo>
                  <a:pt x="1538287" y="1204913"/>
                </a:lnTo>
                <a:lnTo>
                  <a:pt x="1600200" y="976313"/>
                </a:lnTo>
                <a:lnTo>
                  <a:pt x="1614487" y="814388"/>
                </a:lnTo>
                <a:lnTo>
                  <a:pt x="1609725" y="638175"/>
                </a:lnTo>
                <a:lnTo>
                  <a:pt x="1628775" y="409575"/>
                </a:lnTo>
                <a:cubicBezTo>
                  <a:pt x="1628775" y="349250"/>
                  <a:pt x="1628774" y="288925"/>
                  <a:pt x="1628774" y="228600"/>
                </a:cubicBezTo>
                <a:cubicBezTo>
                  <a:pt x="1628774" y="152400"/>
                  <a:pt x="1633538" y="76200"/>
                  <a:pt x="1633538" y="0"/>
                </a:cubicBezTo>
              </a:path>
            </a:pathLst>
          </a:custGeom>
          <a:noFill/>
          <a:ln w="254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9" name="Text Box 63"/>
          <p:cNvSpPr txBox="1">
            <a:spLocks noChangeArrowheads="1"/>
          </p:cNvSpPr>
          <p:nvPr/>
        </p:nvSpPr>
        <p:spPr bwMode="auto">
          <a:xfrm>
            <a:off x="3832225" y="4645025"/>
            <a:ext cx="80182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1" dirty="0">
                <a:solidFill>
                  <a:srgbClr val="000000"/>
                </a:solidFill>
                <a:latin typeface="+mj-lt"/>
              </a:rPr>
              <a:t>Ft. Myers</a:t>
            </a:r>
          </a:p>
        </p:txBody>
      </p:sp>
      <p:sp>
        <p:nvSpPr>
          <p:cNvPr id="40" name="Freeform 39"/>
          <p:cNvSpPr/>
          <p:nvPr/>
        </p:nvSpPr>
        <p:spPr>
          <a:xfrm>
            <a:off x="4972050" y="2149475"/>
            <a:ext cx="928688" cy="2092325"/>
          </a:xfrm>
          <a:custGeom>
            <a:avLst/>
            <a:gdLst>
              <a:gd name="connsiteX0" fmla="*/ 0 w 981075"/>
              <a:gd name="connsiteY0" fmla="*/ 0 h 2181225"/>
              <a:gd name="connsiteX1" fmla="*/ 176213 w 981075"/>
              <a:gd name="connsiteY1" fmla="*/ 400050 h 2181225"/>
              <a:gd name="connsiteX2" fmla="*/ 361950 w 981075"/>
              <a:gd name="connsiteY2" fmla="*/ 714375 h 2181225"/>
              <a:gd name="connsiteX3" fmla="*/ 447675 w 981075"/>
              <a:gd name="connsiteY3" fmla="*/ 785813 h 2181225"/>
              <a:gd name="connsiteX4" fmla="*/ 504825 w 981075"/>
              <a:gd name="connsiteY4" fmla="*/ 852488 h 2181225"/>
              <a:gd name="connsiteX5" fmla="*/ 519113 w 981075"/>
              <a:gd name="connsiteY5" fmla="*/ 966788 h 2181225"/>
              <a:gd name="connsiteX6" fmla="*/ 523875 w 981075"/>
              <a:gd name="connsiteY6" fmla="*/ 1143000 h 2181225"/>
              <a:gd name="connsiteX7" fmla="*/ 566738 w 981075"/>
              <a:gd name="connsiteY7" fmla="*/ 1338263 h 2181225"/>
              <a:gd name="connsiteX8" fmla="*/ 676275 w 981075"/>
              <a:gd name="connsiteY8" fmla="*/ 1528763 h 2181225"/>
              <a:gd name="connsiteX9" fmla="*/ 757238 w 981075"/>
              <a:gd name="connsiteY9" fmla="*/ 1733550 h 2181225"/>
              <a:gd name="connsiteX10" fmla="*/ 838200 w 981075"/>
              <a:gd name="connsiteY10" fmla="*/ 1928813 h 2181225"/>
              <a:gd name="connsiteX11" fmla="*/ 928688 w 981075"/>
              <a:gd name="connsiteY11" fmla="*/ 2071688 h 2181225"/>
              <a:gd name="connsiteX12" fmla="*/ 981075 w 981075"/>
              <a:gd name="connsiteY12" fmla="*/ 2181225 h 2181225"/>
              <a:gd name="connsiteX0" fmla="*/ 0 w 962025"/>
              <a:gd name="connsiteY0" fmla="*/ 0 h 2188369"/>
              <a:gd name="connsiteX1" fmla="*/ 157163 w 962025"/>
              <a:gd name="connsiteY1" fmla="*/ 407194 h 2188369"/>
              <a:gd name="connsiteX2" fmla="*/ 342900 w 962025"/>
              <a:gd name="connsiteY2" fmla="*/ 721519 h 2188369"/>
              <a:gd name="connsiteX3" fmla="*/ 428625 w 962025"/>
              <a:gd name="connsiteY3" fmla="*/ 792957 h 2188369"/>
              <a:gd name="connsiteX4" fmla="*/ 485775 w 962025"/>
              <a:gd name="connsiteY4" fmla="*/ 859632 h 2188369"/>
              <a:gd name="connsiteX5" fmla="*/ 500063 w 962025"/>
              <a:gd name="connsiteY5" fmla="*/ 973932 h 2188369"/>
              <a:gd name="connsiteX6" fmla="*/ 504825 w 962025"/>
              <a:gd name="connsiteY6" fmla="*/ 1150144 h 2188369"/>
              <a:gd name="connsiteX7" fmla="*/ 547688 w 962025"/>
              <a:gd name="connsiteY7" fmla="*/ 1345407 h 2188369"/>
              <a:gd name="connsiteX8" fmla="*/ 657225 w 962025"/>
              <a:gd name="connsiteY8" fmla="*/ 1535907 h 2188369"/>
              <a:gd name="connsiteX9" fmla="*/ 738188 w 962025"/>
              <a:gd name="connsiteY9" fmla="*/ 1740694 h 2188369"/>
              <a:gd name="connsiteX10" fmla="*/ 819150 w 962025"/>
              <a:gd name="connsiteY10" fmla="*/ 1935957 h 2188369"/>
              <a:gd name="connsiteX11" fmla="*/ 909638 w 962025"/>
              <a:gd name="connsiteY11" fmla="*/ 2078832 h 2188369"/>
              <a:gd name="connsiteX12" fmla="*/ 962025 w 962025"/>
              <a:gd name="connsiteY12" fmla="*/ 2188369 h 2188369"/>
              <a:gd name="connsiteX0" fmla="*/ 0 w 971550"/>
              <a:gd name="connsiteY0" fmla="*/ 0 h 2188369"/>
              <a:gd name="connsiteX1" fmla="*/ 166688 w 971550"/>
              <a:gd name="connsiteY1" fmla="*/ 407194 h 2188369"/>
              <a:gd name="connsiteX2" fmla="*/ 352425 w 971550"/>
              <a:gd name="connsiteY2" fmla="*/ 721519 h 2188369"/>
              <a:gd name="connsiteX3" fmla="*/ 438150 w 971550"/>
              <a:gd name="connsiteY3" fmla="*/ 792957 h 2188369"/>
              <a:gd name="connsiteX4" fmla="*/ 495300 w 971550"/>
              <a:gd name="connsiteY4" fmla="*/ 859632 h 2188369"/>
              <a:gd name="connsiteX5" fmla="*/ 509588 w 971550"/>
              <a:gd name="connsiteY5" fmla="*/ 973932 h 2188369"/>
              <a:gd name="connsiteX6" fmla="*/ 514350 w 971550"/>
              <a:gd name="connsiteY6" fmla="*/ 1150144 h 2188369"/>
              <a:gd name="connsiteX7" fmla="*/ 557213 w 971550"/>
              <a:gd name="connsiteY7" fmla="*/ 1345407 h 2188369"/>
              <a:gd name="connsiteX8" fmla="*/ 666750 w 971550"/>
              <a:gd name="connsiteY8" fmla="*/ 1535907 h 2188369"/>
              <a:gd name="connsiteX9" fmla="*/ 747713 w 971550"/>
              <a:gd name="connsiteY9" fmla="*/ 1740694 h 2188369"/>
              <a:gd name="connsiteX10" fmla="*/ 828675 w 971550"/>
              <a:gd name="connsiteY10" fmla="*/ 1935957 h 2188369"/>
              <a:gd name="connsiteX11" fmla="*/ 919163 w 971550"/>
              <a:gd name="connsiteY11" fmla="*/ 2078832 h 2188369"/>
              <a:gd name="connsiteX12" fmla="*/ 971550 w 971550"/>
              <a:gd name="connsiteY12" fmla="*/ 2188369 h 21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1550" h="2188369">
                <a:moveTo>
                  <a:pt x="0" y="0"/>
                </a:moveTo>
                <a:lnTo>
                  <a:pt x="166688" y="407194"/>
                </a:lnTo>
                <a:lnTo>
                  <a:pt x="352425" y="721519"/>
                </a:lnTo>
                <a:lnTo>
                  <a:pt x="438150" y="792957"/>
                </a:lnTo>
                <a:lnTo>
                  <a:pt x="495300" y="859632"/>
                </a:lnTo>
                <a:lnTo>
                  <a:pt x="509588" y="973932"/>
                </a:lnTo>
                <a:lnTo>
                  <a:pt x="514350" y="1150144"/>
                </a:lnTo>
                <a:lnTo>
                  <a:pt x="557213" y="1345407"/>
                </a:lnTo>
                <a:lnTo>
                  <a:pt x="666750" y="1535907"/>
                </a:lnTo>
                <a:lnTo>
                  <a:pt x="747713" y="1740694"/>
                </a:lnTo>
                <a:lnTo>
                  <a:pt x="828675" y="1935957"/>
                </a:lnTo>
                <a:lnTo>
                  <a:pt x="919163" y="2078832"/>
                </a:lnTo>
                <a:lnTo>
                  <a:pt x="971550" y="2188369"/>
                </a:lnTo>
              </a:path>
            </a:pathLst>
          </a:custGeom>
          <a:noFill/>
          <a:ln w="254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 name="Freeform 40"/>
          <p:cNvSpPr/>
          <p:nvPr/>
        </p:nvSpPr>
        <p:spPr>
          <a:xfrm>
            <a:off x="3355975" y="2097088"/>
            <a:ext cx="1028700" cy="2325687"/>
          </a:xfrm>
          <a:custGeom>
            <a:avLst/>
            <a:gdLst>
              <a:gd name="connsiteX0" fmla="*/ 0 w 1076325"/>
              <a:gd name="connsiteY0" fmla="*/ 0 h 2433638"/>
              <a:gd name="connsiteX1" fmla="*/ 61913 w 1076325"/>
              <a:gd name="connsiteY1" fmla="*/ 76200 h 2433638"/>
              <a:gd name="connsiteX2" fmla="*/ 119063 w 1076325"/>
              <a:gd name="connsiteY2" fmla="*/ 114300 h 2433638"/>
              <a:gd name="connsiteX3" fmla="*/ 119063 w 1076325"/>
              <a:gd name="connsiteY3" fmla="*/ 171450 h 2433638"/>
              <a:gd name="connsiteX4" fmla="*/ 114300 w 1076325"/>
              <a:gd name="connsiteY4" fmla="*/ 223838 h 2433638"/>
              <a:gd name="connsiteX5" fmla="*/ 166688 w 1076325"/>
              <a:gd name="connsiteY5" fmla="*/ 257175 h 2433638"/>
              <a:gd name="connsiteX6" fmla="*/ 252413 w 1076325"/>
              <a:gd name="connsiteY6" fmla="*/ 290513 h 2433638"/>
              <a:gd name="connsiteX7" fmla="*/ 276225 w 1076325"/>
              <a:gd name="connsiteY7" fmla="*/ 357188 h 2433638"/>
              <a:gd name="connsiteX8" fmla="*/ 328613 w 1076325"/>
              <a:gd name="connsiteY8" fmla="*/ 409575 h 2433638"/>
              <a:gd name="connsiteX9" fmla="*/ 352425 w 1076325"/>
              <a:gd name="connsiteY9" fmla="*/ 466725 h 2433638"/>
              <a:gd name="connsiteX10" fmla="*/ 381000 w 1076325"/>
              <a:gd name="connsiteY10" fmla="*/ 519113 h 2433638"/>
              <a:gd name="connsiteX11" fmla="*/ 438150 w 1076325"/>
              <a:gd name="connsiteY11" fmla="*/ 504825 h 2433638"/>
              <a:gd name="connsiteX12" fmla="*/ 471488 w 1076325"/>
              <a:gd name="connsiteY12" fmla="*/ 490538 h 2433638"/>
              <a:gd name="connsiteX13" fmla="*/ 547688 w 1076325"/>
              <a:gd name="connsiteY13" fmla="*/ 509588 h 2433638"/>
              <a:gd name="connsiteX14" fmla="*/ 581025 w 1076325"/>
              <a:gd name="connsiteY14" fmla="*/ 542925 h 2433638"/>
              <a:gd name="connsiteX15" fmla="*/ 571500 w 1076325"/>
              <a:gd name="connsiteY15" fmla="*/ 619125 h 2433638"/>
              <a:gd name="connsiteX16" fmla="*/ 638175 w 1076325"/>
              <a:gd name="connsiteY16" fmla="*/ 709613 h 2433638"/>
              <a:gd name="connsiteX17" fmla="*/ 657225 w 1076325"/>
              <a:gd name="connsiteY17" fmla="*/ 800100 h 2433638"/>
              <a:gd name="connsiteX18" fmla="*/ 661988 w 1076325"/>
              <a:gd name="connsiteY18" fmla="*/ 885825 h 2433638"/>
              <a:gd name="connsiteX19" fmla="*/ 690563 w 1076325"/>
              <a:gd name="connsiteY19" fmla="*/ 962025 h 2433638"/>
              <a:gd name="connsiteX20" fmla="*/ 714375 w 1076325"/>
              <a:gd name="connsiteY20" fmla="*/ 1038225 h 2433638"/>
              <a:gd name="connsiteX21" fmla="*/ 719138 w 1076325"/>
              <a:gd name="connsiteY21" fmla="*/ 1138238 h 2433638"/>
              <a:gd name="connsiteX22" fmla="*/ 666750 w 1076325"/>
              <a:gd name="connsiteY22" fmla="*/ 1185863 h 2433638"/>
              <a:gd name="connsiteX23" fmla="*/ 633413 w 1076325"/>
              <a:gd name="connsiteY23" fmla="*/ 1285875 h 2433638"/>
              <a:gd name="connsiteX24" fmla="*/ 614363 w 1076325"/>
              <a:gd name="connsiteY24" fmla="*/ 1319213 h 2433638"/>
              <a:gd name="connsiteX25" fmla="*/ 609600 w 1076325"/>
              <a:gd name="connsiteY25" fmla="*/ 1385888 h 2433638"/>
              <a:gd name="connsiteX26" fmla="*/ 590550 w 1076325"/>
              <a:gd name="connsiteY26" fmla="*/ 1471613 h 2433638"/>
              <a:gd name="connsiteX27" fmla="*/ 590550 w 1076325"/>
              <a:gd name="connsiteY27" fmla="*/ 1538288 h 2433638"/>
              <a:gd name="connsiteX28" fmla="*/ 576263 w 1076325"/>
              <a:gd name="connsiteY28" fmla="*/ 1590675 h 2433638"/>
              <a:gd name="connsiteX29" fmla="*/ 600075 w 1076325"/>
              <a:gd name="connsiteY29" fmla="*/ 1619250 h 2433638"/>
              <a:gd name="connsiteX30" fmla="*/ 671513 w 1076325"/>
              <a:gd name="connsiteY30" fmla="*/ 1695450 h 2433638"/>
              <a:gd name="connsiteX31" fmla="*/ 709613 w 1076325"/>
              <a:gd name="connsiteY31" fmla="*/ 1676400 h 2433638"/>
              <a:gd name="connsiteX32" fmla="*/ 714375 w 1076325"/>
              <a:gd name="connsiteY32" fmla="*/ 1614488 h 2433638"/>
              <a:gd name="connsiteX33" fmla="*/ 661988 w 1076325"/>
              <a:gd name="connsiteY33" fmla="*/ 1543050 h 2433638"/>
              <a:gd name="connsiteX34" fmla="*/ 666750 w 1076325"/>
              <a:gd name="connsiteY34" fmla="*/ 1504950 h 2433638"/>
              <a:gd name="connsiteX35" fmla="*/ 709613 w 1076325"/>
              <a:gd name="connsiteY35" fmla="*/ 1466850 h 2433638"/>
              <a:gd name="connsiteX36" fmla="*/ 757238 w 1076325"/>
              <a:gd name="connsiteY36" fmla="*/ 1466850 h 2433638"/>
              <a:gd name="connsiteX37" fmla="*/ 838200 w 1076325"/>
              <a:gd name="connsiteY37" fmla="*/ 1538288 h 2433638"/>
              <a:gd name="connsiteX38" fmla="*/ 876300 w 1076325"/>
              <a:gd name="connsiteY38" fmla="*/ 1590675 h 2433638"/>
              <a:gd name="connsiteX39" fmla="*/ 876300 w 1076325"/>
              <a:gd name="connsiteY39" fmla="*/ 1647825 h 2433638"/>
              <a:gd name="connsiteX40" fmla="*/ 842963 w 1076325"/>
              <a:gd name="connsiteY40" fmla="*/ 1704975 h 2433638"/>
              <a:gd name="connsiteX41" fmla="*/ 795338 w 1076325"/>
              <a:gd name="connsiteY41" fmla="*/ 1776413 h 2433638"/>
              <a:gd name="connsiteX42" fmla="*/ 752475 w 1076325"/>
              <a:gd name="connsiteY42" fmla="*/ 1843088 h 2433638"/>
              <a:gd name="connsiteX43" fmla="*/ 790575 w 1076325"/>
              <a:gd name="connsiteY43" fmla="*/ 2019300 h 2433638"/>
              <a:gd name="connsiteX44" fmla="*/ 847725 w 1076325"/>
              <a:gd name="connsiteY44" fmla="*/ 2128838 h 2433638"/>
              <a:gd name="connsiteX45" fmla="*/ 909638 w 1076325"/>
              <a:gd name="connsiteY45" fmla="*/ 2252663 h 2433638"/>
              <a:gd name="connsiteX46" fmla="*/ 966788 w 1076325"/>
              <a:gd name="connsiteY46" fmla="*/ 2343150 h 2433638"/>
              <a:gd name="connsiteX47" fmla="*/ 1023938 w 1076325"/>
              <a:gd name="connsiteY47" fmla="*/ 2400300 h 2433638"/>
              <a:gd name="connsiteX48" fmla="*/ 1076325 w 1076325"/>
              <a:gd name="connsiteY48" fmla="*/ 2433638 h 2433638"/>
              <a:gd name="connsiteX0" fmla="*/ 0 w 1076325"/>
              <a:gd name="connsiteY0" fmla="*/ 0 h 2433638"/>
              <a:gd name="connsiteX1" fmla="*/ 61913 w 1076325"/>
              <a:gd name="connsiteY1" fmla="*/ 76200 h 2433638"/>
              <a:gd name="connsiteX2" fmla="*/ 119063 w 1076325"/>
              <a:gd name="connsiteY2" fmla="*/ 114300 h 2433638"/>
              <a:gd name="connsiteX3" fmla="*/ 119063 w 1076325"/>
              <a:gd name="connsiteY3" fmla="*/ 171450 h 2433638"/>
              <a:gd name="connsiteX4" fmla="*/ 114300 w 1076325"/>
              <a:gd name="connsiteY4" fmla="*/ 223838 h 2433638"/>
              <a:gd name="connsiteX5" fmla="*/ 166688 w 1076325"/>
              <a:gd name="connsiteY5" fmla="*/ 257175 h 2433638"/>
              <a:gd name="connsiteX6" fmla="*/ 252413 w 1076325"/>
              <a:gd name="connsiteY6" fmla="*/ 290513 h 2433638"/>
              <a:gd name="connsiteX7" fmla="*/ 254793 w 1076325"/>
              <a:gd name="connsiteY7" fmla="*/ 335757 h 2433638"/>
              <a:gd name="connsiteX8" fmla="*/ 276225 w 1076325"/>
              <a:gd name="connsiteY8" fmla="*/ 357188 h 2433638"/>
              <a:gd name="connsiteX9" fmla="*/ 328613 w 1076325"/>
              <a:gd name="connsiteY9" fmla="*/ 409575 h 2433638"/>
              <a:gd name="connsiteX10" fmla="*/ 352425 w 1076325"/>
              <a:gd name="connsiteY10" fmla="*/ 466725 h 2433638"/>
              <a:gd name="connsiteX11" fmla="*/ 381000 w 1076325"/>
              <a:gd name="connsiteY11" fmla="*/ 519113 h 2433638"/>
              <a:gd name="connsiteX12" fmla="*/ 438150 w 1076325"/>
              <a:gd name="connsiteY12" fmla="*/ 504825 h 2433638"/>
              <a:gd name="connsiteX13" fmla="*/ 471488 w 1076325"/>
              <a:gd name="connsiteY13" fmla="*/ 490538 h 2433638"/>
              <a:gd name="connsiteX14" fmla="*/ 547688 w 1076325"/>
              <a:gd name="connsiteY14" fmla="*/ 509588 h 2433638"/>
              <a:gd name="connsiteX15" fmla="*/ 581025 w 1076325"/>
              <a:gd name="connsiteY15" fmla="*/ 542925 h 2433638"/>
              <a:gd name="connsiteX16" fmla="*/ 571500 w 1076325"/>
              <a:gd name="connsiteY16" fmla="*/ 619125 h 2433638"/>
              <a:gd name="connsiteX17" fmla="*/ 638175 w 1076325"/>
              <a:gd name="connsiteY17" fmla="*/ 709613 h 2433638"/>
              <a:gd name="connsiteX18" fmla="*/ 657225 w 1076325"/>
              <a:gd name="connsiteY18" fmla="*/ 800100 h 2433638"/>
              <a:gd name="connsiteX19" fmla="*/ 661988 w 1076325"/>
              <a:gd name="connsiteY19" fmla="*/ 885825 h 2433638"/>
              <a:gd name="connsiteX20" fmla="*/ 690563 w 1076325"/>
              <a:gd name="connsiteY20" fmla="*/ 962025 h 2433638"/>
              <a:gd name="connsiteX21" fmla="*/ 714375 w 1076325"/>
              <a:gd name="connsiteY21" fmla="*/ 1038225 h 2433638"/>
              <a:gd name="connsiteX22" fmla="*/ 719138 w 1076325"/>
              <a:gd name="connsiteY22" fmla="*/ 1138238 h 2433638"/>
              <a:gd name="connsiteX23" fmla="*/ 666750 w 1076325"/>
              <a:gd name="connsiteY23" fmla="*/ 1185863 h 2433638"/>
              <a:gd name="connsiteX24" fmla="*/ 633413 w 1076325"/>
              <a:gd name="connsiteY24" fmla="*/ 1285875 h 2433638"/>
              <a:gd name="connsiteX25" fmla="*/ 614363 w 1076325"/>
              <a:gd name="connsiteY25" fmla="*/ 1319213 h 2433638"/>
              <a:gd name="connsiteX26" fmla="*/ 609600 w 1076325"/>
              <a:gd name="connsiteY26" fmla="*/ 1385888 h 2433638"/>
              <a:gd name="connsiteX27" fmla="*/ 590550 w 1076325"/>
              <a:gd name="connsiteY27" fmla="*/ 1471613 h 2433638"/>
              <a:gd name="connsiteX28" fmla="*/ 590550 w 1076325"/>
              <a:gd name="connsiteY28" fmla="*/ 1538288 h 2433638"/>
              <a:gd name="connsiteX29" fmla="*/ 576263 w 1076325"/>
              <a:gd name="connsiteY29" fmla="*/ 1590675 h 2433638"/>
              <a:gd name="connsiteX30" fmla="*/ 600075 w 1076325"/>
              <a:gd name="connsiteY30" fmla="*/ 1619250 h 2433638"/>
              <a:gd name="connsiteX31" fmla="*/ 671513 w 1076325"/>
              <a:gd name="connsiteY31" fmla="*/ 1695450 h 2433638"/>
              <a:gd name="connsiteX32" fmla="*/ 709613 w 1076325"/>
              <a:gd name="connsiteY32" fmla="*/ 1676400 h 2433638"/>
              <a:gd name="connsiteX33" fmla="*/ 714375 w 1076325"/>
              <a:gd name="connsiteY33" fmla="*/ 1614488 h 2433638"/>
              <a:gd name="connsiteX34" fmla="*/ 661988 w 1076325"/>
              <a:gd name="connsiteY34" fmla="*/ 1543050 h 2433638"/>
              <a:gd name="connsiteX35" fmla="*/ 666750 w 1076325"/>
              <a:gd name="connsiteY35" fmla="*/ 1504950 h 2433638"/>
              <a:gd name="connsiteX36" fmla="*/ 709613 w 1076325"/>
              <a:gd name="connsiteY36" fmla="*/ 1466850 h 2433638"/>
              <a:gd name="connsiteX37" fmla="*/ 757238 w 1076325"/>
              <a:gd name="connsiteY37" fmla="*/ 1466850 h 2433638"/>
              <a:gd name="connsiteX38" fmla="*/ 838200 w 1076325"/>
              <a:gd name="connsiteY38" fmla="*/ 1538288 h 2433638"/>
              <a:gd name="connsiteX39" fmla="*/ 876300 w 1076325"/>
              <a:gd name="connsiteY39" fmla="*/ 1590675 h 2433638"/>
              <a:gd name="connsiteX40" fmla="*/ 876300 w 1076325"/>
              <a:gd name="connsiteY40" fmla="*/ 1647825 h 2433638"/>
              <a:gd name="connsiteX41" fmla="*/ 842963 w 1076325"/>
              <a:gd name="connsiteY41" fmla="*/ 1704975 h 2433638"/>
              <a:gd name="connsiteX42" fmla="*/ 795338 w 1076325"/>
              <a:gd name="connsiteY42" fmla="*/ 1776413 h 2433638"/>
              <a:gd name="connsiteX43" fmla="*/ 752475 w 1076325"/>
              <a:gd name="connsiteY43" fmla="*/ 1843088 h 2433638"/>
              <a:gd name="connsiteX44" fmla="*/ 790575 w 1076325"/>
              <a:gd name="connsiteY44" fmla="*/ 2019300 h 2433638"/>
              <a:gd name="connsiteX45" fmla="*/ 847725 w 1076325"/>
              <a:gd name="connsiteY45" fmla="*/ 2128838 h 2433638"/>
              <a:gd name="connsiteX46" fmla="*/ 909638 w 1076325"/>
              <a:gd name="connsiteY46" fmla="*/ 2252663 h 2433638"/>
              <a:gd name="connsiteX47" fmla="*/ 966788 w 1076325"/>
              <a:gd name="connsiteY47" fmla="*/ 2343150 h 2433638"/>
              <a:gd name="connsiteX48" fmla="*/ 1023938 w 1076325"/>
              <a:gd name="connsiteY48" fmla="*/ 2400300 h 2433638"/>
              <a:gd name="connsiteX49" fmla="*/ 1076325 w 1076325"/>
              <a:gd name="connsiteY49" fmla="*/ 2433638 h 2433638"/>
              <a:gd name="connsiteX0" fmla="*/ 0 w 1076325"/>
              <a:gd name="connsiteY0" fmla="*/ 0 h 2433638"/>
              <a:gd name="connsiteX1" fmla="*/ 61913 w 1076325"/>
              <a:gd name="connsiteY1" fmla="*/ 76200 h 2433638"/>
              <a:gd name="connsiteX2" fmla="*/ 119063 w 1076325"/>
              <a:gd name="connsiteY2" fmla="*/ 114300 h 2433638"/>
              <a:gd name="connsiteX3" fmla="*/ 119063 w 1076325"/>
              <a:gd name="connsiteY3" fmla="*/ 171450 h 2433638"/>
              <a:gd name="connsiteX4" fmla="*/ 114300 w 1076325"/>
              <a:gd name="connsiteY4" fmla="*/ 223838 h 2433638"/>
              <a:gd name="connsiteX5" fmla="*/ 173832 w 1076325"/>
              <a:gd name="connsiteY5" fmla="*/ 252412 h 2433638"/>
              <a:gd name="connsiteX6" fmla="*/ 252413 w 1076325"/>
              <a:gd name="connsiteY6" fmla="*/ 290513 h 2433638"/>
              <a:gd name="connsiteX7" fmla="*/ 254793 w 1076325"/>
              <a:gd name="connsiteY7" fmla="*/ 335757 h 2433638"/>
              <a:gd name="connsiteX8" fmla="*/ 276225 w 1076325"/>
              <a:gd name="connsiteY8" fmla="*/ 357188 h 2433638"/>
              <a:gd name="connsiteX9" fmla="*/ 328613 w 1076325"/>
              <a:gd name="connsiteY9" fmla="*/ 409575 h 2433638"/>
              <a:gd name="connsiteX10" fmla="*/ 352425 w 1076325"/>
              <a:gd name="connsiteY10" fmla="*/ 466725 h 2433638"/>
              <a:gd name="connsiteX11" fmla="*/ 381000 w 1076325"/>
              <a:gd name="connsiteY11" fmla="*/ 519113 h 2433638"/>
              <a:gd name="connsiteX12" fmla="*/ 438150 w 1076325"/>
              <a:gd name="connsiteY12" fmla="*/ 504825 h 2433638"/>
              <a:gd name="connsiteX13" fmla="*/ 471488 w 1076325"/>
              <a:gd name="connsiteY13" fmla="*/ 490538 h 2433638"/>
              <a:gd name="connsiteX14" fmla="*/ 547688 w 1076325"/>
              <a:gd name="connsiteY14" fmla="*/ 509588 h 2433638"/>
              <a:gd name="connsiteX15" fmla="*/ 581025 w 1076325"/>
              <a:gd name="connsiteY15" fmla="*/ 542925 h 2433638"/>
              <a:gd name="connsiteX16" fmla="*/ 571500 w 1076325"/>
              <a:gd name="connsiteY16" fmla="*/ 619125 h 2433638"/>
              <a:gd name="connsiteX17" fmla="*/ 638175 w 1076325"/>
              <a:gd name="connsiteY17" fmla="*/ 709613 h 2433638"/>
              <a:gd name="connsiteX18" fmla="*/ 657225 w 1076325"/>
              <a:gd name="connsiteY18" fmla="*/ 800100 h 2433638"/>
              <a:gd name="connsiteX19" fmla="*/ 661988 w 1076325"/>
              <a:gd name="connsiteY19" fmla="*/ 885825 h 2433638"/>
              <a:gd name="connsiteX20" fmla="*/ 690563 w 1076325"/>
              <a:gd name="connsiteY20" fmla="*/ 962025 h 2433638"/>
              <a:gd name="connsiteX21" fmla="*/ 714375 w 1076325"/>
              <a:gd name="connsiteY21" fmla="*/ 1038225 h 2433638"/>
              <a:gd name="connsiteX22" fmla="*/ 719138 w 1076325"/>
              <a:gd name="connsiteY22" fmla="*/ 1138238 h 2433638"/>
              <a:gd name="connsiteX23" fmla="*/ 666750 w 1076325"/>
              <a:gd name="connsiteY23" fmla="*/ 1185863 h 2433638"/>
              <a:gd name="connsiteX24" fmla="*/ 633413 w 1076325"/>
              <a:gd name="connsiteY24" fmla="*/ 1285875 h 2433638"/>
              <a:gd name="connsiteX25" fmla="*/ 614363 w 1076325"/>
              <a:gd name="connsiteY25" fmla="*/ 1319213 h 2433638"/>
              <a:gd name="connsiteX26" fmla="*/ 609600 w 1076325"/>
              <a:gd name="connsiteY26" fmla="*/ 1385888 h 2433638"/>
              <a:gd name="connsiteX27" fmla="*/ 590550 w 1076325"/>
              <a:gd name="connsiteY27" fmla="*/ 1471613 h 2433638"/>
              <a:gd name="connsiteX28" fmla="*/ 590550 w 1076325"/>
              <a:gd name="connsiteY28" fmla="*/ 1538288 h 2433638"/>
              <a:gd name="connsiteX29" fmla="*/ 576263 w 1076325"/>
              <a:gd name="connsiteY29" fmla="*/ 1590675 h 2433638"/>
              <a:gd name="connsiteX30" fmla="*/ 600075 w 1076325"/>
              <a:gd name="connsiteY30" fmla="*/ 1619250 h 2433638"/>
              <a:gd name="connsiteX31" fmla="*/ 671513 w 1076325"/>
              <a:gd name="connsiteY31" fmla="*/ 1695450 h 2433638"/>
              <a:gd name="connsiteX32" fmla="*/ 709613 w 1076325"/>
              <a:gd name="connsiteY32" fmla="*/ 1676400 h 2433638"/>
              <a:gd name="connsiteX33" fmla="*/ 714375 w 1076325"/>
              <a:gd name="connsiteY33" fmla="*/ 1614488 h 2433638"/>
              <a:gd name="connsiteX34" fmla="*/ 661988 w 1076325"/>
              <a:gd name="connsiteY34" fmla="*/ 1543050 h 2433638"/>
              <a:gd name="connsiteX35" fmla="*/ 666750 w 1076325"/>
              <a:gd name="connsiteY35" fmla="*/ 1504950 h 2433638"/>
              <a:gd name="connsiteX36" fmla="*/ 709613 w 1076325"/>
              <a:gd name="connsiteY36" fmla="*/ 1466850 h 2433638"/>
              <a:gd name="connsiteX37" fmla="*/ 757238 w 1076325"/>
              <a:gd name="connsiteY37" fmla="*/ 1466850 h 2433638"/>
              <a:gd name="connsiteX38" fmla="*/ 838200 w 1076325"/>
              <a:gd name="connsiteY38" fmla="*/ 1538288 h 2433638"/>
              <a:gd name="connsiteX39" fmla="*/ 876300 w 1076325"/>
              <a:gd name="connsiteY39" fmla="*/ 1590675 h 2433638"/>
              <a:gd name="connsiteX40" fmla="*/ 876300 w 1076325"/>
              <a:gd name="connsiteY40" fmla="*/ 1647825 h 2433638"/>
              <a:gd name="connsiteX41" fmla="*/ 842963 w 1076325"/>
              <a:gd name="connsiteY41" fmla="*/ 1704975 h 2433638"/>
              <a:gd name="connsiteX42" fmla="*/ 795338 w 1076325"/>
              <a:gd name="connsiteY42" fmla="*/ 1776413 h 2433638"/>
              <a:gd name="connsiteX43" fmla="*/ 752475 w 1076325"/>
              <a:gd name="connsiteY43" fmla="*/ 1843088 h 2433638"/>
              <a:gd name="connsiteX44" fmla="*/ 790575 w 1076325"/>
              <a:gd name="connsiteY44" fmla="*/ 2019300 h 2433638"/>
              <a:gd name="connsiteX45" fmla="*/ 847725 w 1076325"/>
              <a:gd name="connsiteY45" fmla="*/ 2128838 h 2433638"/>
              <a:gd name="connsiteX46" fmla="*/ 909638 w 1076325"/>
              <a:gd name="connsiteY46" fmla="*/ 2252663 h 2433638"/>
              <a:gd name="connsiteX47" fmla="*/ 966788 w 1076325"/>
              <a:gd name="connsiteY47" fmla="*/ 2343150 h 2433638"/>
              <a:gd name="connsiteX48" fmla="*/ 1023938 w 1076325"/>
              <a:gd name="connsiteY48" fmla="*/ 2400300 h 2433638"/>
              <a:gd name="connsiteX49" fmla="*/ 1076325 w 1076325"/>
              <a:gd name="connsiteY49" fmla="*/ 2433638 h 2433638"/>
              <a:gd name="connsiteX0" fmla="*/ 0 w 1076325"/>
              <a:gd name="connsiteY0" fmla="*/ 0 h 2433638"/>
              <a:gd name="connsiteX1" fmla="*/ 61913 w 1076325"/>
              <a:gd name="connsiteY1" fmla="*/ 76200 h 2433638"/>
              <a:gd name="connsiteX2" fmla="*/ 119063 w 1076325"/>
              <a:gd name="connsiteY2" fmla="*/ 114300 h 2433638"/>
              <a:gd name="connsiteX3" fmla="*/ 119063 w 1076325"/>
              <a:gd name="connsiteY3" fmla="*/ 171450 h 2433638"/>
              <a:gd name="connsiteX4" fmla="*/ 114300 w 1076325"/>
              <a:gd name="connsiteY4" fmla="*/ 223838 h 2433638"/>
              <a:gd name="connsiteX5" fmla="*/ 173832 w 1076325"/>
              <a:gd name="connsiteY5" fmla="*/ 252412 h 2433638"/>
              <a:gd name="connsiteX6" fmla="*/ 252413 w 1076325"/>
              <a:gd name="connsiteY6" fmla="*/ 290513 h 2433638"/>
              <a:gd name="connsiteX7" fmla="*/ 261936 w 1076325"/>
              <a:gd name="connsiteY7" fmla="*/ 328613 h 2433638"/>
              <a:gd name="connsiteX8" fmla="*/ 276225 w 1076325"/>
              <a:gd name="connsiteY8" fmla="*/ 357188 h 2433638"/>
              <a:gd name="connsiteX9" fmla="*/ 328613 w 1076325"/>
              <a:gd name="connsiteY9" fmla="*/ 409575 h 2433638"/>
              <a:gd name="connsiteX10" fmla="*/ 352425 w 1076325"/>
              <a:gd name="connsiteY10" fmla="*/ 466725 h 2433638"/>
              <a:gd name="connsiteX11" fmla="*/ 381000 w 1076325"/>
              <a:gd name="connsiteY11" fmla="*/ 519113 h 2433638"/>
              <a:gd name="connsiteX12" fmla="*/ 438150 w 1076325"/>
              <a:gd name="connsiteY12" fmla="*/ 504825 h 2433638"/>
              <a:gd name="connsiteX13" fmla="*/ 471488 w 1076325"/>
              <a:gd name="connsiteY13" fmla="*/ 490538 h 2433638"/>
              <a:gd name="connsiteX14" fmla="*/ 547688 w 1076325"/>
              <a:gd name="connsiteY14" fmla="*/ 509588 h 2433638"/>
              <a:gd name="connsiteX15" fmla="*/ 581025 w 1076325"/>
              <a:gd name="connsiteY15" fmla="*/ 542925 h 2433638"/>
              <a:gd name="connsiteX16" fmla="*/ 571500 w 1076325"/>
              <a:gd name="connsiteY16" fmla="*/ 619125 h 2433638"/>
              <a:gd name="connsiteX17" fmla="*/ 638175 w 1076325"/>
              <a:gd name="connsiteY17" fmla="*/ 709613 h 2433638"/>
              <a:gd name="connsiteX18" fmla="*/ 657225 w 1076325"/>
              <a:gd name="connsiteY18" fmla="*/ 800100 h 2433638"/>
              <a:gd name="connsiteX19" fmla="*/ 661988 w 1076325"/>
              <a:gd name="connsiteY19" fmla="*/ 885825 h 2433638"/>
              <a:gd name="connsiteX20" fmla="*/ 690563 w 1076325"/>
              <a:gd name="connsiteY20" fmla="*/ 962025 h 2433638"/>
              <a:gd name="connsiteX21" fmla="*/ 714375 w 1076325"/>
              <a:gd name="connsiteY21" fmla="*/ 1038225 h 2433638"/>
              <a:gd name="connsiteX22" fmla="*/ 719138 w 1076325"/>
              <a:gd name="connsiteY22" fmla="*/ 1138238 h 2433638"/>
              <a:gd name="connsiteX23" fmla="*/ 666750 w 1076325"/>
              <a:gd name="connsiteY23" fmla="*/ 1185863 h 2433638"/>
              <a:gd name="connsiteX24" fmla="*/ 633413 w 1076325"/>
              <a:gd name="connsiteY24" fmla="*/ 1285875 h 2433638"/>
              <a:gd name="connsiteX25" fmla="*/ 614363 w 1076325"/>
              <a:gd name="connsiteY25" fmla="*/ 1319213 h 2433638"/>
              <a:gd name="connsiteX26" fmla="*/ 609600 w 1076325"/>
              <a:gd name="connsiteY26" fmla="*/ 1385888 h 2433638"/>
              <a:gd name="connsiteX27" fmla="*/ 590550 w 1076325"/>
              <a:gd name="connsiteY27" fmla="*/ 1471613 h 2433638"/>
              <a:gd name="connsiteX28" fmla="*/ 590550 w 1076325"/>
              <a:gd name="connsiteY28" fmla="*/ 1538288 h 2433638"/>
              <a:gd name="connsiteX29" fmla="*/ 576263 w 1076325"/>
              <a:gd name="connsiteY29" fmla="*/ 1590675 h 2433638"/>
              <a:gd name="connsiteX30" fmla="*/ 600075 w 1076325"/>
              <a:gd name="connsiteY30" fmla="*/ 1619250 h 2433638"/>
              <a:gd name="connsiteX31" fmla="*/ 671513 w 1076325"/>
              <a:gd name="connsiteY31" fmla="*/ 1695450 h 2433638"/>
              <a:gd name="connsiteX32" fmla="*/ 709613 w 1076325"/>
              <a:gd name="connsiteY32" fmla="*/ 1676400 h 2433638"/>
              <a:gd name="connsiteX33" fmla="*/ 714375 w 1076325"/>
              <a:gd name="connsiteY33" fmla="*/ 1614488 h 2433638"/>
              <a:gd name="connsiteX34" fmla="*/ 661988 w 1076325"/>
              <a:gd name="connsiteY34" fmla="*/ 1543050 h 2433638"/>
              <a:gd name="connsiteX35" fmla="*/ 666750 w 1076325"/>
              <a:gd name="connsiteY35" fmla="*/ 1504950 h 2433638"/>
              <a:gd name="connsiteX36" fmla="*/ 709613 w 1076325"/>
              <a:gd name="connsiteY36" fmla="*/ 1466850 h 2433638"/>
              <a:gd name="connsiteX37" fmla="*/ 757238 w 1076325"/>
              <a:gd name="connsiteY37" fmla="*/ 1466850 h 2433638"/>
              <a:gd name="connsiteX38" fmla="*/ 838200 w 1076325"/>
              <a:gd name="connsiteY38" fmla="*/ 1538288 h 2433638"/>
              <a:gd name="connsiteX39" fmla="*/ 876300 w 1076325"/>
              <a:gd name="connsiteY39" fmla="*/ 1590675 h 2433638"/>
              <a:gd name="connsiteX40" fmla="*/ 876300 w 1076325"/>
              <a:gd name="connsiteY40" fmla="*/ 1647825 h 2433638"/>
              <a:gd name="connsiteX41" fmla="*/ 842963 w 1076325"/>
              <a:gd name="connsiteY41" fmla="*/ 1704975 h 2433638"/>
              <a:gd name="connsiteX42" fmla="*/ 795338 w 1076325"/>
              <a:gd name="connsiteY42" fmla="*/ 1776413 h 2433638"/>
              <a:gd name="connsiteX43" fmla="*/ 752475 w 1076325"/>
              <a:gd name="connsiteY43" fmla="*/ 1843088 h 2433638"/>
              <a:gd name="connsiteX44" fmla="*/ 790575 w 1076325"/>
              <a:gd name="connsiteY44" fmla="*/ 2019300 h 2433638"/>
              <a:gd name="connsiteX45" fmla="*/ 847725 w 1076325"/>
              <a:gd name="connsiteY45" fmla="*/ 2128838 h 2433638"/>
              <a:gd name="connsiteX46" fmla="*/ 909638 w 1076325"/>
              <a:gd name="connsiteY46" fmla="*/ 2252663 h 2433638"/>
              <a:gd name="connsiteX47" fmla="*/ 966788 w 1076325"/>
              <a:gd name="connsiteY47" fmla="*/ 2343150 h 2433638"/>
              <a:gd name="connsiteX48" fmla="*/ 1023938 w 1076325"/>
              <a:gd name="connsiteY48" fmla="*/ 2400300 h 2433638"/>
              <a:gd name="connsiteX49" fmla="*/ 1076325 w 1076325"/>
              <a:gd name="connsiteY49" fmla="*/ 2433638 h 2433638"/>
              <a:gd name="connsiteX0" fmla="*/ 0 w 1076325"/>
              <a:gd name="connsiteY0" fmla="*/ 0 h 2433638"/>
              <a:gd name="connsiteX1" fmla="*/ 61913 w 1076325"/>
              <a:gd name="connsiteY1" fmla="*/ 76200 h 2433638"/>
              <a:gd name="connsiteX2" fmla="*/ 119063 w 1076325"/>
              <a:gd name="connsiteY2" fmla="*/ 114300 h 2433638"/>
              <a:gd name="connsiteX3" fmla="*/ 119063 w 1076325"/>
              <a:gd name="connsiteY3" fmla="*/ 171450 h 2433638"/>
              <a:gd name="connsiteX4" fmla="*/ 114300 w 1076325"/>
              <a:gd name="connsiteY4" fmla="*/ 223838 h 2433638"/>
              <a:gd name="connsiteX5" fmla="*/ 173832 w 1076325"/>
              <a:gd name="connsiteY5" fmla="*/ 252412 h 2433638"/>
              <a:gd name="connsiteX6" fmla="*/ 252413 w 1076325"/>
              <a:gd name="connsiteY6" fmla="*/ 290513 h 2433638"/>
              <a:gd name="connsiteX7" fmla="*/ 261936 w 1076325"/>
              <a:gd name="connsiteY7" fmla="*/ 328613 h 2433638"/>
              <a:gd name="connsiteX8" fmla="*/ 276225 w 1076325"/>
              <a:gd name="connsiteY8" fmla="*/ 357188 h 2433638"/>
              <a:gd name="connsiteX9" fmla="*/ 328613 w 1076325"/>
              <a:gd name="connsiteY9" fmla="*/ 409575 h 2433638"/>
              <a:gd name="connsiteX10" fmla="*/ 345282 w 1076325"/>
              <a:gd name="connsiteY10" fmla="*/ 473869 h 2433638"/>
              <a:gd name="connsiteX11" fmla="*/ 381000 w 1076325"/>
              <a:gd name="connsiteY11" fmla="*/ 519113 h 2433638"/>
              <a:gd name="connsiteX12" fmla="*/ 438150 w 1076325"/>
              <a:gd name="connsiteY12" fmla="*/ 504825 h 2433638"/>
              <a:gd name="connsiteX13" fmla="*/ 471488 w 1076325"/>
              <a:gd name="connsiteY13" fmla="*/ 490538 h 2433638"/>
              <a:gd name="connsiteX14" fmla="*/ 547688 w 1076325"/>
              <a:gd name="connsiteY14" fmla="*/ 509588 h 2433638"/>
              <a:gd name="connsiteX15" fmla="*/ 581025 w 1076325"/>
              <a:gd name="connsiteY15" fmla="*/ 542925 h 2433638"/>
              <a:gd name="connsiteX16" fmla="*/ 571500 w 1076325"/>
              <a:gd name="connsiteY16" fmla="*/ 619125 h 2433638"/>
              <a:gd name="connsiteX17" fmla="*/ 638175 w 1076325"/>
              <a:gd name="connsiteY17" fmla="*/ 709613 h 2433638"/>
              <a:gd name="connsiteX18" fmla="*/ 657225 w 1076325"/>
              <a:gd name="connsiteY18" fmla="*/ 800100 h 2433638"/>
              <a:gd name="connsiteX19" fmla="*/ 661988 w 1076325"/>
              <a:gd name="connsiteY19" fmla="*/ 885825 h 2433638"/>
              <a:gd name="connsiteX20" fmla="*/ 690563 w 1076325"/>
              <a:gd name="connsiteY20" fmla="*/ 962025 h 2433638"/>
              <a:gd name="connsiteX21" fmla="*/ 714375 w 1076325"/>
              <a:gd name="connsiteY21" fmla="*/ 1038225 h 2433638"/>
              <a:gd name="connsiteX22" fmla="*/ 719138 w 1076325"/>
              <a:gd name="connsiteY22" fmla="*/ 1138238 h 2433638"/>
              <a:gd name="connsiteX23" fmla="*/ 666750 w 1076325"/>
              <a:gd name="connsiteY23" fmla="*/ 1185863 h 2433638"/>
              <a:gd name="connsiteX24" fmla="*/ 633413 w 1076325"/>
              <a:gd name="connsiteY24" fmla="*/ 1285875 h 2433638"/>
              <a:gd name="connsiteX25" fmla="*/ 614363 w 1076325"/>
              <a:gd name="connsiteY25" fmla="*/ 1319213 h 2433638"/>
              <a:gd name="connsiteX26" fmla="*/ 609600 w 1076325"/>
              <a:gd name="connsiteY26" fmla="*/ 1385888 h 2433638"/>
              <a:gd name="connsiteX27" fmla="*/ 590550 w 1076325"/>
              <a:gd name="connsiteY27" fmla="*/ 1471613 h 2433638"/>
              <a:gd name="connsiteX28" fmla="*/ 590550 w 1076325"/>
              <a:gd name="connsiteY28" fmla="*/ 1538288 h 2433638"/>
              <a:gd name="connsiteX29" fmla="*/ 576263 w 1076325"/>
              <a:gd name="connsiteY29" fmla="*/ 1590675 h 2433638"/>
              <a:gd name="connsiteX30" fmla="*/ 600075 w 1076325"/>
              <a:gd name="connsiteY30" fmla="*/ 1619250 h 2433638"/>
              <a:gd name="connsiteX31" fmla="*/ 671513 w 1076325"/>
              <a:gd name="connsiteY31" fmla="*/ 1695450 h 2433638"/>
              <a:gd name="connsiteX32" fmla="*/ 709613 w 1076325"/>
              <a:gd name="connsiteY32" fmla="*/ 1676400 h 2433638"/>
              <a:gd name="connsiteX33" fmla="*/ 714375 w 1076325"/>
              <a:gd name="connsiteY33" fmla="*/ 1614488 h 2433638"/>
              <a:gd name="connsiteX34" fmla="*/ 661988 w 1076325"/>
              <a:gd name="connsiteY34" fmla="*/ 1543050 h 2433638"/>
              <a:gd name="connsiteX35" fmla="*/ 666750 w 1076325"/>
              <a:gd name="connsiteY35" fmla="*/ 1504950 h 2433638"/>
              <a:gd name="connsiteX36" fmla="*/ 709613 w 1076325"/>
              <a:gd name="connsiteY36" fmla="*/ 1466850 h 2433638"/>
              <a:gd name="connsiteX37" fmla="*/ 757238 w 1076325"/>
              <a:gd name="connsiteY37" fmla="*/ 1466850 h 2433638"/>
              <a:gd name="connsiteX38" fmla="*/ 838200 w 1076325"/>
              <a:gd name="connsiteY38" fmla="*/ 1538288 h 2433638"/>
              <a:gd name="connsiteX39" fmla="*/ 876300 w 1076325"/>
              <a:gd name="connsiteY39" fmla="*/ 1590675 h 2433638"/>
              <a:gd name="connsiteX40" fmla="*/ 876300 w 1076325"/>
              <a:gd name="connsiteY40" fmla="*/ 1647825 h 2433638"/>
              <a:gd name="connsiteX41" fmla="*/ 842963 w 1076325"/>
              <a:gd name="connsiteY41" fmla="*/ 1704975 h 2433638"/>
              <a:gd name="connsiteX42" fmla="*/ 795338 w 1076325"/>
              <a:gd name="connsiteY42" fmla="*/ 1776413 h 2433638"/>
              <a:gd name="connsiteX43" fmla="*/ 752475 w 1076325"/>
              <a:gd name="connsiteY43" fmla="*/ 1843088 h 2433638"/>
              <a:gd name="connsiteX44" fmla="*/ 790575 w 1076325"/>
              <a:gd name="connsiteY44" fmla="*/ 2019300 h 2433638"/>
              <a:gd name="connsiteX45" fmla="*/ 847725 w 1076325"/>
              <a:gd name="connsiteY45" fmla="*/ 2128838 h 2433638"/>
              <a:gd name="connsiteX46" fmla="*/ 909638 w 1076325"/>
              <a:gd name="connsiteY46" fmla="*/ 2252663 h 2433638"/>
              <a:gd name="connsiteX47" fmla="*/ 966788 w 1076325"/>
              <a:gd name="connsiteY47" fmla="*/ 2343150 h 2433638"/>
              <a:gd name="connsiteX48" fmla="*/ 1023938 w 1076325"/>
              <a:gd name="connsiteY48" fmla="*/ 2400300 h 2433638"/>
              <a:gd name="connsiteX49" fmla="*/ 1076325 w 1076325"/>
              <a:gd name="connsiteY49" fmla="*/ 2433638 h 243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076325" h="2433638">
                <a:moveTo>
                  <a:pt x="0" y="0"/>
                </a:moveTo>
                <a:lnTo>
                  <a:pt x="61913" y="76200"/>
                </a:lnTo>
                <a:lnTo>
                  <a:pt x="119063" y="114300"/>
                </a:lnTo>
                <a:lnTo>
                  <a:pt x="119063" y="171450"/>
                </a:lnTo>
                <a:lnTo>
                  <a:pt x="114300" y="223838"/>
                </a:lnTo>
                <a:lnTo>
                  <a:pt x="173832" y="252412"/>
                </a:lnTo>
                <a:lnTo>
                  <a:pt x="252413" y="290513"/>
                </a:lnTo>
                <a:cubicBezTo>
                  <a:pt x="255588" y="300832"/>
                  <a:pt x="258761" y="318294"/>
                  <a:pt x="261936" y="328613"/>
                </a:cubicBezTo>
                <a:lnTo>
                  <a:pt x="276225" y="357188"/>
                </a:lnTo>
                <a:lnTo>
                  <a:pt x="328613" y="409575"/>
                </a:lnTo>
                <a:lnTo>
                  <a:pt x="345282" y="473869"/>
                </a:lnTo>
                <a:lnTo>
                  <a:pt x="381000" y="519113"/>
                </a:lnTo>
                <a:lnTo>
                  <a:pt x="438150" y="504825"/>
                </a:lnTo>
                <a:lnTo>
                  <a:pt x="471488" y="490538"/>
                </a:lnTo>
                <a:lnTo>
                  <a:pt x="547688" y="509588"/>
                </a:lnTo>
                <a:lnTo>
                  <a:pt x="581025" y="542925"/>
                </a:lnTo>
                <a:lnTo>
                  <a:pt x="571500" y="619125"/>
                </a:lnTo>
                <a:lnTo>
                  <a:pt x="638175" y="709613"/>
                </a:lnTo>
                <a:lnTo>
                  <a:pt x="657225" y="800100"/>
                </a:lnTo>
                <a:lnTo>
                  <a:pt x="661988" y="885825"/>
                </a:lnTo>
                <a:lnTo>
                  <a:pt x="690563" y="962025"/>
                </a:lnTo>
                <a:lnTo>
                  <a:pt x="714375" y="1038225"/>
                </a:lnTo>
                <a:lnTo>
                  <a:pt x="719138" y="1138238"/>
                </a:lnTo>
                <a:lnTo>
                  <a:pt x="666750" y="1185863"/>
                </a:lnTo>
                <a:lnTo>
                  <a:pt x="633413" y="1285875"/>
                </a:lnTo>
                <a:lnTo>
                  <a:pt x="614363" y="1319213"/>
                </a:lnTo>
                <a:lnTo>
                  <a:pt x="609600" y="1385888"/>
                </a:lnTo>
                <a:lnTo>
                  <a:pt x="590550" y="1471613"/>
                </a:lnTo>
                <a:lnTo>
                  <a:pt x="590550" y="1538288"/>
                </a:lnTo>
                <a:lnTo>
                  <a:pt x="576263" y="1590675"/>
                </a:lnTo>
                <a:lnTo>
                  <a:pt x="600075" y="1619250"/>
                </a:lnTo>
                <a:lnTo>
                  <a:pt x="671513" y="1695450"/>
                </a:lnTo>
                <a:lnTo>
                  <a:pt x="709613" y="1676400"/>
                </a:lnTo>
                <a:lnTo>
                  <a:pt x="714375" y="1614488"/>
                </a:lnTo>
                <a:lnTo>
                  <a:pt x="661988" y="1543050"/>
                </a:lnTo>
                <a:lnTo>
                  <a:pt x="666750" y="1504950"/>
                </a:lnTo>
                <a:lnTo>
                  <a:pt x="709613" y="1466850"/>
                </a:lnTo>
                <a:lnTo>
                  <a:pt x="757238" y="1466850"/>
                </a:lnTo>
                <a:lnTo>
                  <a:pt x="838200" y="1538288"/>
                </a:lnTo>
                <a:lnTo>
                  <a:pt x="876300" y="1590675"/>
                </a:lnTo>
                <a:lnTo>
                  <a:pt x="876300" y="1647825"/>
                </a:lnTo>
                <a:lnTo>
                  <a:pt x="842963" y="1704975"/>
                </a:lnTo>
                <a:lnTo>
                  <a:pt x="795338" y="1776413"/>
                </a:lnTo>
                <a:lnTo>
                  <a:pt x="752475" y="1843088"/>
                </a:lnTo>
                <a:lnTo>
                  <a:pt x="790575" y="2019300"/>
                </a:lnTo>
                <a:lnTo>
                  <a:pt x="847725" y="2128838"/>
                </a:lnTo>
                <a:lnTo>
                  <a:pt x="909638" y="2252663"/>
                </a:lnTo>
                <a:lnTo>
                  <a:pt x="966788" y="2343150"/>
                </a:lnTo>
                <a:lnTo>
                  <a:pt x="1023938" y="2400300"/>
                </a:lnTo>
                <a:lnTo>
                  <a:pt x="1076325" y="2433638"/>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2" name="Freeform 41"/>
          <p:cNvSpPr/>
          <p:nvPr/>
        </p:nvSpPr>
        <p:spPr>
          <a:xfrm>
            <a:off x="4764088" y="1333500"/>
            <a:ext cx="212725" cy="822325"/>
          </a:xfrm>
          <a:custGeom>
            <a:avLst/>
            <a:gdLst>
              <a:gd name="connsiteX0" fmla="*/ 0 w 228600"/>
              <a:gd name="connsiteY0" fmla="*/ 0 h 852487"/>
              <a:gd name="connsiteX1" fmla="*/ 19050 w 228600"/>
              <a:gd name="connsiteY1" fmla="*/ 152400 h 852487"/>
              <a:gd name="connsiteX2" fmla="*/ 52387 w 228600"/>
              <a:gd name="connsiteY2" fmla="*/ 247650 h 852487"/>
              <a:gd name="connsiteX3" fmla="*/ 80962 w 228600"/>
              <a:gd name="connsiteY3" fmla="*/ 290512 h 852487"/>
              <a:gd name="connsiteX4" fmla="*/ 95250 w 228600"/>
              <a:gd name="connsiteY4" fmla="*/ 447675 h 852487"/>
              <a:gd name="connsiteX5" fmla="*/ 157162 w 228600"/>
              <a:gd name="connsiteY5" fmla="*/ 657225 h 852487"/>
              <a:gd name="connsiteX6" fmla="*/ 228600 w 228600"/>
              <a:gd name="connsiteY6" fmla="*/ 852487 h 852487"/>
              <a:gd name="connsiteX0" fmla="*/ 0 w 216694"/>
              <a:gd name="connsiteY0" fmla="*/ 0 h 857250"/>
              <a:gd name="connsiteX1" fmla="*/ 7144 w 216694"/>
              <a:gd name="connsiteY1" fmla="*/ 157163 h 857250"/>
              <a:gd name="connsiteX2" fmla="*/ 40481 w 216694"/>
              <a:gd name="connsiteY2" fmla="*/ 252413 h 857250"/>
              <a:gd name="connsiteX3" fmla="*/ 69056 w 216694"/>
              <a:gd name="connsiteY3" fmla="*/ 295275 h 857250"/>
              <a:gd name="connsiteX4" fmla="*/ 83344 w 216694"/>
              <a:gd name="connsiteY4" fmla="*/ 452438 h 857250"/>
              <a:gd name="connsiteX5" fmla="*/ 145256 w 216694"/>
              <a:gd name="connsiteY5" fmla="*/ 661988 h 857250"/>
              <a:gd name="connsiteX6" fmla="*/ 216694 w 216694"/>
              <a:gd name="connsiteY6" fmla="*/ 857250 h 857250"/>
              <a:gd name="connsiteX0" fmla="*/ 0 w 221457"/>
              <a:gd name="connsiteY0" fmla="*/ 0 h 859631"/>
              <a:gd name="connsiteX1" fmla="*/ 11907 w 221457"/>
              <a:gd name="connsiteY1" fmla="*/ 159544 h 859631"/>
              <a:gd name="connsiteX2" fmla="*/ 45244 w 221457"/>
              <a:gd name="connsiteY2" fmla="*/ 254794 h 859631"/>
              <a:gd name="connsiteX3" fmla="*/ 73819 w 221457"/>
              <a:gd name="connsiteY3" fmla="*/ 297656 h 859631"/>
              <a:gd name="connsiteX4" fmla="*/ 88107 w 221457"/>
              <a:gd name="connsiteY4" fmla="*/ 454819 h 859631"/>
              <a:gd name="connsiteX5" fmla="*/ 150019 w 221457"/>
              <a:gd name="connsiteY5" fmla="*/ 664369 h 859631"/>
              <a:gd name="connsiteX6" fmla="*/ 221457 w 221457"/>
              <a:gd name="connsiteY6" fmla="*/ 859631 h 85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457" h="859631">
                <a:moveTo>
                  <a:pt x="0" y="0"/>
                </a:moveTo>
                <a:lnTo>
                  <a:pt x="11907" y="159544"/>
                </a:lnTo>
                <a:lnTo>
                  <a:pt x="45244" y="254794"/>
                </a:lnTo>
                <a:lnTo>
                  <a:pt x="73819" y="297656"/>
                </a:lnTo>
                <a:lnTo>
                  <a:pt x="88107" y="454819"/>
                </a:lnTo>
                <a:lnTo>
                  <a:pt x="150019" y="664369"/>
                </a:lnTo>
                <a:lnTo>
                  <a:pt x="221457" y="859631"/>
                </a:lnTo>
              </a:path>
            </a:pathLst>
          </a:custGeom>
          <a:noFill/>
          <a:ln w="254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3" name="Text Box 63"/>
          <p:cNvSpPr txBox="1">
            <a:spLocks noChangeArrowheads="1"/>
          </p:cNvSpPr>
          <p:nvPr/>
        </p:nvSpPr>
        <p:spPr bwMode="auto">
          <a:xfrm>
            <a:off x="4008438" y="3232150"/>
            <a:ext cx="6556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1" dirty="0">
                <a:solidFill>
                  <a:srgbClr val="FFFFFF"/>
                </a:solidFill>
                <a:latin typeface="+mj-lt"/>
              </a:rPr>
              <a:t>Tampa</a:t>
            </a:r>
          </a:p>
        </p:txBody>
      </p:sp>
      <p:sp>
        <p:nvSpPr>
          <p:cNvPr id="44" name="Freeform 43"/>
          <p:cNvSpPr/>
          <p:nvPr/>
        </p:nvSpPr>
        <p:spPr>
          <a:xfrm>
            <a:off x="4949825" y="2155825"/>
            <a:ext cx="928688" cy="2071688"/>
          </a:xfrm>
          <a:custGeom>
            <a:avLst/>
            <a:gdLst>
              <a:gd name="connsiteX0" fmla="*/ 0 w 971550"/>
              <a:gd name="connsiteY0" fmla="*/ 0 h 2166938"/>
              <a:gd name="connsiteX1" fmla="*/ 152400 w 971550"/>
              <a:gd name="connsiteY1" fmla="*/ 390525 h 2166938"/>
              <a:gd name="connsiteX2" fmla="*/ 252412 w 971550"/>
              <a:gd name="connsiteY2" fmla="*/ 542925 h 2166938"/>
              <a:gd name="connsiteX3" fmla="*/ 342900 w 971550"/>
              <a:gd name="connsiteY3" fmla="*/ 709613 h 2166938"/>
              <a:gd name="connsiteX4" fmla="*/ 423862 w 971550"/>
              <a:gd name="connsiteY4" fmla="*/ 785813 h 2166938"/>
              <a:gd name="connsiteX5" fmla="*/ 500062 w 971550"/>
              <a:gd name="connsiteY5" fmla="*/ 871538 h 2166938"/>
              <a:gd name="connsiteX6" fmla="*/ 514350 w 971550"/>
              <a:gd name="connsiteY6" fmla="*/ 976313 h 2166938"/>
              <a:gd name="connsiteX7" fmla="*/ 519112 w 971550"/>
              <a:gd name="connsiteY7" fmla="*/ 1143000 h 2166938"/>
              <a:gd name="connsiteX8" fmla="*/ 552450 w 971550"/>
              <a:gd name="connsiteY8" fmla="*/ 1309688 h 2166938"/>
              <a:gd name="connsiteX9" fmla="*/ 628650 w 971550"/>
              <a:gd name="connsiteY9" fmla="*/ 1476375 h 2166938"/>
              <a:gd name="connsiteX10" fmla="*/ 690562 w 971550"/>
              <a:gd name="connsiteY10" fmla="*/ 1590675 h 2166938"/>
              <a:gd name="connsiteX11" fmla="*/ 738187 w 971550"/>
              <a:gd name="connsiteY11" fmla="*/ 1743075 h 2166938"/>
              <a:gd name="connsiteX12" fmla="*/ 809625 w 971550"/>
              <a:gd name="connsiteY12" fmla="*/ 1890713 h 2166938"/>
              <a:gd name="connsiteX13" fmla="*/ 852487 w 971550"/>
              <a:gd name="connsiteY13" fmla="*/ 1990725 h 2166938"/>
              <a:gd name="connsiteX14" fmla="*/ 971550 w 971550"/>
              <a:gd name="connsiteY14" fmla="*/ 2166938 h 2166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1550" h="2166938">
                <a:moveTo>
                  <a:pt x="0" y="0"/>
                </a:moveTo>
                <a:lnTo>
                  <a:pt x="152400" y="390525"/>
                </a:lnTo>
                <a:lnTo>
                  <a:pt x="252412" y="542925"/>
                </a:lnTo>
                <a:lnTo>
                  <a:pt x="342900" y="709613"/>
                </a:lnTo>
                <a:lnTo>
                  <a:pt x="423862" y="785813"/>
                </a:lnTo>
                <a:lnTo>
                  <a:pt x="500062" y="871538"/>
                </a:lnTo>
                <a:lnTo>
                  <a:pt x="514350" y="976313"/>
                </a:lnTo>
                <a:lnTo>
                  <a:pt x="519112" y="1143000"/>
                </a:lnTo>
                <a:lnTo>
                  <a:pt x="552450" y="1309688"/>
                </a:lnTo>
                <a:lnTo>
                  <a:pt x="628650" y="1476375"/>
                </a:lnTo>
                <a:lnTo>
                  <a:pt x="690562" y="1590675"/>
                </a:lnTo>
                <a:lnTo>
                  <a:pt x="738187" y="1743075"/>
                </a:lnTo>
                <a:lnTo>
                  <a:pt x="809625" y="1890713"/>
                </a:lnTo>
                <a:lnTo>
                  <a:pt x="852487" y="1990725"/>
                </a:lnTo>
                <a:lnTo>
                  <a:pt x="971550" y="2166938"/>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5" name="Text Box 63"/>
          <p:cNvSpPr txBox="1">
            <a:spLocks noChangeArrowheads="1"/>
          </p:cNvSpPr>
          <p:nvPr/>
        </p:nvSpPr>
        <p:spPr bwMode="auto">
          <a:xfrm>
            <a:off x="5387975" y="3011488"/>
            <a:ext cx="6572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1">
                <a:solidFill>
                  <a:srgbClr val="000000"/>
                </a:solidFill>
                <a:latin typeface="Century Gothic" panose="020B0502020202020204" pitchFamily="34" charset="0"/>
              </a:rPr>
              <a:t>Cocoa</a:t>
            </a:r>
          </a:p>
        </p:txBody>
      </p:sp>
      <p:sp>
        <p:nvSpPr>
          <p:cNvPr id="46" name="Text Box 75"/>
          <p:cNvSpPr txBox="1">
            <a:spLocks noChangeArrowheads="1"/>
          </p:cNvSpPr>
          <p:nvPr/>
        </p:nvSpPr>
        <p:spPr bwMode="auto">
          <a:xfrm>
            <a:off x="5491163" y="3352800"/>
            <a:ext cx="9223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1" dirty="0">
                <a:solidFill>
                  <a:srgbClr val="000000"/>
                </a:solidFill>
                <a:latin typeface="+mn-lt"/>
              </a:rPr>
              <a:t>Melbourne</a:t>
            </a:r>
          </a:p>
        </p:txBody>
      </p:sp>
      <p:sp>
        <p:nvSpPr>
          <p:cNvPr id="47" name="Rectangle 46"/>
          <p:cNvSpPr/>
          <p:nvPr/>
        </p:nvSpPr>
        <p:spPr>
          <a:xfrm>
            <a:off x="6053138" y="5245100"/>
            <a:ext cx="2725737" cy="1263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8" name="Group 15"/>
          <p:cNvGrpSpPr>
            <a:grpSpLocks/>
          </p:cNvGrpSpPr>
          <p:nvPr/>
        </p:nvGrpSpPr>
        <p:grpSpPr bwMode="auto">
          <a:xfrm>
            <a:off x="193675" y="2443163"/>
            <a:ext cx="3916363" cy="2743200"/>
            <a:chOff x="316112" y="3383501"/>
            <a:chExt cx="4097925" cy="2871365"/>
          </a:xfrm>
        </p:grpSpPr>
        <p:sp>
          <p:nvSpPr>
            <p:cNvPr id="49" name="TextBox 109"/>
            <p:cNvSpPr txBox="1">
              <a:spLocks noChangeArrowheads="1"/>
            </p:cNvSpPr>
            <p:nvPr/>
          </p:nvSpPr>
          <p:spPr bwMode="auto">
            <a:xfrm>
              <a:off x="316112" y="3383501"/>
              <a:ext cx="3565525" cy="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u="sng" dirty="0">
                  <a:solidFill>
                    <a:srgbClr val="000000"/>
                  </a:solidFill>
                  <a:latin typeface="+mn-lt"/>
                </a:rPr>
                <a:t>AREAS OF RESPONSIBILITY</a:t>
              </a:r>
            </a:p>
          </p:txBody>
        </p:sp>
        <p:grpSp>
          <p:nvGrpSpPr>
            <p:cNvPr id="50" name="Group 14"/>
            <p:cNvGrpSpPr>
              <a:grpSpLocks/>
            </p:cNvGrpSpPr>
            <p:nvPr/>
          </p:nvGrpSpPr>
          <p:grpSpPr bwMode="auto">
            <a:xfrm>
              <a:off x="430728" y="3705103"/>
              <a:ext cx="3983309" cy="2549763"/>
              <a:chOff x="430728" y="3705103"/>
              <a:chExt cx="3983309" cy="2549763"/>
            </a:xfrm>
          </p:grpSpPr>
          <p:sp>
            <p:nvSpPr>
              <p:cNvPr id="51" name="TextBox 50"/>
              <p:cNvSpPr txBox="1"/>
              <p:nvPr/>
            </p:nvSpPr>
            <p:spPr>
              <a:xfrm>
                <a:off x="590194" y="3968409"/>
                <a:ext cx="3823843" cy="2286457"/>
              </a:xfrm>
              <a:prstGeom prst="rect">
                <a:avLst/>
              </a:prstGeom>
              <a:noFill/>
            </p:spPr>
            <p:txBody>
              <a:bodyPr>
                <a:spAutoFit/>
              </a:bodyPr>
              <a:lstStyle/>
              <a:p>
                <a:pPr eaLnBrk="1" hangingPunct="1">
                  <a:spcBef>
                    <a:spcPts val="0"/>
                  </a:spcBef>
                  <a:buClr>
                    <a:schemeClr val="tx1"/>
                  </a:buClr>
                  <a:defRPr/>
                </a:pPr>
                <a:r>
                  <a:rPr lang="en-US" sz="1200" b="1" dirty="0">
                    <a:solidFill>
                      <a:srgbClr val="000000"/>
                    </a:solidFill>
                    <a:latin typeface="+mn-lt"/>
                  </a:rPr>
                  <a:t>CIVIL WORKS</a:t>
                </a:r>
              </a:p>
              <a:p>
                <a:pPr marL="171450" indent="-171450" eaLnBrk="1" hangingPunct="1">
                  <a:spcBef>
                    <a:spcPts val="0"/>
                  </a:spcBef>
                  <a:buClr>
                    <a:schemeClr val="tx1"/>
                  </a:buClr>
                  <a:buFont typeface="Wingdings" panose="05000000000000000000" pitchFamily="2" charset="2"/>
                  <a:buChar char="§"/>
                  <a:defRPr/>
                </a:pPr>
                <a:r>
                  <a:rPr lang="en-US" sz="1200" dirty="0">
                    <a:solidFill>
                      <a:srgbClr val="000000"/>
                    </a:solidFill>
                    <a:latin typeface="+mn-lt"/>
                  </a:rPr>
                  <a:t> Portions of Florida and Georgia</a:t>
                </a:r>
                <a:br>
                  <a:rPr lang="en-US" sz="1200" dirty="0">
                    <a:solidFill>
                      <a:srgbClr val="000000"/>
                    </a:solidFill>
                    <a:latin typeface="+mn-lt"/>
                  </a:rPr>
                </a:br>
                <a:r>
                  <a:rPr lang="en-US" sz="1200" dirty="0">
                    <a:solidFill>
                      <a:srgbClr val="000000"/>
                    </a:solidFill>
                    <a:latin typeface="+mn-lt"/>
                  </a:rPr>
                  <a:t>(defined by watersheds)</a:t>
                </a:r>
              </a:p>
              <a:p>
                <a:pPr marL="171450" indent="-171450" eaLnBrk="1" hangingPunct="1">
                  <a:spcBef>
                    <a:spcPts val="0"/>
                  </a:spcBef>
                  <a:buClr>
                    <a:schemeClr val="tx1"/>
                  </a:buClr>
                  <a:buFont typeface="Wingdings" panose="05000000000000000000" pitchFamily="2" charset="2"/>
                  <a:buChar char="§"/>
                  <a:defRPr/>
                </a:pPr>
                <a:r>
                  <a:rPr lang="en-US" sz="1200" dirty="0">
                    <a:solidFill>
                      <a:srgbClr val="000000"/>
                    </a:solidFill>
                    <a:latin typeface="+mn-lt"/>
                  </a:rPr>
                  <a:t> Puerto Rico and the Antilles</a:t>
                </a:r>
                <a:br>
                  <a:rPr lang="en-US" sz="1200" dirty="0">
                    <a:solidFill>
                      <a:srgbClr val="000000"/>
                    </a:solidFill>
                    <a:latin typeface="+mn-lt"/>
                  </a:rPr>
                </a:br>
                <a:endParaRPr lang="en-US" sz="800" dirty="0">
                  <a:solidFill>
                    <a:srgbClr val="000000"/>
                  </a:solidFill>
                  <a:latin typeface="+mn-lt"/>
                </a:endParaRPr>
              </a:p>
              <a:p>
                <a:pPr eaLnBrk="1" hangingPunct="1">
                  <a:spcBef>
                    <a:spcPts val="0"/>
                  </a:spcBef>
                  <a:buClr>
                    <a:schemeClr val="tx1"/>
                  </a:buClr>
                  <a:defRPr/>
                </a:pPr>
                <a:r>
                  <a:rPr lang="en-US" sz="1200" b="1" dirty="0">
                    <a:solidFill>
                      <a:srgbClr val="000000"/>
                    </a:solidFill>
                    <a:latin typeface="+mn-lt"/>
                  </a:rPr>
                  <a:t>REGULATORY </a:t>
                </a:r>
              </a:p>
              <a:p>
                <a:pPr marL="171450" indent="-171450" eaLnBrk="1" hangingPunct="1">
                  <a:spcBef>
                    <a:spcPts val="0"/>
                  </a:spcBef>
                  <a:buClr>
                    <a:schemeClr val="tx1"/>
                  </a:buClr>
                  <a:buFont typeface="Wingdings" panose="05000000000000000000" pitchFamily="2" charset="2"/>
                  <a:buChar char="§"/>
                  <a:defRPr/>
                </a:pPr>
                <a:r>
                  <a:rPr lang="en-US" sz="1200" dirty="0">
                    <a:solidFill>
                      <a:srgbClr val="000000"/>
                    </a:solidFill>
                    <a:latin typeface="+mn-lt"/>
                  </a:rPr>
                  <a:t>Florida </a:t>
                </a:r>
              </a:p>
              <a:p>
                <a:pPr marL="171450" indent="-171450" eaLnBrk="1" hangingPunct="1">
                  <a:spcBef>
                    <a:spcPts val="0"/>
                  </a:spcBef>
                  <a:buClr>
                    <a:schemeClr val="tx1"/>
                  </a:buClr>
                  <a:buFont typeface="Wingdings" panose="05000000000000000000" pitchFamily="2" charset="2"/>
                  <a:buChar char="§"/>
                  <a:defRPr/>
                </a:pPr>
                <a:r>
                  <a:rPr lang="en-US" sz="1200" dirty="0">
                    <a:solidFill>
                      <a:srgbClr val="000000"/>
                    </a:solidFill>
                    <a:latin typeface="+mn-lt"/>
                  </a:rPr>
                  <a:t>Puerto Rico and the Antilles</a:t>
                </a:r>
              </a:p>
              <a:p>
                <a:pPr marL="171450" indent="-171450" eaLnBrk="1" hangingPunct="1">
                  <a:spcBef>
                    <a:spcPts val="0"/>
                  </a:spcBef>
                  <a:buClr>
                    <a:schemeClr val="tx1"/>
                  </a:buClr>
                  <a:buFont typeface="Wingdings" panose="05000000000000000000" pitchFamily="2" charset="2"/>
                  <a:buChar char="§"/>
                  <a:defRPr/>
                </a:pPr>
                <a:endParaRPr lang="en-US" sz="800" dirty="0">
                  <a:solidFill>
                    <a:srgbClr val="000000"/>
                  </a:solidFill>
                  <a:latin typeface="+mn-lt"/>
                </a:endParaRPr>
              </a:p>
              <a:p>
                <a:pPr eaLnBrk="1" hangingPunct="1">
                  <a:spcBef>
                    <a:spcPts val="0"/>
                  </a:spcBef>
                  <a:buClr>
                    <a:schemeClr val="tx1"/>
                  </a:buClr>
                  <a:defRPr/>
                </a:pPr>
                <a:r>
                  <a:rPr lang="en-US" sz="1200" b="1" dirty="0">
                    <a:solidFill>
                      <a:srgbClr val="000000"/>
                    </a:solidFill>
                    <a:latin typeface="+mn-lt"/>
                  </a:rPr>
                  <a:t>REAL ESTATE AND MOBILIZATION</a:t>
                </a:r>
              </a:p>
              <a:p>
                <a:pPr marL="171450" indent="-171450" eaLnBrk="1" hangingPunct="1">
                  <a:spcBef>
                    <a:spcPts val="0"/>
                  </a:spcBef>
                  <a:buClr>
                    <a:schemeClr val="tx1"/>
                  </a:buClr>
                  <a:buFont typeface="Wingdings" panose="05000000000000000000" pitchFamily="2" charset="2"/>
                  <a:buChar char="§"/>
                  <a:defRPr/>
                </a:pPr>
                <a:r>
                  <a:rPr lang="en-US" sz="1200" dirty="0">
                    <a:solidFill>
                      <a:srgbClr val="000000"/>
                    </a:solidFill>
                    <a:latin typeface="+mn-lt"/>
                  </a:rPr>
                  <a:t> Portions of Florida and Georgia</a:t>
                </a:r>
              </a:p>
              <a:p>
                <a:pPr marL="171450" indent="-171450" eaLnBrk="1" hangingPunct="1">
                  <a:spcBef>
                    <a:spcPts val="0"/>
                  </a:spcBef>
                  <a:buClr>
                    <a:schemeClr val="tx1"/>
                  </a:buClr>
                  <a:buFont typeface="Wingdings" panose="05000000000000000000" pitchFamily="2" charset="2"/>
                  <a:buChar char="§"/>
                  <a:defRPr/>
                </a:pPr>
                <a:r>
                  <a:rPr lang="en-US" sz="1200" dirty="0">
                    <a:solidFill>
                      <a:srgbClr val="000000"/>
                    </a:solidFill>
                    <a:latin typeface="+mn-lt"/>
                  </a:rPr>
                  <a:t> Puerto Rico and the Antilles</a:t>
                </a:r>
              </a:p>
            </p:txBody>
          </p:sp>
          <p:grpSp>
            <p:nvGrpSpPr>
              <p:cNvPr id="52" name="Group 69"/>
              <p:cNvGrpSpPr>
                <a:grpSpLocks/>
              </p:cNvGrpSpPr>
              <p:nvPr/>
            </p:nvGrpSpPr>
            <p:grpSpPr bwMode="auto">
              <a:xfrm>
                <a:off x="447875" y="3705103"/>
                <a:ext cx="1757444" cy="289852"/>
                <a:chOff x="504826" y="6476289"/>
                <a:chExt cx="1758499" cy="290664"/>
              </a:xfrm>
            </p:grpSpPr>
            <p:sp>
              <p:nvSpPr>
                <p:cNvPr id="56" name="Oval 74"/>
                <p:cNvSpPr>
                  <a:spLocks noChangeArrowheads="1"/>
                </p:cNvSpPr>
                <p:nvPr/>
              </p:nvSpPr>
              <p:spPr bwMode="auto">
                <a:xfrm>
                  <a:off x="504826" y="6556377"/>
                  <a:ext cx="146050" cy="146050"/>
                </a:xfrm>
                <a:prstGeom prst="ellipse">
                  <a:avLst/>
                </a:prstGeom>
                <a:solidFill>
                  <a:srgbClr val="FFFFFF"/>
                </a:solidFill>
                <a:ln w="25400">
                  <a:solidFill>
                    <a:schemeClr val="tx1"/>
                  </a:solidFill>
                  <a:round/>
                  <a:headEnd/>
                  <a:tailEnd/>
                </a:ln>
              </p:spPr>
              <p:txBody>
                <a:bodyPr anchor="ct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57" name="TextBox 67"/>
                <p:cNvSpPr txBox="1">
                  <a:spLocks noChangeArrowheads="1"/>
                </p:cNvSpPr>
                <p:nvPr/>
              </p:nvSpPr>
              <p:spPr bwMode="auto">
                <a:xfrm>
                  <a:off x="654141" y="6476289"/>
                  <a:ext cx="1609184" cy="29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dirty="0">
                      <a:solidFill>
                        <a:srgbClr val="000000"/>
                      </a:solidFill>
                      <a:latin typeface="+mj-lt"/>
                    </a:rPr>
                    <a:t>FIELD OFFICES</a:t>
                  </a:r>
                </a:p>
              </p:txBody>
            </p:sp>
          </p:grpSp>
          <p:sp>
            <p:nvSpPr>
              <p:cNvPr id="53" name="Rectangle 52"/>
              <p:cNvSpPr/>
              <p:nvPr/>
            </p:nvSpPr>
            <p:spPr>
              <a:xfrm>
                <a:off x="430728" y="4058139"/>
                <a:ext cx="199332" cy="154535"/>
              </a:xfrm>
              <a:prstGeom prst="rect">
                <a:avLst/>
              </a:prstGeom>
              <a:solidFill>
                <a:srgbClr val="FF000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4" name="Rectangle 53"/>
              <p:cNvSpPr/>
              <p:nvPr/>
            </p:nvSpPr>
            <p:spPr>
              <a:xfrm>
                <a:off x="437373" y="4932177"/>
                <a:ext cx="199332" cy="154535"/>
              </a:xfrm>
              <a:prstGeom prst="rect">
                <a:avLst/>
              </a:prstGeom>
              <a:solidFill>
                <a:schemeClr val="tx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5" name="Rectangle 54"/>
              <p:cNvSpPr/>
              <p:nvPr/>
            </p:nvSpPr>
            <p:spPr>
              <a:xfrm>
                <a:off x="445678" y="5616785"/>
                <a:ext cx="199332" cy="152874"/>
              </a:xfrm>
              <a:prstGeom prst="rect">
                <a:avLst/>
              </a:prstGeom>
              <a:solidFill>
                <a:srgbClr val="00B0F0"/>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sp>
        <p:nvSpPr>
          <p:cNvPr id="58" name="Rectangle 57"/>
          <p:cNvSpPr/>
          <p:nvPr/>
        </p:nvSpPr>
        <p:spPr>
          <a:xfrm>
            <a:off x="6022975" y="5222875"/>
            <a:ext cx="2784475" cy="13081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 name="Rectangle 58"/>
          <p:cNvSpPr/>
          <p:nvPr/>
        </p:nvSpPr>
        <p:spPr>
          <a:xfrm>
            <a:off x="5992813" y="5200650"/>
            <a:ext cx="2830512" cy="13589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0" name="TextBox 17"/>
          <p:cNvSpPr txBox="1">
            <a:spLocks noChangeArrowheads="1"/>
          </p:cNvSpPr>
          <p:nvPr/>
        </p:nvSpPr>
        <p:spPr bwMode="auto">
          <a:xfrm>
            <a:off x="5340349" y="508413"/>
            <a:ext cx="343728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r">
              <a:spcBef>
                <a:spcPct val="0"/>
              </a:spcBef>
              <a:buFontTx/>
              <a:buNone/>
            </a:pPr>
            <a:r>
              <a:rPr lang="en-US" altLang="en-US" sz="2800" b="1" dirty="0">
                <a:solidFill>
                  <a:srgbClr val="3E6682"/>
                </a:solidFill>
                <a:latin typeface="+mj-lt"/>
              </a:rPr>
              <a:t>JACKSONVILLE DISTRICT OFFICES</a:t>
            </a:r>
          </a:p>
          <a:p>
            <a:pPr algn="r">
              <a:spcBef>
                <a:spcPct val="0"/>
              </a:spcBef>
              <a:buFontTx/>
              <a:buNone/>
            </a:pPr>
            <a:r>
              <a:rPr lang="en-US" altLang="en-US" sz="2800" b="1" dirty="0">
                <a:solidFill>
                  <a:srgbClr val="3E6682"/>
                </a:solidFill>
                <a:latin typeface="+mj-lt"/>
              </a:rPr>
              <a:t>AND AREAS OF RESPONSIBILITY</a:t>
            </a:r>
          </a:p>
        </p:txBody>
      </p:sp>
      <p:sp>
        <p:nvSpPr>
          <p:cNvPr id="61" name="Freeform 60"/>
          <p:cNvSpPr/>
          <p:nvPr/>
        </p:nvSpPr>
        <p:spPr>
          <a:xfrm>
            <a:off x="5808663" y="4387850"/>
            <a:ext cx="109537" cy="1171575"/>
          </a:xfrm>
          <a:custGeom>
            <a:avLst/>
            <a:gdLst>
              <a:gd name="connsiteX0" fmla="*/ 116681 w 116681"/>
              <a:gd name="connsiteY0" fmla="*/ 0 h 1223963"/>
              <a:gd name="connsiteX1" fmla="*/ 109537 w 116681"/>
              <a:gd name="connsiteY1" fmla="*/ 161925 h 1223963"/>
              <a:gd name="connsiteX2" fmla="*/ 114300 w 116681"/>
              <a:gd name="connsiteY2" fmla="*/ 400050 h 1223963"/>
              <a:gd name="connsiteX3" fmla="*/ 90487 w 116681"/>
              <a:gd name="connsiteY3" fmla="*/ 607219 h 1223963"/>
              <a:gd name="connsiteX4" fmla="*/ 95250 w 116681"/>
              <a:gd name="connsiteY4" fmla="*/ 697707 h 1223963"/>
              <a:gd name="connsiteX5" fmla="*/ 97631 w 116681"/>
              <a:gd name="connsiteY5" fmla="*/ 890588 h 1223963"/>
              <a:gd name="connsiteX6" fmla="*/ 52387 w 116681"/>
              <a:gd name="connsiteY6" fmla="*/ 1071563 h 1223963"/>
              <a:gd name="connsiteX7" fmla="*/ 0 w 116681"/>
              <a:gd name="connsiteY7" fmla="*/ 1223963 h 122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681" h="1223963">
                <a:moveTo>
                  <a:pt x="116681" y="0"/>
                </a:moveTo>
                <a:lnTo>
                  <a:pt x="109537" y="161925"/>
                </a:lnTo>
                <a:cubicBezTo>
                  <a:pt x="111125" y="241300"/>
                  <a:pt x="112712" y="320675"/>
                  <a:pt x="114300" y="400050"/>
                </a:cubicBezTo>
                <a:lnTo>
                  <a:pt x="90487" y="607219"/>
                </a:lnTo>
                <a:lnTo>
                  <a:pt x="95250" y="697707"/>
                </a:lnTo>
                <a:cubicBezTo>
                  <a:pt x="96044" y="762001"/>
                  <a:pt x="96837" y="826294"/>
                  <a:pt x="97631" y="890588"/>
                </a:cubicBezTo>
                <a:lnTo>
                  <a:pt x="52387" y="1071563"/>
                </a:lnTo>
                <a:lnTo>
                  <a:pt x="0" y="1223963"/>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Freeform 61"/>
          <p:cNvSpPr/>
          <p:nvPr/>
        </p:nvSpPr>
        <p:spPr>
          <a:xfrm>
            <a:off x="4394200" y="4391025"/>
            <a:ext cx="1414463" cy="1457325"/>
          </a:xfrm>
          <a:custGeom>
            <a:avLst/>
            <a:gdLst>
              <a:gd name="connsiteX0" fmla="*/ 0 w 1478756"/>
              <a:gd name="connsiteY0" fmla="*/ 0 h 1514475"/>
              <a:gd name="connsiteX1" fmla="*/ 85725 w 1478756"/>
              <a:gd name="connsiteY1" fmla="*/ 23812 h 1514475"/>
              <a:gd name="connsiteX2" fmla="*/ 71437 w 1478756"/>
              <a:gd name="connsiteY2" fmla="*/ 216693 h 1514475"/>
              <a:gd name="connsiteX3" fmla="*/ 97631 w 1478756"/>
              <a:gd name="connsiteY3" fmla="*/ 309562 h 1514475"/>
              <a:gd name="connsiteX4" fmla="*/ 216693 w 1478756"/>
              <a:gd name="connsiteY4" fmla="*/ 390525 h 1514475"/>
              <a:gd name="connsiteX5" fmla="*/ 288131 w 1478756"/>
              <a:gd name="connsiteY5" fmla="*/ 511968 h 1514475"/>
              <a:gd name="connsiteX6" fmla="*/ 328612 w 1478756"/>
              <a:gd name="connsiteY6" fmla="*/ 666750 h 1514475"/>
              <a:gd name="connsiteX7" fmla="*/ 371475 w 1478756"/>
              <a:gd name="connsiteY7" fmla="*/ 754856 h 1514475"/>
              <a:gd name="connsiteX8" fmla="*/ 633412 w 1478756"/>
              <a:gd name="connsiteY8" fmla="*/ 945356 h 1514475"/>
              <a:gd name="connsiteX9" fmla="*/ 766762 w 1478756"/>
              <a:gd name="connsiteY9" fmla="*/ 1085850 h 1514475"/>
              <a:gd name="connsiteX10" fmla="*/ 854868 w 1478756"/>
              <a:gd name="connsiteY10" fmla="*/ 1243012 h 1514475"/>
              <a:gd name="connsiteX11" fmla="*/ 845343 w 1478756"/>
              <a:gd name="connsiteY11" fmla="*/ 1395412 h 1514475"/>
              <a:gd name="connsiteX12" fmla="*/ 845343 w 1478756"/>
              <a:gd name="connsiteY12" fmla="*/ 1428750 h 1514475"/>
              <a:gd name="connsiteX13" fmla="*/ 897731 w 1478756"/>
              <a:gd name="connsiteY13" fmla="*/ 1495425 h 1514475"/>
              <a:gd name="connsiteX14" fmla="*/ 983456 w 1478756"/>
              <a:gd name="connsiteY14" fmla="*/ 1514475 h 1514475"/>
              <a:gd name="connsiteX15" fmla="*/ 1147762 w 1478756"/>
              <a:gd name="connsiteY15" fmla="*/ 1428750 h 1514475"/>
              <a:gd name="connsiteX16" fmla="*/ 1364456 w 1478756"/>
              <a:gd name="connsiteY16" fmla="*/ 1369218 h 1514475"/>
              <a:gd name="connsiteX17" fmla="*/ 1419225 w 1478756"/>
              <a:gd name="connsiteY17" fmla="*/ 1283493 h 1514475"/>
              <a:gd name="connsiteX18" fmla="*/ 1478756 w 1478756"/>
              <a:gd name="connsiteY18" fmla="*/ 1226343 h 1514475"/>
              <a:gd name="connsiteX0" fmla="*/ 0 w 1478756"/>
              <a:gd name="connsiteY0" fmla="*/ 0 h 1514475"/>
              <a:gd name="connsiteX1" fmla="*/ 85725 w 1478756"/>
              <a:gd name="connsiteY1" fmla="*/ 23812 h 1514475"/>
              <a:gd name="connsiteX2" fmla="*/ 71437 w 1478756"/>
              <a:gd name="connsiteY2" fmla="*/ 216693 h 1514475"/>
              <a:gd name="connsiteX3" fmla="*/ 97631 w 1478756"/>
              <a:gd name="connsiteY3" fmla="*/ 309562 h 1514475"/>
              <a:gd name="connsiteX4" fmla="*/ 216693 w 1478756"/>
              <a:gd name="connsiteY4" fmla="*/ 390525 h 1514475"/>
              <a:gd name="connsiteX5" fmla="*/ 288131 w 1478756"/>
              <a:gd name="connsiteY5" fmla="*/ 511968 h 1514475"/>
              <a:gd name="connsiteX6" fmla="*/ 328612 w 1478756"/>
              <a:gd name="connsiteY6" fmla="*/ 666750 h 1514475"/>
              <a:gd name="connsiteX7" fmla="*/ 371475 w 1478756"/>
              <a:gd name="connsiteY7" fmla="*/ 754856 h 1514475"/>
              <a:gd name="connsiteX8" fmla="*/ 633412 w 1478756"/>
              <a:gd name="connsiteY8" fmla="*/ 945356 h 1514475"/>
              <a:gd name="connsiteX9" fmla="*/ 766762 w 1478756"/>
              <a:gd name="connsiteY9" fmla="*/ 1085850 h 1514475"/>
              <a:gd name="connsiteX10" fmla="*/ 854868 w 1478756"/>
              <a:gd name="connsiteY10" fmla="*/ 1243012 h 1514475"/>
              <a:gd name="connsiteX11" fmla="*/ 845343 w 1478756"/>
              <a:gd name="connsiteY11" fmla="*/ 1395412 h 1514475"/>
              <a:gd name="connsiteX12" fmla="*/ 845343 w 1478756"/>
              <a:gd name="connsiteY12" fmla="*/ 1428750 h 1514475"/>
              <a:gd name="connsiteX13" fmla="*/ 897731 w 1478756"/>
              <a:gd name="connsiteY13" fmla="*/ 1495425 h 1514475"/>
              <a:gd name="connsiteX14" fmla="*/ 983456 w 1478756"/>
              <a:gd name="connsiteY14" fmla="*/ 1514475 h 1514475"/>
              <a:gd name="connsiteX15" fmla="*/ 1152525 w 1478756"/>
              <a:gd name="connsiteY15" fmla="*/ 1443037 h 1514475"/>
              <a:gd name="connsiteX16" fmla="*/ 1364456 w 1478756"/>
              <a:gd name="connsiteY16" fmla="*/ 1369218 h 1514475"/>
              <a:gd name="connsiteX17" fmla="*/ 1419225 w 1478756"/>
              <a:gd name="connsiteY17" fmla="*/ 1283493 h 1514475"/>
              <a:gd name="connsiteX18" fmla="*/ 1478756 w 1478756"/>
              <a:gd name="connsiteY18" fmla="*/ 1226343 h 1514475"/>
              <a:gd name="connsiteX0" fmla="*/ 0 w 1478756"/>
              <a:gd name="connsiteY0" fmla="*/ 0 h 1514475"/>
              <a:gd name="connsiteX1" fmla="*/ 85725 w 1478756"/>
              <a:gd name="connsiteY1" fmla="*/ 23812 h 1514475"/>
              <a:gd name="connsiteX2" fmla="*/ 71437 w 1478756"/>
              <a:gd name="connsiteY2" fmla="*/ 216693 h 1514475"/>
              <a:gd name="connsiteX3" fmla="*/ 97631 w 1478756"/>
              <a:gd name="connsiteY3" fmla="*/ 309562 h 1514475"/>
              <a:gd name="connsiteX4" fmla="*/ 216693 w 1478756"/>
              <a:gd name="connsiteY4" fmla="*/ 390525 h 1514475"/>
              <a:gd name="connsiteX5" fmla="*/ 288131 w 1478756"/>
              <a:gd name="connsiteY5" fmla="*/ 511968 h 1514475"/>
              <a:gd name="connsiteX6" fmla="*/ 328612 w 1478756"/>
              <a:gd name="connsiteY6" fmla="*/ 666750 h 1514475"/>
              <a:gd name="connsiteX7" fmla="*/ 371475 w 1478756"/>
              <a:gd name="connsiteY7" fmla="*/ 754856 h 1514475"/>
              <a:gd name="connsiteX8" fmla="*/ 633412 w 1478756"/>
              <a:gd name="connsiteY8" fmla="*/ 945356 h 1514475"/>
              <a:gd name="connsiteX9" fmla="*/ 766762 w 1478756"/>
              <a:gd name="connsiteY9" fmla="*/ 1085850 h 1514475"/>
              <a:gd name="connsiteX10" fmla="*/ 854868 w 1478756"/>
              <a:gd name="connsiteY10" fmla="*/ 1243012 h 1514475"/>
              <a:gd name="connsiteX11" fmla="*/ 845343 w 1478756"/>
              <a:gd name="connsiteY11" fmla="*/ 1395412 h 1514475"/>
              <a:gd name="connsiteX12" fmla="*/ 845343 w 1478756"/>
              <a:gd name="connsiteY12" fmla="*/ 1428750 h 1514475"/>
              <a:gd name="connsiteX13" fmla="*/ 897731 w 1478756"/>
              <a:gd name="connsiteY13" fmla="*/ 1495425 h 1514475"/>
              <a:gd name="connsiteX14" fmla="*/ 983456 w 1478756"/>
              <a:gd name="connsiteY14" fmla="*/ 1514475 h 1514475"/>
              <a:gd name="connsiteX15" fmla="*/ 1152525 w 1478756"/>
              <a:gd name="connsiteY15" fmla="*/ 1443037 h 1514475"/>
              <a:gd name="connsiteX16" fmla="*/ 1390650 w 1478756"/>
              <a:gd name="connsiteY16" fmla="*/ 1366837 h 1514475"/>
              <a:gd name="connsiteX17" fmla="*/ 1419225 w 1478756"/>
              <a:gd name="connsiteY17" fmla="*/ 1283493 h 1514475"/>
              <a:gd name="connsiteX18" fmla="*/ 1478756 w 1478756"/>
              <a:gd name="connsiteY18" fmla="*/ 1226343 h 1514475"/>
              <a:gd name="connsiteX0" fmla="*/ 0 w 1478756"/>
              <a:gd name="connsiteY0" fmla="*/ 0 h 1524000"/>
              <a:gd name="connsiteX1" fmla="*/ 85725 w 1478756"/>
              <a:gd name="connsiteY1" fmla="*/ 23812 h 1524000"/>
              <a:gd name="connsiteX2" fmla="*/ 71437 w 1478756"/>
              <a:gd name="connsiteY2" fmla="*/ 216693 h 1524000"/>
              <a:gd name="connsiteX3" fmla="*/ 97631 w 1478756"/>
              <a:gd name="connsiteY3" fmla="*/ 309562 h 1524000"/>
              <a:gd name="connsiteX4" fmla="*/ 216693 w 1478756"/>
              <a:gd name="connsiteY4" fmla="*/ 390525 h 1524000"/>
              <a:gd name="connsiteX5" fmla="*/ 288131 w 1478756"/>
              <a:gd name="connsiteY5" fmla="*/ 511968 h 1524000"/>
              <a:gd name="connsiteX6" fmla="*/ 328612 w 1478756"/>
              <a:gd name="connsiteY6" fmla="*/ 666750 h 1524000"/>
              <a:gd name="connsiteX7" fmla="*/ 371475 w 1478756"/>
              <a:gd name="connsiteY7" fmla="*/ 754856 h 1524000"/>
              <a:gd name="connsiteX8" fmla="*/ 633412 w 1478756"/>
              <a:gd name="connsiteY8" fmla="*/ 945356 h 1524000"/>
              <a:gd name="connsiteX9" fmla="*/ 766762 w 1478756"/>
              <a:gd name="connsiteY9" fmla="*/ 1085850 h 1524000"/>
              <a:gd name="connsiteX10" fmla="*/ 854868 w 1478756"/>
              <a:gd name="connsiteY10" fmla="*/ 1243012 h 1524000"/>
              <a:gd name="connsiteX11" fmla="*/ 845343 w 1478756"/>
              <a:gd name="connsiteY11" fmla="*/ 1395412 h 1524000"/>
              <a:gd name="connsiteX12" fmla="*/ 845343 w 1478756"/>
              <a:gd name="connsiteY12" fmla="*/ 1428750 h 1524000"/>
              <a:gd name="connsiteX13" fmla="*/ 897731 w 1478756"/>
              <a:gd name="connsiteY13" fmla="*/ 1495425 h 1524000"/>
              <a:gd name="connsiteX14" fmla="*/ 983456 w 1478756"/>
              <a:gd name="connsiteY14" fmla="*/ 1524000 h 1524000"/>
              <a:gd name="connsiteX15" fmla="*/ 1152525 w 1478756"/>
              <a:gd name="connsiteY15" fmla="*/ 1443037 h 1524000"/>
              <a:gd name="connsiteX16" fmla="*/ 1390650 w 1478756"/>
              <a:gd name="connsiteY16" fmla="*/ 1366837 h 1524000"/>
              <a:gd name="connsiteX17" fmla="*/ 1419225 w 1478756"/>
              <a:gd name="connsiteY17" fmla="*/ 1283493 h 1524000"/>
              <a:gd name="connsiteX18" fmla="*/ 1478756 w 1478756"/>
              <a:gd name="connsiteY18" fmla="*/ 1226343 h 15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78756" h="1524000">
                <a:moveTo>
                  <a:pt x="0" y="0"/>
                </a:moveTo>
                <a:lnTo>
                  <a:pt x="85725" y="23812"/>
                </a:lnTo>
                <a:lnTo>
                  <a:pt x="71437" y="216693"/>
                </a:lnTo>
                <a:lnTo>
                  <a:pt x="97631" y="309562"/>
                </a:lnTo>
                <a:lnTo>
                  <a:pt x="216693" y="390525"/>
                </a:lnTo>
                <a:lnTo>
                  <a:pt x="288131" y="511968"/>
                </a:lnTo>
                <a:lnTo>
                  <a:pt x="328612" y="666750"/>
                </a:lnTo>
                <a:lnTo>
                  <a:pt x="371475" y="754856"/>
                </a:lnTo>
                <a:lnTo>
                  <a:pt x="633412" y="945356"/>
                </a:lnTo>
                <a:lnTo>
                  <a:pt x="766762" y="1085850"/>
                </a:lnTo>
                <a:lnTo>
                  <a:pt x="854868" y="1243012"/>
                </a:lnTo>
                <a:lnTo>
                  <a:pt x="845343" y="1395412"/>
                </a:lnTo>
                <a:lnTo>
                  <a:pt x="845343" y="1428750"/>
                </a:lnTo>
                <a:lnTo>
                  <a:pt x="897731" y="1495425"/>
                </a:lnTo>
                <a:lnTo>
                  <a:pt x="983456" y="1524000"/>
                </a:lnTo>
                <a:lnTo>
                  <a:pt x="1152525" y="1443037"/>
                </a:lnTo>
                <a:lnTo>
                  <a:pt x="1390650" y="1366837"/>
                </a:lnTo>
                <a:lnTo>
                  <a:pt x="1419225" y="1283493"/>
                </a:lnTo>
                <a:lnTo>
                  <a:pt x="1478756" y="1226343"/>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3" name="Text Box 63"/>
          <p:cNvSpPr txBox="1">
            <a:spLocks noChangeArrowheads="1"/>
          </p:cNvSpPr>
          <p:nvPr/>
        </p:nvSpPr>
        <p:spPr bwMode="auto">
          <a:xfrm>
            <a:off x="5294313" y="5053013"/>
            <a:ext cx="6048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1" dirty="0">
                <a:solidFill>
                  <a:srgbClr val="FFFFFF"/>
                </a:solidFill>
                <a:latin typeface="+mj-lt"/>
              </a:rPr>
              <a:t>Miami</a:t>
            </a:r>
          </a:p>
        </p:txBody>
      </p:sp>
      <p:sp>
        <p:nvSpPr>
          <p:cNvPr id="64" name="Freeform 63"/>
          <p:cNvSpPr/>
          <p:nvPr/>
        </p:nvSpPr>
        <p:spPr>
          <a:xfrm>
            <a:off x="2751138" y="1439863"/>
            <a:ext cx="58737" cy="588962"/>
          </a:xfrm>
          <a:custGeom>
            <a:avLst/>
            <a:gdLst>
              <a:gd name="connsiteX0" fmla="*/ 19050 w 52388"/>
              <a:gd name="connsiteY0" fmla="*/ 0 h 619125"/>
              <a:gd name="connsiteX1" fmla="*/ 4763 w 52388"/>
              <a:gd name="connsiteY1" fmla="*/ 104775 h 619125"/>
              <a:gd name="connsiteX2" fmla="*/ 0 w 52388"/>
              <a:gd name="connsiteY2" fmla="*/ 195262 h 619125"/>
              <a:gd name="connsiteX3" fmla="*/ 9525 w 52388"/>
              <a:gd name="connsiteY3" fmla="*/ 304800 h 619125"/>
              <a:gd name="connsiteX4" fmla="*/ 42863 w 52388"/>
              <a:gd name="connsiteY4" fmla="*/ 466725 h 619125"/>
              <a:gd name="connsiteX5" fmla="*/ 52388 w 52388"/>
              <a:gd name="connsiteY5" fmla="*/ 619125 h 619125"/>
              <a:gd name="connsiteX0" fmla="*/ 26194 w 52388"/>
              <a:gd name="connsiteY0" fmla="*/ 0 h 611981"/>
              <a:gd name="connsiteX1" fmla="*/ 4763 w 52388"/>
              <a:gd name="connsiteY1" fmla="*/ 97631 h 611981"/>
              <a:gd name="connsiteX2" fmla="*/ 0 w 52388"/>
              <a:gd name="connsiteY2" fmla="*/ 188118 h 611981"/>
              <a:gd name="connsiteX3" fmla="*/ 9525 w 52388"/>
              <a:gd name="connsiteY3" fmla="*/ 297656 h 611981"/>
              <a:gd name="connsiteX4" fmla="*/ 42863 w 52388"/>
              <a:gd name="connsiteY4" fmla="*/ 459581 h 611981"/>
              <a:gd name="connsiteX5" fmla="*/ 52388 w 52388"/>
              <a:gd name="connsiteY5" fmla="*/ 611981 h 611981"/>
              <a:gd name="connsiteX0" fmla="*/ 26194 w 57151"/>
              <a:gd name="connsiteY0" fmla="*/ 0 h 609600"/>
              <a:gd name="connsiteX1" fmla="*/ 4763 w 57151"/>
              <a:gd name="connsiteY1" fmla="*/ 97631 h 609600"/>
              <a:gd name="connsiteX2" fmla="*/ 0 w 57151"/>
              <a:gd name="connsiteY2" fmla="*/ 188118 h 609600"/>
              <a:gd name="connsiteX3" fmla="*/ 9525 w 57151"/>
              <a:gd name="connsiteY3" fmla="*/ 297656 h 609600"/>
              <a:gd name="connsiteX4" fmla="*/ 42863 w 57151"/>
              <a:gd name="connsiteY4" fmla="*/ 459581 h 609600"/>
              <a:gd name="connsiteX5" fmla="*/ 57151 w 57151"/>
              <a:gd name="connsiteY5" fmla="*/ 609600 h 609600"/>
              <a:gd name="connsiteX0" fmla="*/ 26194 w 61913"/>
              <a:gd name="connsiteY0" fmla="*/ 0 h 616744"/>
              <a:gd name="connsiteX1" fmla="*/ 4763 w 61913"/>
              <a:gd name="connsiteY1" fmla="*/ 97631 h 616744"/>
              <a:gd name="connsiteX2" fmla="*/ 0 w 61913"/>
              <a:gd name="connsiteY2" fmla="*/ 188118 h 616744"/>
              <a:gd name="connsiteX3" fmla="*/ 9525 w 61913"/>
              <a:gd name="connsiteY3" fmla="*/ 297656 h 616744"/>
              <a:gd name="connsiteX4" fmla="*/ 42863 w 61913"/>
              <a:gd name="connsiteY4" fmla="*/ 459581 h 616744"/>
              <a:gd name="connsiteX5" fmla="*/ 61913 w 61913"/>
              <a:gd name="connsiteY5" fmla="*/ 616744 h 61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13" h="616744">
                <a:moveTo>
                  <a:pt x="26194" y="0"/>
                </a:moveTo>
                <a:lnTo>
                  <a:pt x="4763" y="97631"/>
                </a:lnTo>
                <a:lnTo>
                  <a:pt x="0" y="188118"/>
                </a:lnTo>
                <a:lnTo>
                  <a:pt x="9525" y="297656"/>
                </a:lnTo>
                <a:lnTo>
                  <a:pt x="42863" y="459581"/>
                </a:lnTo>
                <a:lnTo>
                  <a:pt x="61913" y="616744"/>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Freeform 64"/>
          <p:cNvSpPr/>
          <p:nvPr/>
        </p:nvSpPr>
        <p:spPr>
          <a:xfrm>
            <a:off x="4749800" y="1427163"/>
            <a:ext cx="327025" cy="1116012"/>
          </a:xfrm>
          <a:custGeom>
            <a:avLst/>
            <a:gdLst>
              <a:gd name="connsiteX0" fmla="*/ 0 w 2390775"/>
              <a:gd name="connsiteY0" fmla="*/ 171450 h 1304925"/>
              <a:gd name="connsiteX1" fmla="*/ 1471612 w 2390775"/>
              <a:gd name="connsiteY1" fmla="*/ 195262 h 1304925"/>
              <a:gd name="connsiteX2" fmla="*/ 1495425 w 2390775"/>
              <a:gd name="connsiteY2" fmla="*/ 290512 h 1304925"/>
              <a:gd name="connsiteX3" fmla="*/ 1533525 w 2390775"/>
              <a:gd name="connsiteY3" fmla="*/ 342900 h 1304925"/>
              <a:gd name="connsiteX4" fmla="*/ 1657350 w 2390775"/>
              <a:gd name="connsiteY4" fmla="*/ 328612 h 1304925"/>
              <a:gd name="connsiteX5" fmla="*/ 1652587 w 2390775"/>
              <a:gd name="connsiteY5" fmla="*/ 280987 h 1304925"/>
              <a:gd name="connsiteX6" fmla="*/ 1676400 w 2390775"/>
              <a:gd name="connsiteY6" fmla="*/ 238125 h 1304925"/>
              <a:gd name="connsiteX7" fmla="*/ 1619250 w 2390775"/>
              <a:gd name="connsiteY7" fmla="*/ 57150 h 1304925"/>
              <a:gd name="connsiteX8" fmla="*/ 1681162 w 2390775"/>
              <a:gd name="connsiteY8" fmla="*/ 0 h 1304925"/>
              <a:gd name="connsiteX9" fmla="*/ 1795462 w 2390775"/>
              <a:gd name="connsiteY9" fmla="*/ 52387 h 1304925"/>
              <a:gd name="connsiteX10" fmla="*/ 2052637 w 2390775"/>
              <a:gd name="connsiteY10" fmla="*/ 76200 h 1304925"/>
              <a:gd name="connsiteX11" fmla="*/ 2066925 w 2390775"/>
              <a:gd name="connsiteY11" fmla="*/ 361950 h 1304925"/>
              <a:gd name="connsiteX12" fmla="*/ 2138362 w 2390775"/>
              <a:gd name="connsiteY12" fmla="*/ 604837 h 1304925"/>
              <a:gd name="connsiteX13" fmla="*/ 2190750 w 2390775"/>
              <a:gd name="connsiteY13" fmla="*/ 757237 h 1304925"/>
              <a:gd name="connsiteX14" fmla="*/ 2271712 w 2390775"/>
              <a:gd name="connsiteY14" fmla="*/ 966787 h 1304925"/>
              <a:gd name="connsiteX15" fmla="*/ 2390775 w 2390775"/>
              <a:gd name="connsiteY15" fmla="*/ 1304925 h 1304925"/>
              <a:gd name="connsiteX0" fmla="*/ 0 w 2390775"/>
              <a:gd name="connsiteY0" fmla="*/ 171450 h 1304925"/>
              <a:gd name="connsiteX1" fmla="*/ 1471612 w 2390775"/>
              <a:gd name="connsiteY1" fmla="*/ 195262 h 1304925"/>
              <a:gd name="connsiteX2" fmla="*/ 1495425 w 2390775"/>
              <a:gd name="connsiteY2" fmla="*/ 290512 h 1304925"/>
              <a:gd name="connsiteX3" fmla="*/ 1533525 w 2390775"/>
              <a:gd name="connsiteY3" fmla="*/ 342900 h 1304925"/>
              <a:gd name="connsiteX4" fmla="*/ 1657350 w 2390775"/>
              <a:gd name="connsiteY4" fmla="*/ 328612 h 1304925"/>
              <a:gd name="connsiteX5" fmla="*/ 1652587 w 2390775"/>
              <a:gd name="connsiteY5" fmla="*/ 280987 h 1304925"/>
              <a:gd name="connsiteX6" fmla="*/ 1676400 w 2390775"/>
              <a:gd name="connsiteY6" fmla="*/ 238125 h 1304925"/>
              <a:gd name="connsiteX7" fmla="*/ 1619250 w 2390775"/>
              <a:gd name="connsiteY7" fmla="*/ 57150 h 1304925"/>
              <a:gd name="connsiteX8" fmla="*/ 1681162 w 2390775"/>
              <a:gd name="connsiteY8" fmla="*/ 0 h 1304925"/>
              <a:gd name="connsiteX9" fmla="*/ 1795462 w 2390775"/>
              <a:gd name="connsiteY9" fmla="*/ 52387 h 1304925"/>
              <a:gd name="connsiteX10" fmla="*/ 2052637 w 2390775"/>
              <a:gd name="connsiteY10" fmla="*/ 76200 h 1304925"/>
              <a:gd name="connsiteX11" fmla="*/ 2066925 w 2390775"/>
              <a:gd name="connsiteY11" fmla="*/ 361950 h 1304925"/>
              <a:gd name="connsiteX12" fmla="*/ 2138362 w 2390775"/>
              <a:gd name="connsiteY12" fmla="*/ 604837 h 1304925"/>
              <a:gd name="connsiteX13" fmla="*/ 2190750 w 2390775"/>
              <a:gd name="connsiteY13" fmla="*/ 757237 h 1304925"/>
              <a:gd name="connsiteX14" fmla="*/ 2266949 w 2390775"/>
              <a:gd name="connsiteY14" fmla="*/ 969168 h 1304925"/>
              <a:gd name="connsiteX15" fmla="*/ 2390775 w 2390775"/>
              <a:gd name="connsiteY15" fmla="*/ 1304925 h 1304925"/>
              <a:gd name="connsiteX0" fmla="*/ 0 w 2390775"/>
              <a:gd name="connsiteY0" fmla="*/ 171450 h 1304925"/>
              <a:gd name="connsiteX1" fmla="*/ 1471612 w 2390775"/>
              <a:gd name="connsiteY1" fmla="*/ 195262 h 1304925"/>
              <a:gd name="connsiteX2" fmla="*/ 1495425 w 2390775"/>
              <a:gd name="connsiteY2" fmla="*/ 290512 h 1304925"/>
              <a:gd name="connsiteX3" fmla="*/ 1533525 w 2390775"/>
              <a:gd name="connsiteY3" fmla="*/ 342900 h 1304925"/>
              <a:gd name="connsiteX4" fmla="*/ 1657350 w 2390775"/>
              <a:gd name="connsiteY4" fmla="*/ 328612 h 1304925"/>
              <a:gd name="connsiteX5" fmla="*/ 1652587 w 2390775"/>
              <a:gd name="connsiteY5" fmla="*/ 280987 h 1304925"/>
              <a:gd name="connsiteX6" fmla="*/ 1676400 w 2390775"/>
              <a:gd name="connsiteY6" fmla="*/ 238125 h 1304925"/>
              <a:gd name="connsiteX7" fmla="*/ 1619250 w 2390775"/>
              <a:gd name="connsiteY7" fmla="*/ 57150 h 1304925"/>
              <a:gd name="connsiteX8" fmla="*/ 1681162 w 2390775"/>
              <a:gd name="connsiteY8" fmla="*/ 0 h 1304925"/>
              <a:gd name="connsiteX9" fmla="*/ 1795462 w 2390775"/>
              <a:gd name="connsiteY9" fmla="*/ 52387 h 1304925"/>
              <a:gd name="connsiteX10" fmla="*/ 2052637 w 2390775"/>
              <a:gd name="connsiteY10" fmla="*/ 76200 h 1304925"/>
              <a:gd name="connsiteX11" fmla="*/ 2066925 w 2390775"/>
              <a:gd name="connsiteY11" fmla="*/ 361950 h 1304925"/>
              <a:gd name="connsiteX12" fmla="*/ 2138362 w 2390775"/>
              <a:gd name="connsiteY12" fmla="*/ 604837 h 1304925"/>
              <a:gd name="connsiteX13" fmla="*/ 2185987 w 2390775"/>
              <a:gd name="connsiteY13" fmla="*/ 759619 h 1304925"/>
              <a:gd name="connsiteX14" fmla="*/ 2266949 w 2390775"/>
              <a:gd name="connsiteY14" fmla="*/ 969168 h 1304925"/>
              <a:gd name="connsiteX15" fmla="*/ 2390775 w 2390775"/>
              <a:gd name="connsiteY15" fmla="*/ 1304925 h 1304925"/>
              <a:gd name="connsiteX0" fmla="*/ 0 w 2400300"/>
              <a:gd name="connsiteY0" fmla="*/ 171450 h 1314450"/>
              <a:gd name="connsiteX1" fmla="*/ 1471612 w 2400300"/>
              <a:gd name="connsiteY1" fmla="*/ 195262 h 1314450"/>
              <a:gd name="connsiteX2" fmla="*/ 1495425 w 2400300"/>
              <a:gd name="connsiteY2" fmla="*/ 290512 h 1314450"/>
              <a:gd name="connsiteX3" fmla="*/ 1533525 w 2400300"/>
              <a:gd name="connsiteY3" fmla="*/ 342900 h 1314450"/>
              <a:gd name="connsiteX4" fmla="*/ 1657350 w 2400300"/>
              <a:gd name="connsiteY4" fmla="*/ 328612 h 1314450"/>
              <a:gd name="connsiteX5" fmla="*/ 1652587 w 2400300"/>
              <a:gd name="connsiteY5" fmla="*/ 280987 h 1314450"/>
              <a:gd name="connsiteX6" fmla="*/ 1676400 w 2400300"/>
              <a:gd name="connsiteY6" fmla="*/ 238125 h 1314450"/>
              <a:gd name="connsiteX7" fmla="*/ 1619250 w 2400300"/>
              <a:gd name="connsiteY7" fmla="*/ 57150 h 1314450"/>
              <a:gd name="connsiteX8" fmla="*/ 1681162 w 2400300"/>
              <a:gd name="connsiteY8" fmla="*/ 0 h 1314450"/>
              <a:gd name="connsiteX9" fmla="*/ 1795462 w 2400300"/>
              <a:gd name="connsiteY9" fmla="*/ 52387 h 1314450"/>
              <a:gd name="connsiteX10" fmla="*/ 2052637 w 2400300"/>
              <a:gd name="connsiteY10" fmla="*/ 76200 h 1314450"/>
              <a:gd name="connsiteX11" fmla="*/ 2066925 w 2400300"/>
              <a:gd name="connsiteY11" fmla="*/ 361950 h 1314450"/>
              <a:gd name="connsiteX12" fmla="*/ 2138362 w 2400300"/>
              <a:gd name="connsiteY12" fmla="*/ 604837 h 1314450"/>
              <a:gd name="connsiteX13" fmla="*/ 2185987 w 2400300"/>
              <a:gd name="connsiteY13" fmla="*/ 759619 h 1314450"/>
              <a:gd name="connsiteX14" fmla="*/ 2266949 w 2400300"/>
              <a:gd name="connsiteY14" fmla="*/ 969168 h 1314450"/>
              <a:gd name="connsiteX15" fmla="*/ 2400300 w 2400300"/>
              <a:gd name="connsiteY15" fmla="*/ 1314450 h 1314450"/>
              <a:gd name="connsiteX0" fmla="*/ 0 w 2400300"/>
              <a:gd name="connsiteY0" fmla="*/ 171450 h 1314450"/>
              <a:gd name="connsiteX1" fmla="*/ 1471612 w 2400300"/>
              <a:gd name="connsiteY1" fmla="*/ 195262 h 1314450"/>
              <a:gd name="connsiteX2" fmla="*/ 1495425 w 2400300"/>
              <a:gd name="connsiteY2" fmla="*/ 290512 h 1314450"/>
              <a:gd name="connsiteX3" fmla="*/ 1533525 w 2400300"/>
              <a:gd name="connsiteY3" fmla="*/ 342900 h 1314450"/>
              <a:gd name="connsiteX4" fmla="*/ 1657350 w 2400300"/>
              <a:gd name="connsiteY4" fmla="*/ 328612 h 1314450"/>
              <a:gd name="connsiteX5" fmla="*/ 1652587 w 2400300"/>
              <a:gd name="connsiteY5" fmla="*/ 280987 h 1314450"/>
              <a:gd name="connsiteX6" fmla="*/ 1676400 w 2400300"/>
              <a:gd name="connsiteY6" fmla="*/ 238125 h 1314450"/>
              <a:gd name="connsiteX7" fmla="*/ 1619250 w 2400300"/>
              <a:gd name="connsiteY7" fmla="*/ 57150 h 1314450"/>
              <a:gd name="connsiteX8" fmla="*/ 1681162 w 2400300"/>
              <a:gd name="connsiteY8" fmla="*/ 0 h 1314450"/>
              <a:gd name="connsiteX9" fmla="*/ 1804987 w 2400300"/>
              <a:gd name="connsiteY9" fmla="*/ 42862 h 1314450"/>
              <a:gd name="connsiteX10" fmla="*/ 2052637 w 2400300"/>
              <a:gd name="connsiteY10" fmla="*/ 76200 h 1314450"/>
              <a:gd name="connsiteX11" fmla="*/ 2066925 w 2400300"/>
              <a:gd name="connsiteY11" fmla="*/ 361950 h 1314450"/>
              <a:gd name="connsiteX12" fmla="*/ 2138362 w 2400300"/>
              <a:gd name="connsiteY12" fmla="*/ 604837 h 1314450"/>
              <a:gd name="connsiteX13" fmla="*/ 2185987 w 2400300"/>
              <a:gd name="connsiteY13" fmla="*/ 759619 h 1314450"/>
              <a:gd name="connsiteX14" fmla="*/ 2266949 w 2400300"/>
              <a:gd name="connsiteY14" fmla="*/ 969168 h 1314450"/>
              <a:gd name="connsiteX15" fmla="*/ 2400300 w 2400300"/>
              <a:gd name="connsiteY15" fmla="*/ 1314450 h 1314450"/>
              <a:gd name="connsiteX0" fmla="*/ 0 w 2400300"/>
              <a:gd name="connsiteY0" fmla="*/ 128588 h 1271588"/>
              <a:gd name="connsiteX1" fmla="*/ 1471612 w 2400300"/>
              <a:gd name="connsiteY1" fmla="*/ 152400 h 1271588"/>
              <a:gd name="connsiteX2" fmla="*/ 1495425 w 2400300"/>
              <a:gd name="connsiteY2" fmla="*/ 247650 h 1271588"/>
              <a:gd name="connsiteX3" fmla="*/ 1533525 w 2400300"/>
              <a:gd name="connsiteY3" fmla="*/ 300038 h 1271588"/>
              <a:gd name="connsiteX4" fmla="*/ 1657350 w 2400300"/>
              <a:gd name="connsiteY4" fmla="*/ 285750 h 1271588"/>
              <a:gd name="connsiteX5" fmla="*/ 1652587 w 2400300"/>
              <a:gd name="connsiteY5" fmla="*/ 238125 h 1271588"/>
              <a:gd name="connsiteX6" fmla="*/ 1676400 w 2400300"/>
              <a:gd name="connsiteY6" fmla="*/ 195263 h 1271588"/>
              <a:gd name="connsiteX7" fmla="*/ 1619250 w 2400300"/>
              <a:gd name="connsiteY7" fmla="*/ 14288 h 1271588"/>
              <a:gd name="connsiteX8" fmla="*/ 1804987 w 2400300"/>
              <a:gd name="connsiteY8" fmla="*/ 0 h 1271588"/>
              <a:gd name="connsiteX9" fmla="*/ 2052637 w 2400300"/>
              <a:gd name="connsiteY9" fmla="*/ 33338 h 1271588"/>
              <a:gd name="connsiteX10" fmla="*/ 2066925 w 2400300"/>
              <a:gd name="connsiteY10" fmla="*/ 319088 h 1271588"/>
              <a:gd name="connsiteX11" fmla="*/ 2138362 w 2400300"/>
              <a:gd name="connsiteY11" fmla="*/ 561975 h 1271588"/>
              <a:gd name="connsiteX12" fmla="*/ 2185987 w 2400300"/>
              <a:gd name="connsiteY12" fmla="*/ 716757 h 1271588"/>
              <a:gd name="connsiteX13" fmla="*/ 2266949 w 2400300"/>
              <a:gd name="connsiteY13" fmla="*/ 926306 h 1271588"/>
              <a:gd name="connsiteX14" fmla="*/ 2400300 w 2400300"/>
              <a:gd name="connsiteY14" fmla="*/ 1271588 h 1271588"/>
              <a:gd name="connsiteX0" fmla="*/ 0 w 935354"/>
              <a:gd name="connsiteY0" fmla="*/ 153503 h 1271588"/>
              <a:gd name="connsiteX1" fmla="*/ 6666 w 935354"/>
              <a:gd name="connsiteY1" fmla="*/ 152400 h 1271588"/>
              <a:gd name="connsiteX2" fmla="*/ 30479 w 935354"/>
              <a:gd name="connsiteY2" fmla="*/ 247650 h 1271588"/>
              <a:gd name="connsiteX3" fmla="*/ 68579 w 935354"/>
              <a:gd name="connsiteY3" fmla="*/ 300038 h 1271588"/>
              <a:gd name="connsiteX4" fmla="*/ 192404 w 935354"/>
              <a:gd name="connsiteY4" fmla="*/ 285750 h 1271588"/>
              <a:gd name="connsiteX5" fmla="*/ 187641 w 935354"/>
              <a:gd name="connsiteY5" fmla="*/ 238125 h 1271588"/>
              <a:gd name="connsiteX6" fmla="*/ 211454 w 935354"/>
              <a:gd name="connsiteY6" fmla="*/ 195263 h 1271588"/>
              <a:gd name="connsiteX7" fmla="*/ 154304 w 935354"/>
              <a:gd name="connsiteY7" fmla="*/ 14288 h 1271588"/>
              <a:gd name="connsiteX8" fmla="*/ 340041 w 935354"/>
              <a:gd name="connsiteY8" fmla="*/ 0 h 1271588"/>
              <a:gd name="connsiteX9" fmla="*/ 587691 w 935354"/>
              <a:gd name="connsiteY9" fmla="*/ 33338 h 1271588"/>
              <a:gd name="connsiteX10" fmla="*/ 601979 w 935354"/>
              <a:gd name="connsiteY10" fmla="*/ 319088 h 1271588"/>
              <a:gd name="connsiteX11" fmla="*/ 673416 w 935354"/>
              <a:gd name="connsiteY11" fmla="*/ 561975 h 1271588"/>
              <a:gd name="connsiteX12" fmla="*/ 721041 w 935354"/>
              <a:gd name="connsiteY12" fmla="*/ 716757 h 1271588"/>
              <a:gd name="connsiteX13" fmla="*/ 802003 w 935354"/>
              <a:gd name="connsiteY13" fmla="*/ 926306 h 1271588"/>
              <a:gd name="connsiteX14" fmla="*/ 935354 w 935354"/>
              <a:gd name="connsiteY14" fmla="*/ 1271588 h 1271588"/>
              <a:gd name="connsiteX0" fmla="*/ 0 w 935354"/>
              <a:gd name="connsiteY0" fmla="*/ 153503 h 1271588"/>
              <a:gd name="connsiteX1" fmla="*/ 30479 w 935354"/>
              <a:gd name="connsiteY1" fmla="*/ 247650 h 1271588"/>
              <a:gd name="connsiteX2" fmla="*/ 68579 w 935354"/>
              <a:gd name="connsiteY2" fmla="*/ 300038 h 1271588"/>
              <a:gd name="connsiteX3" fmla="*/ 192404 w 935354"/>
              <a:gd name="connsiteY3" fmla="*/ 285750 h 1271588"/>
              <a:gd name="connsiteX4" fmla="*/ 187641 w 935354"/>
              <a:gd name="connsiteY4" fmla="*/ 238125 h 1271588"/>
              <a:gd name="connsiteX5" fmla="*/ 211454 w 935354"/>
              <a:gd name="connsiteY5" fmla="*/ 195263 h 1271588"/>
              <a:gd name="connsiteX6" fmla="*/ 154304 w 935354"/>
              <a:gd name="connsiteY6" fmla="*/ 14288 h 1271588"/>
              <a:gd name="connsiteX7" fmla="*/ 340041 w 935354"/>
              <a:gd name="connsiteY7" fmla="*/ 0 h 1271588"/>
              <a:gd name="connsiteX8" fmla="*/ 587691 w 935354"/>
              <a:gd name="connsiteY8" fmla="*/ 33338 h 1271588"/>
              <a:gd name="connsiteX9" fmla="*/ 601979 w 935354"/>
              <a:gd name="connsiteY9" fmla="*/ 319088 h 1271588"/>
              <a:gd name="connsiteX10" fmla="*/ 673416 w 935354"/>
              <a:gd name="connsiteY10" fmla="*/ 561975 h 1271588"/>
              <a:gd name="connsiteX11" fmla="*/ 721041 w 935354"/>
              <a:gd name="connsiteY11" fmla="*/ 716757 h 1271588"/>
              <a:gd name="connsiteX12" fmla="*/ 802003 w 935354"/>
              <a:gd name="connsiteY12" fmla="*/ 926306 h 1271588"/>
              <a:gd name="connsiteX13" fmla="*/ 935354 w 935354"/>
              <a:gd name="connsiteY13" fmla="*/ 1271588 h 1271588"/>
              <a:gd name="connsiteX0" fmla="*/ 0 w 904875"/>
              <a:gd name="connsiteY0" fmla="*/ 247650 h 1271588"/>
              <a:gd name="connsiteX1" fmla="*/ 38100 w 904875"/>
              <a:gd name="connsiteY1" fmla="*/ 300038 h 1271588"/>
              <a:gd name="connsiteX2" fmla="*/ 161925 w 904875"/>
              <a:gd name="connsiteY2" fmla="*/ 285750 h 1271588"/>
              <a:gd name="connsiteX3" fmla="*/ 157162 w 904875"/>
              <a:gd name="connsiteY3" fmla="*/ 238125 h 1271588"/>
              <a:gd name="connsiteX4" fmla="*/ 180975 w 904875"/>
              <a:gd name="connsiteY4" fmla="*/ 195263 h 1271588"/>
              <a:gd name="connsiteX5" fmla="*/ 123825 w 904875"/>
              <a:gd name="connsiteY5" fmla="*/ 14288 h 1271588"/>
              <a:gd name="connsiteX6" fmla="*/ 309562 w 904875"/>
              <a:gd name="connsiteY6" fmla="*/ 0 h 1271588"/>
              <a:gd name="connsiteX7" fmla="*/ 557212 w 904875"/>
              <a:gd name="connsiteY7" fmla="*/ 33338 h 1271588"/>
              <a:gd name="connsiteX8" fmla="*/ 571500 w 904875"/>
              <a:gd name="connsiteY8" fmla="*/ 319088 h 1271588"/>
              <a:gd name="connsiteX9" fmla="*/ 642937 w 904875"/>
              <a:gd name="connsiteY9" fmla="*/ 561975 h 1271588"/>
              <a:gd name="connsiteX10" fmla="*/ 690562 w 904875"/>
              <a:gd name="connsiteY10" fmla="*/ 716757 h 1271588"/>
              <a:gd name="connsiteX11" fmla="*/ 771524 w 904875"/>
              <a:gd name="connsiteY11" fmla="*/ 926306 h 1271588"/>
              <a:gd name="connsiteX12" fmla="*/ 904875 w 904875"/>
              <a:gd name="connsiteY12" fmla="*/ 1271588 h 1271588"/>
              <a:gd name="connsiteX0" fmla="*/ 1 w 866776"/>
              <a:gd name="connsiteY0" fmla="*/ 300038 h 1271588"/>
              <a:gd name="connsiteX1" fmla="*/ 123826 w 866776"/>
              <a:gd name="connsiteY1" fmla="*/ 285750 h 1271588"/>
              <a:gd name="connsiteX2" fmla="*/ 119063 w 866776"/>
              <a:gd name="connsiteY2" fmla="*/ 238125 h 1271588"/>
              <a:gd name="connsiteX3" fmla="*/ 142876 w 866776"/>
              <a:gd name="connsiteY3" fmla="*/ 195263 h 1271588"/>
              <a:gd name="connsiteX4" fmla="*/ 85726 w 866776"/>
              <a:gd name="connsiteY4" fmla="*/ 14288 h 1271588"/>
              <a:gd name="connsiteX5" fmla="*/ 271463 w 866776"/>
              <a:gd name="connsiteY5" fmla="*/ 0 h 1271588"/>
              <a:gd name="connsiteX6" fmla="*/ 519113 w 866776"/>
              <a:gd name="connsiteY6" fmla="*/ 33338 h 1271588"/>
              <a:gd name="connsiteX7" fmla="*/ 533401 w 866776"/>
              <a:gd name="connsiteY7" fmla="*/ 319088 h 1271588"/>
              <a:gd name="connsiteX8" fmla="*/ 604838 w 866776"/>
              <a:gd name="connsiteY8" fmla="*/ 561975 h 1271588"/>
              <a:gd name="connsiteX9" fmla="*/ 652463 w 866776"/>
              <a:gd name="connsiteY9" fmla="*/ 716757 h 1271588"/>
              <a:gd name="connsiteX10" fmla="*/ 733425 w 866776"/>
              <a:gd name="connsiteY10" fmla="*/ 926306 h 1271588"/>
              <a:gd name="connsiteX11" fmla="*/ 866776 w 866776"/>
              <a:gd name="connsiteY11" fmla="*/ 1271588 h 1271588"/>
              <a:gd name="connsiteX0" fmla="*/ 38100 w 781050"/>
              <a:gd name="connsiteY0" fmla="*/ 285750 h 1271588"/>
              <a:gd name="connsiteX1" fmla="*/ 33337 w 781050"/>
              <a:gd name="connsiteY1" fmla="*/ 238125 h 1271588"/>
              <a:gd name="connsiteX2" fmla="*/ 57150 w 781050"/>
              <a:gd name="connsiteY2" fmla="*/ 195263 h 1271588"/>
              <a:gd name="connsiteX3" fmla="*/ 0 w 781050"/>
              <a:gd name="connsiteY3" fmla="*/ 14288 h 1271588"/>
              <a:gd name="connsiteX4" fmla="*/ 185737 w 781050"/>
              <a:gd name="connsiteY4" fmla="*/ 0 h 1271588"/>
              <a:gd name="connsiteX5" fmla="*/ 433387 w 781050"/>
              <a:gd name="connsiteY5" fmla="*/ 33338 h 1271588"/>
              <a:gd name="connsiteX6" fmla="*/ 447675 w 781050"/>
              <a:gd name="connsiteY6" fmla="*/ 319088 h 1271588"/>
              <a:gd name="connsiteX7" fmla="*/ 519112 w 781050"/>
              <a:gd name="connsiteY7" fmla="*/ 561975 h 1271588"/>
              <a:gd name="connsiteX8" fmla="*/ 566737 w 781050"/>
              <a:gd name="connsiteY8" fmla="*/ 716757 h 1271588"/>
              <a:gd name="connsiteX9" fmla="*/ 647699 w 781050"/>
              <a:gd name="connsiteY9" fmla="*/ 926306 h 1271588"/>
              <a:gd name="connsiteX10" fmla="*/ 781050 w 781050"/>
              <a:gd name="connsiteY10" fmla="*/ 1271588 h 1271588"/>
              <a:gd name="connsiteX0" fmla="*/ 33337 w 781050"/>
              <a:gd name="connsiteY0" fmla="*/ 238125 h 1271588"/>
              <a:gd name="connsiteX1" fmla="*/ 57150 w 781050"/>
              <a:gd name="connsiteY1" fmla="*/ 195263 h 1271588"/>
              <a:gd name="connsiteX2" fmla="*/ 0 w 781050"/>
              <a:gd name="connsiteY2" fmla="*/ 14288 h 1271588"/>
              <a:gd name="connsiteX3" fmla="*/ 185737 w 781050"/>
              <a:gd name="connsiteY3" fmla="*/ 0 h 1271588"/>
              <a:gd name="connsiteX4" fmla="*/ 433387 w 781050"/>
              <a:gd name="connsiteY4" fmla="*/ 33338 h 1271588"/>
              <a:gd name="connsiteX5" fmla="*/ 447675 w 781050"/>
              <a:gd name="connsiteY5" fmla="*/ 319088 h 1271588"/>
              <a:gd name="connsiteX6" fmla="*/ 519112 w 781050"/>
              <a:gd name="connsiteY6" fmla="*/ 561975 h 1271588"/>
              <a:gd name="connsiteX7" fmla="*/ 566737 w 781050"/>
              <a:gd name="connsiteY7" fmla="*/ 716757 h 1271588"/>
              <a:gd name="connsiteX8" fmla="*/ 647699 w 781050"/>
              <a:gd name="connsiteY8" fmla="*/ 926306 h 1271588"/>
              <a:gd name="connsiteX9" fmla="*/ 781050 w 781050"/>
              <a:gd name="connsiteY9" fmla="*/ 1271588 h 1271588"/>
              <a:gd name="connsiteX0" fmla="*/ 57150 w 781050"/>
              <a:gd name="connsiteY0" fmla="*/ 195263 h 1271588"/>
              <a:gd name="connsiteX1" fmla="*/ 0 w 781050"/>
              <a:gd name="connsiteY1" fmla="*/ 14288 h 1271588"/>
              <a:gd name="connsiteX2" fmla="*/ 185737 w 781050"/>
              <a:gd name="connsiteY2" fmla="*/ 0 h 1271588"/>
              <a:gd name="connsiteX3" fmla="*/ 433387 w 781050"/>
              <a:gd name="connsiteY3" fmla="*/ 33338 h 1271588"/>
              <a:gd name="connsiteX4" fmla="*/ 447675 w 781050"/>
              <a:gd name="connsiteY4" fmla="*/ 319088 h 1271588"/>
              <a:gd name="connsiteX5" fmla="*/ 519112 w 781050"/>
              <a:gd name="connsiteY5" fmla="*/ 561975 h 1271588"/>
              <a:gd name="connsiteX6" fmla="*/ 566737 w 781050"/>
              <a:gd name="connsiteY6" fmla="*/ 716757 h 1271588"/>
              <a:gd name="connsiteX7" fmla="*/ 647699 w 781050"/>
              <a:gd name="connsiteY7" fmla="*/ 926306 h 1271588"/>
              <a:gd name="connsiteX8" fmla="*/ 781050 w 781050"/>
              <a:gd name="connsiteY8" fmla="*/ 1271588 h 1271588"/>
              <a:gd name="connsiteX0" fmla="*/ 0 w 781050"/>
              <a:gd name="connsiteY0" fmla="*/ 14288 h 1271588"/>
              <a:gd name="connsiteX1" fmla="*/ 185737 w 781050"/>
              <a:gd name="connsiteY1" fmla="*/ 0 h 1271588"/>
              <a:gd name="connsiteX2" fmla="*/ 433387 w 781050"/>
              <a:gd name="connsiteY2" fmla="*/ 33338 h 1271588"/>
              <a:gd name="connsiteX3" fmla="*/ 447675 w 781050"/>
              <a:gd name="connsiteY3" fmla="*/ 319088 h 1271588"/>
              <a:gd name="connsiteX4" fmla="*/ 519112 w 781050"/>
              <a:gd name="connsiteY4" fmla="*/ 561975 h 1271588"/>
              <a:gd name="connsiteX5" fmla="*/ 566737 w 781050"/>
              <a:gd name="connsiteY5" fmla="*/ 716757 h 1271588"/>
              <a:gd name="connsiteX6" fmla="*/ 647699 w 781050"/>
              <a:gd name="connsiteY6" fmla="*/ 926306 h 1271588"/>
              <a:gd name="connsiteX7" fmla="*/ 781050 w 781050"/>
              <a:gd name="connsiteY7" fmla="*/ 1271588 h 1271588"/>
              <a:gd name="connsiteX0" fmla="*/ 0 w 736205"/>
              <a:gd name="connsiteY0" fmla="*/ 0 h 1317094"/>
              <a:gd name="connsiteX1" fmla="*/ 140892 w 736205"/>
              <a:gd name="connsiteY1" fmla="*/ 45506 h 1317094"/>
              <a:gd name="connsiteX2" fmla="*/ 388542 w 736205"/>
              <a:gd name="connsiteY2" fmla="*/ 78844 h 1317094"/>
              <a:gd name="connsiteX3" fmla="*/ 402830 w 736205"/>
              <a:gd name="connsiteY3" fmla="*/ 364594 h 1317094"/>
              <a:gd name="connsiteX4" fmla="*/ 474267 w 736205"/>
              <a:gd name="connsiteY4" fmla="*/ 607481 h 1317094"/>
              <a:gd name="connsiteX5" fmla="*/ 521892 w 736205"/>
              <a:gd name="connsiteY5" fmla="*/ 762263 h 1317094"/>
              <a:gd name="connsiteX6" fmla="*/ 602854 w 736205"/>
              <a:gd name="connsiteY6" fmla="*/ 971812 h 1317094"/>
              <a:gd name="connsiteX7" fmla="*/ 736205 w 736205"/>
              <a:gd name="connsiteY7" fmla="*/ 1317094 h 1317094"/>
              <a:gd name="connsiteX0" fmla="*/ 0 w 716274"/>
              <a:gd name="connsiteY0" fmla="*/ 0 h 1366922"/>
              <a:gd name="connsiteX1" fmla="*/ 120961 w 716274"/>
              <a:gd name="connsiteY1" fmla="*/ 95334 h 1366922"/>
              <a:gd name="connsiteX2" fmla="*/ 368611 w 716274"/>
              <a:gd name="connsiteY2" fmla="*/ 128672 h 1366922"/>
              <a:gd name="connsiteX3" fmla="*/ 382899 w 716274"/>
              <a:gd name="connsiteY3" fmla="*/ 414422 h 1366922"/>
              <a:gd name="connsiteX4" fmla="*/ 454336 w 716274"/>
              <a:gd name="connsiteY4" fmla="*/ 657309 h 1366922"/>
              <a:gd name="connsiteX5" fmla="*/ 501961 w 716274"/>
              <a:gd name="connsiteY5" fmla="*/ 812091 h 1366922"/>
              <a:gd name="connsiteX6" fmla="*/ 582923 w 716274"/>
              <a:gd name="connsiteY6" fmla="*/ 1021640 h 1366922"/>
              <a:gd name="connsiteX7" fmla="*/ 716274 w 716274"/>
              <a:gd name="connsiteY7" fmla="*/ 1366922 h 1366922"/>
              <a:gd name="connsiteX0" fmla="*/ 0 w 716274"/>
              <a:gd name="connsiteY0" fmla="*/ 0 h 1366922"/>
              <a:gd name="connsiteX1" fmla="*/ 143383 w 716274"/>
              <a:gd name="connsiteY1" fmla="*/ 62946 h 1366922"/>
              <a:gd name="connsiteX2" fmla="*/ 368611 w 716274"/>
              <a:gd name="connsiteY2" fmla="*/ 128672 h 1366922"/>
              <a:gd name="connsiteX3" fmla="*/ 382899 w 716274"/>
              <a:gd name="connsiteY3" fmla="*/ 414422 h 1366922"/>
              <a:gd name="connsiteX4" fmla="*/ 454336 w 716274"/>
              <a:gd name="connsiteY4" fmla="*/ 657309 h 1366922"/>
              <a:gd name="connsiteX5" fmla="*/ 501961 w 716274"/>
              <a:gd name="connsiteY5" fmla="*/ 812091 h 1366922"/>
              <a:gd name="connsiteX6" fmla="*/ 582923 w 716274"/>
              <a:gd name="connsiteY6" fmla="*/ 1021640 h 1366922"/>
              <a:gd name="connsiteX7" fmla="*/ 716274 w 716274"/>
              <a:gd name="connsiteY7" fmla="*/ 1366922 h 1366922"/>
              <a:gd name="connsiteX0" fmla="*/ 0 w 716274"/>
              <a:gd name="connsiteY0" fmla="*/ 0 h 1366922"/>
              <a:gd name="connsiteX1" fmla="*/ 143383 w 716274"/>
              <a:gd name="connsiteY1" fmla="*/ 62946 h 1366922"/>
              <a:gd name="connsiteX2" fmla="*/ 200624 w 716274"/>
              <a:gd name="connsiteY2" fmla="*/ 88538 h 1366922"/>
              <a:gd name="connsiteX3" fmla="*/ 368611 w 716274"/>
              <a:gd name="connsiteY3" fmla="*/ 128672 h 1366922"/>
              <a:gd name="connsiteX4" fmla="*/ 382899 w 716274"/>
              <a:gd name="connsiteY4" fmla="*/ 414422 h 1366922"/>
              <a:gd name="connsiteX5" fmla="*/ 454336 w 716274"/>
              <a:gd name="connsiteY5" fmla="*/ 657309 h 1366922"/>
              <a:gd name="connsiteX6" fmla="*/ 501961 w 716274"/>
              <a:gd name="connsiteY6" fmla="*/ 812091 h 1366922"/>
              <a:gd name="connsiteX7" fmla="*/ 582923 w 716274"/>
              <a:gd name="connsiteY7" fmla="*/ 1021640 h 1366922"/>
              <a:gd name="connsiteX8" fmla="*/ 716274 w 716274"/>
              <a:gd name="connsiteY8" fmla="*/ 1366922 h 1366922"/>
              <a:gd name="connsiteX0" fmla="*/ 0 w 713783"/>
              <a:gd name="connsiteY0" fmla="*/ 0 h 1366922"/>
              <a:gd name="connsiteX1" fmla="*/ 140892 w 713783"/>
              <a:gd name="connsiteY1" fmla="*/ 62946 h 1366922"/>
              <a:gd name="connsiteX2" fmla="*/ 198133 w 713783"/>
              <a:gd name="connsiteY2" fmla="*/ 88538 h 1366922"/>
              <a:gd name="connsiteX3" fmla="*/ 366120 w 713783"/>
              <a:gd name="connsiteY3" fmla="*/ 128672 h 1366922"/>
              <a:gd name="connsiteX4" fmla="*/ 380408 w 713783"/>
              <a:gd name="connsiteY4" fmla="*/ 414422 h 1366922"/>
              <a:gd name="connsiteX5" fmla="*/ 451845 w 713783"/>
              <a:gd name="connsiteY5" fmla="*/ 657309 h 1366922"/>
              <a:gd name="connsiteX6" fmla="*/ 499470 w 713783"/>
              <a:gd name="connsiteY6" fmla="*/ 812091 h 1366922"/>
              <a:gd name="connsiteX7" fmla="*/ 580432 w 713783"/>
              <a:gd name="connsiteY7" fmla="*/ 1021640 h 1366922"/>
              <a:gd name="connsiteX8" fmla="*/ 713783 w 713783"/>
              <a:gd name="connsiteY8" fmla="*/ 1366922 h 1366922"/>
              <a:gd name="connsiteX0" fmla="*/ 0 w 733714"/>
              <a:gd name="connsiteY0" fmla="*/ 0 h 1374396"/>
              <a:gd name="connsiteX1" fmla="*/ 160823 w 733714"/>
              <a:gd name="connsiteY1" fmla="*/ 70420 h 1374396"/>
              <a:gd name="connsiteX2" fmla="*/ 218064 w 733714"/>
              <a:gd name="connsiteY2" fmla="*/ 96012 h 1374396"/>
              <a:gd name="connsiteX3" fmla="*/ 386051 w 733714"/>
              <a:gd name="connsiteY3" fmla="*/ 136146 h 1374396"/>
              <a:gd name="connsiteX4" fmla="*/ 400339 w 733714"/>
              <a:gd name="connsiteY4" fmla="*/ 421896 h 1374396"/>
              <a:gd name="connsiteX5" fmla="*/ 471776 w 733714"/>
              <a:gd name="connsiteY5" fmla="*/ 664783 h 1374396"/>
              <a:gd name="connsiteX6" fmla="*/ 519401 w 733714"/>
              <a:gd name="connsiteY6" fmla="*/ 819565 h 1374396"/>
              <a:gd name="connsiteX7" fmla="*/ 600363 w 733714"/>
              <a:gd name="connsiteY7" fmla="*/ 1029114 h 1374396"/>
              <a:gd name="connsiteX8" fmla="*/ 733714 w 733714"/>
              <a:gd name="connsiteY8" fmla="*/ 1374396 h 1374396"/>
              <a:gd name="connsiteX0" fmla="*/ 0 w 572891"/>
              <a:gd name="connsiteY0" fmla="*/ 1 h 1303977"/>
              <a:gd name="connsiteX1" fmla="*/ 57241 w 572891"/>
              <a:gd name="connsiteY1" fmla="*/ 25593 h 1303977"/>
              <a:gd name="connsiteX2" fmla="*/ 225228 w 572891"/>
              <a:gd name="connsiteY2" fmla="*/ 65727 h 1303977"/>
              <a:gd name="connsiteX3" fmla="*/ 239516 w 572891"/>
              <a:gd name="connsiteY3" fmla="*/ 351477 h 1303977"/>
              <a:gd name="connsiteX4" fmla="*/ 310953 w 572891"/>
              <a:gd name="connsiteY4" fmla="*/ 594364 h 1303977"/>
              <a:gd name="connsiteX5" fmla="*/ 358578 w 572891"/>
              <a:gd name="connsiteY5" fmla="*/ 749146 h 1303977"/>
              <a:gd name="connsiteX6" fmla="*/ 439540 w 572891"/>
              <a:gd name="connsiteY6" fmla="*/ 958695 h 1303977"/>
              <a:gd name="connsiteX7" fmla="*/ 572891 w 572891"/>
              <a:gd name="connsiteY7" fmla="*/ 1303977 h 1303977"/>
              <a:gd name="connsiteX0" fmla="*/ 0 w 515650"/>
              <a:gd name="connsiteY0" fmla="*/ 0 h 1278384"/>
              <a:gd name="connsiteX1" fmla="*/ 167987 w 515650"/>
              <a:gd name="connsiteY1" fmla="*/ 40134 h 1278384"/>
              <a:gd name="connsiteX2" fmla="*/ 182275 w 515650"/>
              <a:gd name="connsiteY2" fmla="*/ 325884 h 1278384"/>
              <a:gd name="connsiteX3" fmla="*/ 253712 w 515650"/>
              <a:gd name="connsiteY3" fmla="*/ 568771 h 1278384"/>
              <a:gd name="connsiteX4" fmla="*/ 301337 w 515650"/>
              <a:gd name="connsiteY4" fmla="*/ 723553 h 1278384"/>
              <a:gd name="connsiteX5" fmla="*/ 382299 w 515650"/>
              <a:gd name="connsiteY5" fmla="*/ 933102 h 1278384"/>
              <a:gd name="connsiteX6" fmla="*/ 515650 w 515650"/>
              <a:gd name="connsiteY6" fmla="*/ 1278384 h 1278384"/>
              <a:gd name="connsiteX0" fmla="*/ 0 w 347663"/>
              <a:gd name="connsiteY0" fmla="*/ 0 h 1238250"/>
              <a:gd name="connsiteX1" fmla="*/ 14288 w 347663"/>
              <a:gd name="connsiteY1" fmla="*/ 285750 h 1238250"/>
              <a:gd name="connsiteX2" fmla="*/ 85725 w 347663"/>
              <a:gd name="connsiteY2" fmla="*/ 528637 h 1238250"/>
              <a:gd name="connsiteX3" fmla="*/ 133350 w 347663"/>
              <a:gd name="connsiteY3" fmla="*/ 683419 h 1238250"/>
              <a:gd name="connsiteX4" fmla="*/ 214312 w 347663"/>
              <a:gd name="connsiteY4" fmla="*/ 892968 h 1238250"/>
              <a:gd name="connsiteX5" fmla="*/ 347663 w 347663"/>
              <a:gd name="connsiteY5" fmla="*/ 1238250 h 1238250"/>
              <a:gd name="connsiteX0" fmla="*/ 0 w 342681"/>
              <a:gd name="connsiteY0" fmla="*/ 0 h 1168491"/>
              <a:gd name="connsiteX1" fmla="*/ 9306 w 342681"/>
              <a:gd name="connsiteY1" fmla="*/ 215991 h 1168491"/>
              <a:gd name="connsiteX2" fmla="*/ 80743 w 342681"/>
              <a:gd name="connsiteY2" fmla="*/ 458878 h 1168491"/>
              <a:gd name="connsiteX3" fmla="*/ 128368 w 342681"/>
              <a:gd name="connsiteY3" fmla="*/ 613660 h 1168491"/>
              <a:gd name="connsiteX4" fmla="*/ 209330 w 342681"/>
              <a:gd name="connsiteY4" fmla="*/ 823209 h 1168491"/>
              <a:gd name="connsiteX5" fmla="*/ 342681 w 342681"/>
              <a:gd name="connsiteY5" fmla="*/ 1168491 h 116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681" h="1168491">
                <a:moveTo>
                  <a:pt x="0" y="0"/>
                </a:moveTo>
                <a:lnTo>
                  <a:pt x="9306" y="215991"/>
                </a:lnTo>
                <a:lnTo>
                  <a:pt x="80743" y="458878"/>
                </a:lnTo>
                <a:lnTo>
                  <a:pt x="128368" y="613660"/>
                </a:lnTo>
                <a:lnTo>
                  <a:pt x="209330" y="823209"/>
                </a:lnTo>
                <a:lnTo>
                  <a:pt x="342681" y="1168491"/>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 name="Freeform 65"/>
          <p:cNvSpPr/>
          <p:nvPr/>
        </p:nvSpPr>
        <p:spPr>
          <a:xfrm>
            <a:off x="2800350" y="1860550"/>
            <a:ext cx="1589088" cy="2525713"/>
          </a:xfrm>
          <a:custGeom>
            <a:avLst/>
            <a:gdLst>
              <a:gd name="connsiteX0" fmla="*/ 0 w 1643062"/>
              <a:gd name="connsiteY0" fmla="*/ 152400 h 2647950"/>
              <a:gd name="connsiteX1" fmla="*/ 19050 w 1643062"/>
              <a:gd name="connsiteY1" fmla="*/ 66675 h 2647950"/>
              <a:gd name="connsiteX2" fmla="*/ 228600 w 1643062"/>
              <a:gd name="connsiteY2" fmla="*/ 0 h 2647950"/>
              <a:gd name="connsiteX3" fmla="*/ 504825 w 1643062"/>
              <a:gd name="connsiteY3" fmla="*/ 123825 h 2647950"/>
              <a:gd name="connsiteX4" fmla="*/ 571500 w 1643062"/>
              <a:gd name="connsiteY4" fmla="*/ 209550 h 2647950"/>
              <a:gd name="connsiteX5" fmla="*/ 619125 w 1643062"/>
              <a:gd name="connsiteY5" fmla="*/ 271462 h 2647950"/>
              <a:gd name="connsiteX6" fmla="*/ 723900 w 1643062"/>
              <a:gd name="connsiteY6" fmla="*/ 342900 h 2647950"/>
              <a:gd name="connsiteX7" fmla="*/ 719137 w 1643062"/>
              <a:gd name="connsiteY7" fmla="*/ 452437 h 2647950"/>
              <a:gd name="connsiteX8" fmla="*/ 852487 w 1643062"/>
              <a:gd name="connsiteY8" fmla="*/ 514350 h 2647950"/>
              <a:gd name="connsiteX9" fmla="*/ 881062 w 1643062"/>
              <a:gd name="connsiteY9" fmla="*/ 595312 h 2647950"/>
              <a:gd name="connsiteX10" fmla="*/ 914400 w 1643062"/>
              <a:gd name="connsiteY10" fmla="*/ 633412 h 2647950"/>
              <a:gd name="connsiteX11" fmla="*/ 947737 w 1643062"/>
              <a:gd name="connsiteY11" fmla="*/ 661987 h 2647950"/>
              <a:gd name="connsiteX12" fmla="*/ 966787 w 1643062"/>
              <a:gd name="connsiteY12" fmla="*/ 733425 h 2647950"/>
              <a:gd name="connsiteX13" fmla="*/ 976312 w 1643062"/>
              <a:gd name="connsiteY13" fmla="*/ 752475 h 2647950"/>
              <a:gd name="connsiteX14" fmla="*/ 1057275 w 1643062"/>
              <a:gd name="connsiteY14" fmla="*/ 719137 h 2647950"/>
              <a:gd name="connsiteX15" fmla="*/ 1147762 w 1643062"/>
              <a:gd name="connsiteY15" fmla="*/ 738187 h 2647950"/>
              <a:gd name="connsiteX16" fmla="*/ 1185862 w 1643062"/>
              <a:gd name="connsiteY16" fmla="*/ 776287 h 2647950"/>
              <a:gd name="connsiteX17" fmla="*/ 1185862 w 1643062"/>
              <a:gd name="connsiteY17" fmla="*/ 866775 h 2647950"/>
              <a:gd name="connsiteX18" fmla="*/ 1243012 w 1643062"/>
              <a:gd name="connsiteY18" fmla="*/ 938212 h 2647950"/>
              <a:gd name="connsiteX19" fmla="*/ 1257300 w 1643062"/>
              <a:gd name="connsiteY19" fmla="*/ 1028700 h 2647950"/>
              <a:gd name="connsiteX20" fmla="*/ 1266825 w 1643062"/>
              <a:gd name="connsiteY20" fmla="*/ 1123950 h 2647950"/>
              <a:gd name="connsiteX21" fmla="*/ 1314450 w 1643062"/>
              <a:gd name="connsiteY21" fmla="*/ 1247775 h 2647950"/>
              <a:gd name="connsiteX22" fmla="*/ 1328737 w 1643062"/>
              <a:gd name="connsiteY22" fmla="*/ 1323975 h 2647950"/>
              <a:gd name="connsiteX23" fmla="*/ 1323975 w 1643062"/>
              <a:gd name="connsiteY23" fmla="*/ 1390650 h 2647950"/>
              <a:gd name="connsiteX24" fmla="*/ 1276350 w 1643062"/>
              <a:gd name="connsiteY24" fmla="*/ 1452562 h 2647950"/>
              <a:gd name="connsiteX25" fmla="*/ 1219200 w 1643062"/>
              <a:gd name="connsiteY25" fmla="*/ 1557337 h 2647950"/>
              <a:gd name="connsiteX26" fmla="*/ 1200150 w 1643062"/>
              <a:gd name="connsiteY26" fmla="*/ 1652587 h 2647950"/>
              <a:gd name="connsiteX27" fmla="*/ 1190625 w 1643062"/>
              <a:gd name="connsiteY27" fmla="*/ 1733550 h 2647950"/>
              <a:gd name="connsiteX28" fmla="*/ 1185862 w 1643062"/>
              <a:gd name="connsiteY28" fmla="*/ 1800225 h 2647950"/>
              <a:gd name="connsiteX29" fmla="*/ 1195387 w 1643062"/>
              <a:gd name="connsiteY29" fmla="*/ 1838325 h 2647950"/>
              <a:gd name="connsiteX30" fmla="*/ 1262062 w 1643062"/>
              <a:gd name="connsiteY30" fmla="*/ 1914525 h 2647950"/>
              <a:gd name="connsiteX31" fmla="*/ 1262062 w 1643062"/>
              <a:gd name="connsiteY31" fmla="*/ 1914525 h 2647950"/>
              <a:gd name="connsiteX32" fmla="*/ 1252537 w 1643062"/>
              <a:gd name="connsiteY32" fmla="*/ 1852612 h 2647950"/>
              <a:gd name="connsiteX33" fmla="*/ 1219200 w 1643062"/>
              <a:gd name="connsiteY33" fmla="*/ 1776412 h 2647950"/>
              <a:gd name="connsiteX34" fmla="*/ 1266825 w 1643062"/>
              <a:gd name="connsiteY34" fmla="*/ 1719262 h 2647950"/>
              <a:gd name="connsiteX35" fmla="*/ 1371600 w 1643062"/>
              <a:gd name="connsiteY35" fmla="*/ 1685925 h 2647950"/>
              <a:gd name="connsiteX36" fmla="*/ 1462087 w 1643062"/>
              <a:gd name="connsiteY36" fmla="*/ 1790700 h 2647950"/>
              <a:gd name="connsiteX37" fmla="*/ 1490662 w 1643062"/>
              <a:gd name="connsiteY37" fmla="*/ 1857375 h 2647950"/>
              <a:gd name="connsiteX38" fmla="*/ 1490662 w 1643062"/>
              <a:gd name="connsiteY38" fmla="*/ 1928812 h 2647950"/>
              <a:gd name="connsiteX39" fmla="*/ 1366837 w 1643062"/>
              <a:gd name="connsiteY39" fmla="*/ 2095500 h 2647950"/>
              <a:gd name="connsiteX40" fmla="*/ 1400175 w 1643062"/>
              <a:gd name="connsiteY40" fmla="*/ 2262187 h 2647950"/>
              <a:gd name="connsiteX41" fmla="*/ 1524000 w 1643062"/>
              <a:gd name="connsiteY41" fmla="*/ 2495550 h 2647950"/>
              <a:gd name="connsiteX42" fmla="*/ 1600200 w 1643062"/>
              <a:gd name="connsiteY42" fmla="*/ 2605087 h 2647950"/>
              <a:gd name="connsiteX43" fmla="*/ 1643062 w 1643062"/>
              <a:gd name="connsiteY43" fmla="*/ 2647950 h 2647950"/>
              <a:gd name="connsiteX0" fmla="*/ 0 w 1643062"/>
              <a:gd name="connsiteY0" fmla="*/ 152400 h 2647950"/>
              <a:gd name="connsiteX1" fmla="*/ 19050 w 1643062"/>
              <a:gd name="connsiteY1" fmla="*/ 66675 h 2647950"/>
              <a:gd name="connsiteX2" fmla="*/ 228600 w 1643062"/>
              <a:gd name="connsiteY2" fmla="*/ 0 h 2647950"/>
              <a:gd name="connsiteX3" fmla="*/ 504825 w 1643062"/>
              <a:gd name="connsiteY3" fmla="*/ 123825 h 2647950"/>
              <a:gd name="connsiteX4" fmla="*/ 554831 w 1643062"/>
              <a:gd name="connsiteY4" fmla="*/ 221456 h 2647950"/>
              <a:gd name="connsiteX5" fmla="*/ 619125 w 1643062"/>
              <a:gd name="connsiteY5" fmla="*/ 271462 h 2647950"/>
              <a:gd name="connsiteX6" fmla="*/ 723900 w 1643062"/>
              <a:gd name="connsiteY6" fmla="*/ 342900 h 2647950"/>
              <a:gd name="connsiteX7" fmla="*/ 719137 w 1643062"/>
              <a:gd name="connsiteY7" fmla="*/ 452437 h 2647950"/>
              <a:gd name="connsiteX8" fmla="*/ 852487 w 1643062"/>
              <a:gd name="connsiteY8" fmla="*/ 514350 h 2647950"/>
              <a:gd name="connsiteX9" fmla="*/ 881062 w 1643062"/>
              <a:gd name="connsiteY9" fmla="*/ 595312 h 2647950"/>
              <a:gd name="connsiteX10" fmla="*/ 914400 w 1643062"/>
              <a:gd name="connsiteY10" fmla="*/ 633412 h 2647950"/>
              <a:gd name="connsiteX11" fmla="*/ 947737 w 1643062"/>
              <a:gd name="connsiteY11" fmla="*/ 661987 h 2647950"/>
              <a:gd name="connsiteX12" fmla="*/ 966787 w 1643062"/>
              <a:gd name="connsiteY12" fmla="*/ 733425 h 2647950"/>
              <a:gd name="connsiteX13" fmla="*/ 976312 w 1643062"/>
              <a:gd name="connsiteY13" fmla="*/ 752475 h 2647950"/>
              <a:gd name="connsiteX14" fmla="*/ 1057275 w 1643062"/>
              <a:gd name="connsiteY14" fmla="*/ 719137 h 2647950"/>
              <a:gd name="connsiteX15" fmla="*/ 1147762 w 1643062"/>
              <a:gd name="connsiteY15" fmla="*/ 738187 h 2647950"/>
              <a:gd name="connsiteX16" fmla="*/ 1185862 w 1643062"/>
              <a:gd name="connsiteY16" fmla="*/ 776287 h 2647950"/>
              <a:gd name="connsiteX17" fmla="*/ 1185862 w 1643062"/>
              <a:gd name="connsiteY17" fmla="*/ 866775 h 2647950"/>
              <a:gd name="connsiteX18" fmla="*/ 1243012 w 1643062"/>
              <a:gd name="connsiteY18" fmla="*/ 938212 h 2647950"/>
              <a:gd name="connsiteX19" fmla="*/ 1257300 w 1643062"/>
              <a:gd name="connsiteY19" fmla="*/ 1028700 h 2647950"/>
              <a:gd name="connsiteX20" fmla="*/ 1266825 w 1643062"/>
              <a:gd name="connsiteY20" fmla="*/ 1123950 h 2647950"/>
              <a:gd name="connsiteX21" fmla="*/ 1314450 w 1643062"/>
              <a:gd name="connsiteY21" fmla="*/ 1247775 h 2647950"/>
              <a:gd name="connsiteX22" fmla="*/ 1328737 w 1643062"/>
              <a:gd name="connsiteY22" fmla="*/ 1323975 h 2647950"/>
              <a:gd name="connsiteX23" fmla="*/ 1323975 w 1643062"/>
              <a:gd name="connsiteY23" fmla="*/ 1390650 h 2647950"/>
              <a:gd name="connsiteX24" fmla="*/ 1276350 w 1643062"/>
              <a:gd name="connsiteY24" fmla="*/ 1452562 h 2647950"/>
              <a:gd name="connsiteX25" fmla="*/ 1219200 w 1643062"/>
              <a:gd name="connsiteY25" fmla="*/ 1557337 h 2647950"/>
              <a:gd name="connsiteX26" fmla="*/ 1200150 w 1643062"/>
              <a:gd name="connsiteY26" fmla="*/ 1652587 h 2647950"/>
              <a:gd name="connsiteX27" fmla="*/ 1190625 w 1643062"/>
              <a:gd name="connsiteY27" fmla="*/ 1733550 h 2647950"/>
              <a:gd name="connsiteX28" fmla="*/ 1185862 w 1643062"/>
              <a:gd name="connsiteY28" fmla="*/ 1800225 h 2647950"/>
              <a:gd name="connsiteX29" fmla="*/ 1195387 w 1643062"/>
              <a:gd name="connsiteY29" fmla="*/ 1838325 h 2647950"/>
              <a:gd name="connsiteX30" fmla="*/ 1262062 w 1643062"/>
              <a:gd name="connsiteY30" fmla="*/ 1914525 h 2647950"/>
              <a:gd name="connsiteX31" fmla="*/ 1262062 w 1643062"/>
              <a:gd name="connsiteY31" fmla="*/ 1914525 h 2647950"/>
              <a:gd name="connsiteX32" fmla="*/ 1252537 w 1643062"/>
              <a:gd name="connsiteY32" fmla="*/ 1852612 h 2647950"/>
              <a:gd name="connsiteX33" fmla="*/ 1219200 w 1643062"/>
              <a:gd name="connsiteY33" fmla="*/ 1776412 h 2647950"/>
              <a:gd name="connsiteX34" fmla="*/ 1266825 w 1643062"/>
              <a:gd name="connsiteY34" fmla="*/ 1719262 h 2647950"/>
              <a:gd name="connsiteX35" fmla="*/ 1371600 w 1643062"/>
              <a:gd name="connsiteY35" fmla="*/ 1685925 h 2647950"/>
              <a:gd name="connsiteX36" fmla="*/ 1462087 w 1643062"/>
              <a:gd name="connsiteY36" fmla="*/ 1790700 h 2647950"/>
              <a:gd name="connsiteX37" fmla="*/ 1490662 w 1643062"/>
              <a:gd name="connsiteY37" fmla="*/ 1857375 h 2647950"/>
              <a:gd name="connsiteX38" fmla="*/ 1490662 w 1643062"/>
              <a:gd name="connsiteY38" fmla="*/ 1928812 h 2647950"/>
              <a:gd name="connsiteX39" fmla="*/ 1366837 w 1643062"/>
              <a:gd name="connsiteY39" fmla="*/ 2095500 h 2647950"/>
              <a:gd name="connsiteX40" fmla="*/ 1400175 w 1643062"/>
              <a:gd name="connsiteY40" fmla="*/ 2262187 h 2647950"/>
              <a:gd name="connsiteX41" fmla="*/ 1524000 w 1643062"/>
              <a:gd name="connsiteY41" fmla="*/ 2495550 h 2647950"/>
              <a:gd name="connsiteX42" fmla="*/ 1600200 w 1643062"/>
              <a:gd name="connsiteY42" fmla="*/ 2605087 h 2647950"/>
              <a:gd name="connsiteX43" fmla="*/ 1643062 w 1643062"/>
              <a:gd name="connsiteY43" fmla="*/ 2647950 h 2647950"/>
              <a:gd name="connsiteX0" fmla="*/ 0 w 1643062"/>
              <a:gd name="connsiteY0" fmla="*/ 152400 h 2647950"/>
              <a:gd name="connsiteX1" fmla="*/ 19050 w 1643062"/>
              <a:gd name="connsiteY1" fmla="*/ 66675 h 2647950"/>
              <a:gd name="connsiteX2" fmla="*/ 228600 w 1643062"/>
              <a:gd name="connsiteY2" fmla="*/ 0 h 2647950"/>
              <a:gd name="connsiteX3" fmla="*/ 504825 w 1643062"/>
              <a:gd name="connsiteY3" fmla="*/ 123825 h 2647950"/>
              <a:gd name="connsiteX4" fmla="*/ 554831 w 1643062"/>
              <a:gd name="connsiteY4" fmla="*/ 221456 h 2647950"/>
              <a:gd name="connsiteX5" fmla="*/ 619125 w 1643062"/>
              <a:gd name="connsiteY5" fmla="*/ 271462 h 2647950"/>
              <a:gd name="connsiteX6" fmla="*/ 723900 w 1643062"/>
              <a:gd name="connsiteY6" fmla="*/ 342900 h 2647950"/>
              <a:gd name="connsiteX7" fmla="*/ 719137 w 1643062"/>
              <a:gd name="connsiteY7" fmla="*/ 452437 h 2647950"/>
              <a:gd name="connsiteX8" fmla="*/ 852487 w 1643062"/>
              <a:gd name="connsiteY8" fmla="*/ 514350 h 2647950"/>
              <a:gd name="connsiteX9" fmla="*/ 881062 w 1643062"/>
              <a:gd name="connsiteY9" fmla="*/ 595312 h 2647950"/>
              <a:gd name="connsiteX10" fmla="*/ 914400 w 1643062"/>
              <a:gd name="connsiteY10" fmla="*/ 633412 h 2647950"/>
              <a:gd name="connsiteX11" fmla="*/ 947737 w 1643062"/>
              <a:gd name="connsiteY11" fmla="*/ 661987 h 2647950"/>
              <a:gd name="connsiteX12" fmla="*/ 954881 w 1643062"/>
              <a:gd name="connsiteY12" fmla="*/ 716757 h 2647950"/>
              <a:gd name="connsiteX13" fmla="*/ 976312 w 1643062"/>
              <a:gd name="connsiteY13" fmla="*/ 752475 h 2647950"/>
              <a:gd name="connsiteX14" fmla="*/ 1057275 w 1643062"/>
              <a:gd name="connsiteY14" fmla="*/ 719137 h 2647950"/>
              <a:gd name="connsiteX15" fmla="*/ 1147762 w 1643062"/>
              <a:gd name="connsiteY15" fmla="*/ 738187 h 2647950"/>
              <a:gd name="connsiteX16" fmla="*/ 1185862 w 1643062"/>
              <a:gd name="connsiteY16" fmla="*/ 776287 h 2647950"/>
              <a:gd name="connsiteX17" fmla="*/ 1185862 w 1643062"/>
              <a:gd name="connsiteY17" fmla="*/ 866775 h 2647950"/>
              <a:gd name="connsiteX18" fmla="*/ 1243012 w 1643062"/>
              <a:gd name="connsiteY18" fmla="*/ 938212 h 2647950"/>
              <a:gd name="connsiteX19" fmla="*/ 1257300 w 1643062"/>
              <a:gd name="connsiteY19" fmla="*/ 1028700 h 2647950"/>
              <a:gd name="connsiteX20" fmla="*/ 1266825 w 1643062"/>
              <a:gd name="connsiteY20" fmla="*/ 1123950 h 2647950"/>
              <a:gd name="connsiteX21" fmla="*/ 1314450 w 1643062"/>
              <a:gd name="connsiteY21" fmla="*/ 1247775 h 2647950"/>
              <a:gd name="connsiteX22" fmla="*/ 1328737 w 1643062"/>
              <a:gd name="connsiteY22" fmla="*/ 1323975 h 2647950"/>
              <a:gd name="connsiteX23" fmla="*/ 1323975 w 1643062"/>
              <a:gd name="connsiteY23" fmla="*/ 1390650 h 2647950"/>
              <a:gd name="connsiteX24" fmla="*/ 1276350 w 1643062"/>
              <a:gd name="connsiteY24" fmla="*/ 1452562 h 2647950"/>
              <a:gd name="connsiteX25" fmla="*/ 1219200 w 1643062"/>
              <a:gd name="connsiteY25" fmla="*/ 1557337 h 2647950"/>
              <a:gd name="connsiteX26" fmla="*/ 1200150 w 1643062"/>
              <a:gd name="connsiteY26" fmla="*/ 1652587 h 2647950"/>
              <a:gd name="connsiteX27" fmla="*/ 1190625 w 1643062"/>
              <a:gd name="connsiteY27" fmla="*/ 1733550 h 2647950"/>
              <a:gd name="connsiteX28" fmla="*/ 1185862 w 1643062"/>
              <a:gd name="connsiteY28" fmla="*/ 1800225 h 2647950"/>
              <a:gd name="connsiteX29" fmla="*/ 1195387 w 1643062"/>
              <a:gd name="connsiteY29" fmla="*/ 1838325 h 2647950"/>
              <a:gd name="connsiteX30" fmla="*/ 1262062 w 1643062"/>
              <a:gd name="connsiteY30" fmla="*/ 1914525 h 2647950"/>
              <a:gd name="connsiteX31" fmla="*/ 1262062 w 1643062"/>
              <a:gd name="connsiteY31" fmla="*/ 1914525 h 2647950"/>
              <a:gd name="connsiteX32" fmla="*/ 1252537 w 1643062"/>
              <a:gd name="connsiteY32" fmla="*/ 1852612 h 2647950"/>
              <a:gd name="connsiteX33" fmla="*/ 1219200 w 1643062"/>
              <a:gd name="connsiteY33" fmla="*/ 1776412 h 2647950"/>
              <a:gd name="connsiteX34" fmla="*/ 1266825 w 1643062"/>
              <a:gd name="connsiteY34" fmla="*/ 1719262 h 2647950"/>
              <a:gd name="connsiteX35" fmla="*/ 1371600 w 1643062"/>
              <a:gd name="connsiteY35" fmla="*/ 1685925 h 2647950"/>
              <a:gd name="connsiteX36" fmla="*/ 1462087 w 1643062"/>
              <a:gd name="connsiteY36" fmla="*/ 1790700 h 2647950"/>
              <a:gd name="connsiteX37" fmla="*/ 1490662 w 1643062"/>
              <a:gd name="connsiteY37" fmla="*/ 1857375 h 2647950"/>
              <a:gd name="connsiteX38" fmla="*/ 1490662 w 1643062"/>
              <a:gd name="connsiteY38" fmla="*/ 1928812 h 2647950"/>
              <a:gd name="connsiteX39" fmla="*/ 1366837 w 1643062"/>
              <a:gd name="connsiteY39" fmla="*/ 2095500 h 2647950"/>
              <a:gd name="connsiteX40" fmla="*/ 1400175 w 1643062"/>
              <a:gd name="connsiteY40" fmla="*/ 2262187 h 2647950"/>
              <a:gd name="connsiteX41" fmla="*/ 1524000 w 1643062"/>
              <a:gd name="connsiteY41" fmla="*/ 2495550 h 2647950"/>
              <a:gd name="connsiteX42" fmla="*/ 1600200 w 1643062"/>
              <a:gd name="connsiteY42" fmla="*/ 2605087 h 2647950"/>
              <a:gd name="connsiteX43" fmla="*/ 1643062 w 1643062"/>
              <a:gd name="connsiteY43" fmla="*/ 2647950 h 2647950"/>
              <a:gd name="connsiteX0" fmla="*/ 0 w 1643062"/>
              <a:gd name="connsiteY0" fmla="*/ 152400 h 2647950"/>
              <a:gd name="connsiteX1" fmla="*/ 19050 w 1643062"/>
              <a:gd name="connsiteY1" fmla="*/ 66675 h 2647950"/>
              <a:gd name="connsiteX2" fmla="*/ 228600 w 1643062"/>
              <a:gd name="connsiteY2" fmla="*/ 0 h 2647950"/>
              <a:gd name="connsiteX3" fmla="*/ 504825 w 1643062"/>
              <a:gd name="connsiteY3" fmla="*/ 123825 h 2647950"/>
              <a:gd name="connsiteX4" fmla="*/ 554831 w 1643062"/>
              <a:gd name="connsiteY4" fmla="*/ 221456 h 2647950"/>
              <a:gd name="connsiteX5" fmla="*/ 619125 w 1643062"/>
              <a:gd name="connsiteY5" fmla="*/ 271462 h 2647950"/>
              <a:gd name="connsiteX6" fmla="*/ 723900 w 1643062"/>
              <a:gd name="connsiteY6" fmla="*/ 342900 h 2647950"/>
              <a:gd name="connsiteX7" fmla="*/ 719137 w 1643062"/>
              <a:gd name="connsiteY7" fmla="*/ 452437 h 2647950"/>
              <a:gd name="connsiteX8" fmla="*/ 852487 w 1643062"/>
              <a:gd name="connsiteY8" fmla="*/ 514350 h 2647950"/>
              <a:gd name="connsiteX9" fmla="*/ 881062 w 1643062"/>
              <a:gd name="connsiteY9" fmla="*/ 595312 h 2647950"/>
              <a:gd name="connsiteX10" fmla="*/ 914400 w 1643062"/>
              <a:gd name="connsiteY10" fmla="*/ 633412 h 2647950"/>
              <a:gd name="connsiteX11" fmla="*/ 940593 w 1643062"/>
              <a:gd name="connsiteY11" fmla="*/ 661987 h 2647950"/>
              <a:gd name="connsiteX12" fmla="*/ 954881 w 1643062"/>
              <a:gd name="connsiteY12" fmla="*/ 716757 h 2647950"/>
              <a:gd name="connsiteX13" fmla="*/ 976312 w 1643062"/>
              <a:gd name="connsiteY13" fmla="*/ 752475 h 2647950"/>
              <a:gd name="connsiteX14" fmla="*/ 1057275 w 1643062"/>
              <a:gd name="connsiteY14" fmla="*/ 719137 h 2647950"/>
              <a:gd name="connsiteX15" fmla="*/ 1147762 w 1643062"/>
              <a:gd name="connsiteY15" fmla="*/ 738187 h 2647950"/>
              <a:gd name="connsiteX16" fmla="*/ 1185862 w 1643062"/>
              <a:gd name="connsiteY16" fmla="*/ 776287 h 2647950"/>
              <a:gd name="connsiteX17" fmla="*/ 1185862 w 1643062"/>
              <a:gd name="connsiteY17" fmla="*/ 866775 h 2647950"/>
              <a:gd name="connsiteX18" fmla="*/ 1243012 w 1643062"/>
              <a:gd name="connsiteY18" fmla="*/ 938212 h 2647950"/>
              <a:gd name="connsiteX19" fmla="*/ 1257300 w 1643062"/>
              <a:gd name="connsiteY19" fmla="*/ 1028700 h 2647950"/>
              <a:gd name="connsiteX20" fmla="*/ 1266825 w 1643062"/>
              <a:gd name="connsiteY20" fmla="*/ 1123950 h 2647950"/>
              <a:gd name="connsiteX21" fmla="*/ 1314450 w 1643062"/>
              <a:gd name="connsiteY21" fmla="*/ 1247775 h 2647950"/>
              <a:gd name="connsiteX22" fmla="*/ 1328737 w 1643062"/>
              <a:gd name="connsiteY22" fmla="*/ 1323975 h 2647950"/>
              <a:gd name="connsiteX23" fmla="*/ 1323975 w 1643062"/>
              <a:gd name="connsiteY23" fmla="*/ 1390650 h 2647950"/>
              <a:gd name="connsiteX24" fmla="*/ 1276350 w 1643062"/>
              <a:gd name="connsiteY24" fmla="*/ 1452562 h 2647950"/>
              <a:gd name="connsiteX25" fmla="*/ 1219200 w 1643062"/>
              <a:gd name="connsiteY25" fmla="*/ 1557337 h 2647950"/>
              <a:gd name="connsiteX26" fmla="*/ 1200150 w 1643062"/>
              <a:gd name="connsiteY26" fmla="*/ 1652587 h 2647950"/>
              <a:gd name="connsiteX27" fmla="*/ 1190625 w 1643062"/>
              <a:gd name="connsiteY27" fmla="*/ 1733550 h 2647950"/>
              <a:gd name="connsiteX28" fmla="*/ 1185862 w 1643062"/>
              <a:gd name="connsiteY28" fmla="*/ 1800225 h 2647950"/>
              <a:gd name="connsiteX29" fmla="*/ 1195387 w 1643062"/>
              <a:gd name="connsiteY29" fmla="*/ 1838325 h 2647950"/>
              <a:gd name="connsiteX30" fmla="*/ 1262062 w 1643062"/>
              <a:gd name="connsiteY30" fmla="*/ 1914525 h 2647950"/>
              <a:gd name="connsiteX31" fmla="*/ 1262062 w 1643062"/>
              <a:gd name="connsiteY31" fmla="*/ 1914525 h 2647950"/>
              <a:gd name="connsiteX32" fmla="*/ 1252537 w 1643062"/>
              <a:gd name="connsiteY32" fmla="*/ 1852612 h 2647950"/>
              <a:gd name="connsiteX33" fmla="*/ 1219200 w 1643062"/>
              <a:gd name="connsiteY33" fmla="*/ 1776412 h 2647950"/>
              <a:gd name="connsiteX34" fmla="*/ 1266825 w 1643062"/>
              <a:gd name="connsiteY34" fmla="*/ 1719262 h 2647950"/>
              <a:gd name="connsiteX35" fmla="*/ 1371600 w 1643062"/>
              <a:gd name="connsiteY35" fmla="*/ 1685925 h 2647950"/>
              <a:gd name="connsiteX36" fmla="*/ 1462087 w 1643062"/>
              <a:gd name="connsiteY36" fmla="*/ 1790700 h 2647950"/>
              <a:gd name="connsiteX37" fmla="*/ 1490662 w 1643062"/>
              <a:gd name="connsiteY37" fmla="*/ 1857375 h 2647950"/>
              <a:gd name="connsiteX38" fmla="*/ 1490662 w 1643062"/>
              <a:gd name="connsiteY38" fmla="*/ 1928812 h 2647950"/>
              <a:gd name="connsiteX39" fmla="*/ 1366837 w 1643062"/>
              <a:gd name="connsiteY39" fmla="*/ 2095500 h 2647950"/>
              <a:gd name="connsiteX40" fmla="*/ 1400175 w 1643062"/>
              <a:gd name="connsiteY40" fmla="*/ 2262187 h 2647950"/>
              <a:gd name="connsiteX41" fmla="*/ 1524000 w 1643062"/>
              <a:gd name="connsiteY41" fmla="*/ 2495550 h 2647950"/>
              <a:gd name="connsiteX42" fmla="*/ 1600200 w 1643062"/>
              <a:gd name="connsiteY42" fmla="*/ 2605087 h 2647950"/>
              <a:gd name="connsiteX43" fmla="*/ 1643062 w 1643062"/>
              <a:gd name="connsiteY43" fmla="*/ 2647950 h 2647950"/>
              <a:gd name="connsiteX0" fmla="*/ 0 w 1662112"/>
              <a:gd name="connsiteY0" fmla="*/ 152400 h 2643187"/>
              <a:gd name="connsiteX1" fmla="*/ 19050 w 1662112"/>
              <a:gd name="connsiteY1" fmla="*/ 66675 h 2643187"/>
              <a:gd name="connsiteX2" fmla="*/ 228600 w 1662112"/>
              <a:gd name="connsiteY2" fmla="*/ 0 h 2643187"/>
              <a:gd name="connsiteX3" fmla="*/ 504825 w 1662112"/>
              <a:gd name="connsiteY3" fmla="*/ 123825 h 2643187"/>
              <a:gd name="connsiteX4" fmla="*/ 554831 w 1662112"/>
              <a:gd name="connsiteY4" fmla="*/ 221456 h 2643187"/>
              <a:gd name="connsiteX5" fmla="*/ 619125 w 1662112"/>
              <a:gd name="connsiteY5" fmla="*/ 271462 h 2643187"/>
              <a:gd name="connsiteX6" fmla="*/ 723900 w 1662112"/>
              <a:gd name="connsiteY6" fmla="*/ 342900 h 2643187"/>
              <a:gd name="connsiteX7" fmla="*/ 719137 w 1662112"/>
              <a:gd name="connsiteY7" fmla="*/ 452437 h 2643187"/>
              <a:gd name="connsiteX8" fmla="*/ 852487 w 1662112"/>
              <a:gd name="connsiteY8" fmla="*/ 514350 h 2643187"/>
              <a:gd name="connsiteX9" fmla="*/ 881062 w 1662112"/>
              <a:gd name="connsiteY9" fmla="*/ 595312 h 2643187"/>
              <a:gd name="connsiteX10" fmla="*/ 914400 w 1662112"/>
              <a:gd name="connsiteY10" fmla="*/ 633412 h 2643187"/>
              <a:gd name="connsiteX11" fmla="*/ 940593 w 1662112"/>
              <a:gd name="connsiteY11" fmla="*/ 661987 h 2643187"/>
              <a:gd name="connsiteX12" fmla="*/ 954881 w 1662112"/>
              <a:gd name="connsiteY12" fmla="*/ 716757 h 2643187"/>
              <a:gd name="connsiteX13" fmla="*/ 976312 w 1662112"/>
              <a:gd name="connsiteY13" fmla="*/ 752475 h 2643187"/>
              <a:gd name="connsiteX14" fmla="*/ 1057275 w 1662112"/>
              <a:gd name="connsiteY14" fmla="*/ 719137 h 2643187"/>
              <a:gd name="connsiteX15" fmla="*/ 1147762 w 1662112"/>
              <a:gd name="connsiteY15" fmla="*/ 738187 h 2643187"/>
              <a:gd name="connsiteX16" fmla="*/ 1185862 w 1662112"/>
              <a:gd name="connsiteY16" fmla="*/ 776287 h 2643187"/>
              <a:gd name="connsiteX17" fmla="*/ 1185862 w 1662112"/>
              <a:gd name="connsiteY17" fmla="*/ 866775 h 2643187"/>
              <a:gd name="connsiteX18" fmla="*/ 1243012 w 1662112"/>
              <a:gd name="connsiteY18" fmla="*/ 938212 h 2643187"/>
              <a:gd name="connsiteX19" fmla="*/ 1257300 w 1662112"/>
              <a:gd name="connsiteY19" fmla="*/ 1028700 h 2643187"/>
              <a:gd name="connsiteX20" fmla="*/ 1266825 w 1662112"/>
              <a:gd name="connsiteY20" fmla="*/ 1123950 h 2643187"/>
              <a:gd name="connsiteX21" fmla="*/ 1314450 w 1662112"/>
              <a:gd name="connsiteY21" fmla="*/ 1247775 h 2643187"/>
              <a:gd name="connsiteX22" fmla="*/ 1328737 w 1662112"/>
              <a:gd name="connsiteY22" fmla="*/ 1323975 h 2643187"/>
              <a:gd name="connsiteX23" fmla="*/ 1323975 w 1662112"/>
              <a:gd name="connsiteY23" fmla="*/ 1390650 h 2643187"/>
              <a:gd name="connsiteX24" fmla="*/ 1276350 w 1662112"/>
              <a:gd name="connsiteY24" fmla="*/ 1452562 h 2643187"/>
              <a:gd name="connsiteX25" fmla="*/ 1219200 w 1662112"/>
              <a:gd name="connsiteY25" fmla="*/ 1557337 h 2643187"/>
              <a:gd name="connsiteX26" fmla="*/ 1200150 w 1662112"/>
              <a:gd name="connsiteY26" fmla="*/ 1652587 h 2643187"/>
              <a:gd name="connsiteX27" fmla="*/ 1190625 w 1662112"/>
              <a:gd name="connsiteY27" fmla="*/ 1733550 h 2643187"/>
              <a:gd name="connsiteX28" fmla="*/ 1185862 w 1662112"/>
              <a:gd name="connsiteY28" fmla="*/ 1800225 h 2643187"/>
              <a:gd name="connsiteX29" fmla="*/ 1195387 w 1662112"/>
              <a:gd name="connsiteY29" fmla="*/ 1838325 h 2643187"/>
              <a:gd name="connsiteX30" fmla="*/ 1262062 w 1662112"/>
              <a:gd name="connsiteY30" fmla="*/ 1914525 h 2643187"/>
              <a:gd name="connsiteX31" fmla="*/ 1262062 w 1662112"/>
              <a:gd name="connsiteY31" fmla="*/ 1914525 h 2643187"/>
              <a:gd name="connsiteX32" fmla="*/ 1252537 w 1662112"/>
              <a:gd name="connsiteY32" fmla="*/ 1852612 h 2643187"/>
              <a:gd name="connsiteX33" fmla="*/ 1219200 w 1662112"/>
              <a:gd name="connsiteY33" fmla="*/ 1776412 h 2643187"/>
              <a:gd name="connsiteX34" fmla="*/ 1266825 w 1662112"/>
              <a:gd name="connsiteY34" fmla="*/ 1719262 h 2643187"/>
              <a:gd name="connsiteX35" fmla="*/ 1371600 w 1662112"/>
              <a:gd name="connsiteY35" fmla="*/ 1685925 h 2643187"/>
              <a:gd name="connsiteX36" fmla="*/ 1462087 w 1662112"/>
              <a:gd name="connsiteY36" fmla="*/ 1790700 h 2643187"/>
              <a:gd name="connsiteX37" fmla="*/ 1490662 w 1662112"/>
              <a:gd name="connsiteY37" fmla="*/ 1857375 h 2643187"/>
              <a:gd name="connsiteX38" fmla="*/ 1490662 w 1662112"/>
              <a:gd name="connsiteY38" fmla="*/ 1928812 h 2643187"/>
              <a:gd name="connsiteX39" fmla="*/ 1366837 w 1662112"/>
              <a:gd name="connsiteY39" fmla="*/ 2095500 h 2643187"/>
              <a:gd name="connsiteX40" fmla="*/ 1400175 w 1662112"/>
              <a:gd name="connsiteY40" fmla="*/ 2262187 h 2643187"/>
              <a:gd name="connsiteX41" fmla="*/ 1524000 w 1662112"/>
              <a:gd name="connsiteY41" fmla="*/ 2495550 h 2643187"/>
              <a:gd name="connsiteX42" fmla="*/ 1600200 w 1662112"/>
              <a:gd name="connsiteY42" fmla="*/ 2605087 h 2643187"/>
              <a:gd name="connsiteX43" fmla="*/ 1662112 w 1662112"/>
              <a:gd name="connsiteY43" fmla="*/ 2643187 h 264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62112" h="2643187">
                <a:moveTo>
                  <a:pt x="0" y="152400"/>
                </a:moveTo>
                <a:lnTo>
                  <a:pt x="19050" y="66675"/>
                </a:lnTo>
                <a:lnTo>
                  <a:pt x="228600" y="0"/>
                </a:lnTo>
                <a:lnTo>
                  <a:pt x="504825" y="123825"/>
                </a:lnTo>
                <a:lnTo>
                  <a:pt x="554831" y="221456"/>
                </a:lnTo>
                <a:lnTo>
                  <a:pt x="619125" y="271462"/>
                </a:lnTo>
                <a:lnTo>
                  <a:pt x="723900" y="342900"/>
                </a:lnTo>
                <a:lnTo>
                  <a:pt x="719137" y="452437"/>
                </a:lnTo>
                <a:lnTo>
                  <a:pt x="852487" y="514350"/>
                </a:lnTo>
                <a:lnTo>
                  <a:pt x="881062" y="595312"/>
                </a:lnTo>
                <a:lnTo>
                  <a:pt x="914400" y="633412"/>
                </a:lnTo>
                <a:lnTo>
                  <a:pt x="940593" y="661987"/>
                </a:lnTo>
                <a:lnTo>
                  <a:pt x="954881" y="716757"/>
                </a:lnTo>
                <a:lnTo>
                  <a:pt x="976312" y="752475"/>
                </a:lnTo>
                <a:lnTo>
                  <a:pt x="1057275" y="719137"/>
                </a:lnTo>
                <a:lnTo>
                  <a:pt x="1147762" y="738187"/>
                </a:lnTo>
                <a:lnTo>
                  <a:pt x="1185862" y="776287"/>
                </a:lnTo>
                <a:lnTo>
                  <a:pt x="1185862" y="866775"/>
                </a:lnTo>
                <a:lnTo>
                  <a:pt x="1243012" y="938212"/>
                </a:lnTo>
                <a:lnTo>
                  <a:pt x="1257300" y="1028700"/>
                </a:lnTo>
                <a:lnTo>
                  <a:pt x="1266825" y="1123950"/>
                </a:lnTo>
                <a:lnTo>
                  <a:pt x="1314450" y="1247775"/>
                </a:lnTo>
                <a:lnTo>
                  <a:pt x="1328737" y="1323975"/>
                </a:lnTo>
                <a:lnTo>
                  <a:pt x="1323975" y="1390650"/>
                </a:lnTo>
                <a:lnTo>
                  <a:pt x="1276350" y="1452562"/>
                </a:lnTo>
                <a:lnTo>
                  <a:pt x="1219200" y="1557337"/>
                </a:lnTo>
                <a:lnTo>
                  <a:pt x="1200150" y="1652587"/>
                </a:lnTo>
                <a:lnTo>
                  <a:pt x="1190625" y="1733550"/>
                </a:lnTo>
                <a:lnTo>
                  <a:pt x="1185862" y="1800225"/>
                </a:lnTo>
                <a:lnTo>
                  <a:pt x="1195387" y="1838325"/>
                </a:lnTo>
                <a:lnTo>
                  <a:pt x="1262062" y="1914525"/>
                </a:lnTo>
                <a:lnTo>
                  <a:pt x="1262062" y="1914525"/>
                </a:lnTo>
                <a:lnTo>
                  <a:pt x="1252537" y="1852612"/>
                </a:lnTo>
                <a:lnTo>
                  <a:pt x="1219200" y="1776412"/>
                </a:lnTo>
                <a:lnTo>
                  <a:pt x="1266825" y="1719262"/>
                </a:lnTo>
                <a:lnTo>
                  <a:pt x="1371600" y="1685925"/>
                </a:lnTo>
                <a:lnTo>
                  <a:pt x="1462087" y="1790700"/>
                </a:lnTo>
                <a:lnTo>
                  <a:pt x="1490662" y="1857375"/>
                </a:lnTo>
                <a:lnTo>
                  <a:pt x="1490662" y="1928812"/>
                </a:lnTo>
                <a:lnTo>
                  <a:pt x="1366837" y="2095500"/>
                </a:lnTo>
                <a:lnTo>
                  <a:pt x="1400175" y="2262187"/>
                </a:lnTo>
                <a:lnTo>
                  <a:pt x="1524000" y="2495550"/>
                </a:lnTo>
                <a:lnTo>
                  <a:pt x="1600200" y="2605087"/>
                </a:lnTo>
                <a:lnTo>
                  <a:pt x="1662112" y="2643187"/>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7" name="Oval 74"/>
          <p:cNvSpPr>
            <a:spLocks noChangeArrowheads="1"/>
          </p:cNvSpPr>
          <p:nvPr/>
        </p:nvSpPr>
        <p:spPr bwMode="auto">
          <a:xfrm>
            <a:off x="4041775" y="3416300"/>
            <a:ext cx="139700" cy="139700"/>
          </a:xfrm>
          <a:prstGeom prst="ellipse">
            <a:avLst/>
          </a:prstGeom>
          <a:solidFill>
            <a:srgbClr val="FFFFFF"/>
          </a:solidFill>
          <a:ln w="25400">
            <a:solidFill>
              <a:schemeClr val="tx1"/>
            </a:solidFill>
            <a:round/>
            <a:headEnd/>
            <a:tailEnd/>
          </a:ln>
        </p:spPr>
        <p:txBody>
          <a:bodyPr anchor="ct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68" name="Freeform 67"/>
          <p:cNvSpPr/>
          <p:nvPr/>
        </p:nvSpPr>
        <p:spPr>
          <a:xfrm>
            <a:off x="5076825" y="2538413"/>
            <a:ext cx="814388" cy="2909887"/>
          </a:xfrm>
          <a:custGeom>
            <a:avLst/>
            <a:gdLst>
              <a:gd name="connsiteX0" fmla="*/ 0 w 852487"/>
              <a:gd name="connsiteY0" fmla="*/ 0 h 3043238"/>
              <a:gd name="connsiteX1" fmla="*/ 71437 w 852487"/>
              <a:gd name="connsiteY1" fmla="*/ 104775 h 3043238"/>
              <a:gd name="connsiteX2" fmla="*/ 190500 w 852487"/>
              <a:gd name="connsiteY2" fmla="*/ 323850 h 3043238"/>
              <a:gd name="connsiteX3" fmla="*/ 347662 w 852487"/>
              <a:gd name="connsiteY3" fmla="*/ 466725 h 3043238"/>
              <a:gd name="connsiteX4" fmla="*/ 371475 w 852487"/>
              <a:gd name="connsiteY4" fmla="*/ 752475 h 3043238"/>
              <a:gd name="connsiteX5" fmla="*/ 371475 w 852487"/>
              <a:gd name="connsiteY5" fmla="*/ 871538 h 3043238"/>
              <a:gd name="connsiteX6" fmla="*/ 452437 w 852487"/>
              <a:gd name="connsiteY6" fmla="*/ 1042988 h 3043238"/>
              <a:gd name="connsiteX7" fmla="*/ 561975 w 852487"/>
              <a:gd name="connsiteY7" fmla="*/ 1257300 h 3043238"/>
              <a:gd name="connsiteX8" fmla="*/ 581025 w 852487"/>
              <a:gd name="connsiteY8" fmla="*/ 1404938 h 3043238"/>
              <a:gd name="connsiteX9" fmla="*/ 704850 w 852487"/>
              <a:gd name="connsiteY9" fmla="*/ 1614488 h 3043238"/>
              <a:gd name="connsiteX10" fmla="*/ 804862 w 852487"/>
              <a:gd name="connsiteY10" fmla="*/ 1785938 h 3043238"/>
              <a:gd name="connsiteX11" fmla="*/ 852487 w 852487"/>
              <a:gd name="connsiteY11" fmla="*/ 1995488 h 3043238"/>
              <a:gd name="connsiteX12" fmla="*/ 847725 w 852487"/>
              <a:gd name="connsiteY12" fmla="*/ 2290763 h 3043238"/>
              <a:gd name="connsiteX13" fmla="*/ 823912 w 852487"/>
              <a:gd name="connsiteY13" fmla="*/ 2500313 h 3043238"/>
              <a:gd name="connsiteX14" fmla="*/ 833437 w 852487"/>
              <a:gd name="connsiteY14" fmla="*/ 2638425 h 3043238"/>
              <a:gd name="connsiteX15" fmla="*/ 842962 w 852487"/>
              <a:gd name="connsiteY15" fmla="*/ 2843213 h 3043238"/>
              <a:gd name="connsiteX16" fmla="*/ 785812 w 852487"/>
              <a:gd name="connsiteY16" fmla="*/ 3043238 h 3043238"/>
              <a:gd name="connsiteX0" fmla="*/ 0 w 852487"/>
              <a:gd name="connsiteY0" fmla="*/ 0 h 3043238"/>
              <a:gd name="connsiteX1" fmla="*/ 71437 w 852487"/>
              <a:gd name="connsiteY1" fmla="*/ 104775 h 3043238"/>
              <a:gd name="connsiteX2" fmla="*/ 190500 w 852487"/>
              <a:gd name="connsiteY2" fmla="*/ 323850 h 3043238"/>
              <a:gd name="connsiteX3" fmla="*/ 347662 w 852487"/>
              <a:gd name="connsiteY3" fmla="*/ 466725 h 3043238"/>
              <a:gd name="connsiteX4" fmla="*/ 371475 w 852487"/>
              <a:gd name="connsiteY4" fmla="*/ 752475 h 3043238"/>
              <a:gd name="connsiteX5" fmla="*/ 371475 w 852487"/>
              <a:gd name="connsiteY5" fmla="*/ 871538 h 3043238"/>
              <a:gd name="connsiteX6" fmla="*/ 452437 w 852487"/>
              <a:gd name="connsiteY6" fmla="*/ 1042988 h 3043238"/>
              <a:gd name="connsiteX7" fmla="*/ 547688 w 852487"/>
              <a:gd name="connsiteY7" fmla="*/ 1262063 h 3043238"/>
              <a:gd name="connsiteX8" fmla="*/ 581025 w 852487"/>
              <a:gd name="connsiteY8" fmla="*/ 1404938 h 3043238"/>
              <a:gd name="connsiteX9" fmla="*/ 704850 w 852487"/>
              <a:gd name="connsiteY9" fmla="*/ 1614488 h 3043238"/>
              <a:gd name="connsiteX10" fmla="*/ 804862 w 852487"/>
              <a:gd name="connsiteY10" fmla="*/ 1785938 h 3043238"/>
              <a:gd name="connsiteX11" fmla="*/ 852487 w 852487"/>
              <a:gd name="connsiteY11" fmla="*/ 1995488 h 3043238"/>
              <a:gd name="connsiteX12" fmla="*/ 847725 w 852487"/>
              <a:gd name="connsiteY12" fmla="*/ 2290763 h 3043238"/>
              <a:gd name="connsiteX13" fmla="*/ 823912 w 852487"/>
              <a:gd name="connsiteY13" fmla="*/ 2500313 h 3043238"/>
              <a:gd name="connsiteX14" fmla="*/ 833437 w 852487"/>
              <a:gd name="connsiteY14" fmla="*/ 2638425 h 3043238"/>
              <a:gd name="connsiteX15" fmla="*/ 842962 w 852487"/>
              <a:gd name="connsiteY15" fmla="*/ 2843213 h 3043238"/>
              <a:gd name="connsiteX16" fmla="*/ 785812 w 852487"/>
              <a:gd name="connsiteY16" fmla="*/ 3043238 h 3043238"/>
              <a:gd name="connsiteX0" fmla="*/ 0 w 852487"/>
              <a:gd name="connsiteY0" fmla="*/ 0 h 3043238"/>
              <a:gd name="connsiteX1" fmla="*/ 71437 w 852487"/>
              <a:gd name="connsiteY1" fmla="*/ 104775 h 3043238"/>
              <a:gd name="connsiteX2" fmla="*/ 190500 w 852487"/>
              <a:gd name="connsiteY2" fmla="*/ 323850 h 3043238"/>
              <a:gd name="connsiteX3" fmla="*/ 347662 w 852487"/>
              <a:gd name="connsiteY3" fmla="*/ 466725 h 3043238"/>
              <a:gd name="connsiteX4" fmla="*/ 371475 w 852487"/>
              <a:gd name="connsiteY4" fmla="*/ 752475 h 3043238"/>
              <a:gd name="connsiteX5" fmla="*/ 371475 w 852487"/>
              <a:gd name="connsiteY5" fmla="*/ 871538 h 3043238"/>
              <a:gd name="connsiteX6" fmla="*/ 452437 w 852487"/>
              <a:gd name="connsiteY6" fmla="*/ 1042988 h 3043238"/>
              <a:gd name="connsiteX7" fmla="*/ 533400 w 852487"/>
              <a:gd name="connsiteY7" fmla="*/ 1209675 h 3043238"/>
              <a:gd name="connsiteX8" fmla="*/ 581025 w 852487"/>
              <a:gd name="connsiteY8" fmla="*/ 1404938 h 3043238"/>
              <a:gd name="connsiteX9" fmla="*/ 704850 w 852487"/>
              <a:gd name="connsiteY9" fmla="*/ 1614488 h 3043238"/>
              <a:gd name="connsiteX10" fmla="*/ 804862 w 852487"/>
              <a:gd name="connsiteY10" fmla="*/ 1785938 h 3043238"/>
              <a:gd name="connsiteX11" fmla="*/ 852487 w 852487"/>
              <a:gd name="connsiteY11" fmla="*/ 1995488 h 3043238"/>
              <a:gd name="connsiteX12" fmla="*/ 847725 w 852487"/>
              <a:gd name="connsiteY12" fmla="*/ 2290763 h 3043238"/>
              <a:gd name="connsiteX13" fmla="*/ 823912 w 852487"/>
              <a:gd name="connsiteY13" fmla="*/ 2500313 h 3043238"/>
              <a:gd name="connsiteX14" fmla="*/ 833437 w 852487"/>
              <a:gd name="connsiteY14" fmla="*/ 2638425 h 3043238"/>
              <a:gd name="connsiteX15" fmla="*/ 842962 w 852487"/>
              <a:gd name="connsiteY15" fmla="*/ 2843213 h 3043238"/>
              <a:gd name="connsiteX16" fmla="*/ 785812 w 852487"/>
              <a:gd name="connsiteY16" fmla="*/ 3043238 h 3043238"/>
              <a:gd name="connsiteX0" fmla="*/ 0 w 852487"/>
              <a:gd name="connsiteY0" fmla="*/ 0 h 3043238"/>
              <a:gd name="connsiteX1" fmla="*/ 71437 w 852487"/>
              <a:gd name="connsiteY1" fmla="*/ 104775 h 3043238"/>
              <a:gd name="connsiteX2" fmla="*/ 190500 w 852487"/>
              <a:gd name="connsiteY2" fmla="*/ 323850 h 3043238"/>
              <a:gd name="connsiteX3" fmla="*/ 347662 w 852487"/>
              <a:gd name="connsiteY3" fmla="*/ 466725 h 3043238"/>
              <a:gd name="connsiteX4" fmla="*/ 371475 w 852487"/>
              <a:gd name="connsiteY4" fmla="*/ 752475 h 3043238"/>
              <a:gd name="connsiteX5" fmla="*/ 371475 w 852487"/>
              <a:gd name="connsiteY5" fmla="*/ 871538 h 3043238"/>
              <a:gd name="connsiteX6" fmla="*/ 452437 w 852487"/>
              <a:gd name="connsiteY6" fmla="*/ 1042988 h 3043238"/>
              <a:gd name="connsiteX7" fmla="*/ 533400 w 852487"/>
              <a:gd name="connsiteY7" fmla="*/ 1209675 h 3043238"/>
              <a:gd name="connsiteX8" fmla="*/ 573882 w 852487"/>
              <a:gd name="connsiteY8" fmla="*/ 1359694 h 3043238"/>
              <a:gd name="connsiteX9" fmla="*/ 704850 w 852487"/>
              <a:gd name="connsiteY9" fmla="*/ 1614488 h 3043238"/>
              <a:gd name="connsiteX10" fmla="*/ 804862 w 852487"/>
              <a:gd name="connsiteY10" fmla="*/ 1785938 h 3043238"/>
              <a:gd name="connsiteX11" fmla="*/ 852487 w 852487"/>
              <a:gd name="connsiteY11" fmla="*/ 1995488 h 3043238"/>
              <a:gd name="connsiteX12" fmla="*/ 847725 w 852487"/>
              <a:gd name="connsiteY12" fmla="*/ 2290763 h 3043238"/>
              <a:gd name="connsiteX13" fmla="*/ 823912 w 852487"/>
              <a:gd name="connsiteY13" fmla="*/ 2500313 h 3043238"/>
              <a:gd name="connsiteX14" fmla="*/ 833437 w 852487"/>
              <a:gd name="connsiteY14" fmla="*/ 2638425 h 3043238"/>
              <a:gd name="connsiteX15" fmla="*/ 842962 w 852487"/>
              <a:gd name="connsiteY15" fmla="*/ 2843213 h 3043238"/>
              <a:gd name="connsiteX16" fmla="*/ 785812 w 852487"/>
              <a:gd name="connsiteY16" fmla="*/ 3043238 h 304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2487" h="3043238">
                <a:moveTo>
                  <a:pt x="0" y="0"/>
                </a:moveTo>
                <a:lnTo>
                  <a:pt x="71437" y="104775"/>
                </a:lnTo>
                <a:lnTo>
                  <a:pt x="190500" y="323850"/>
                </a:lnTo>
                <a:lnTo>
                  <a:pt x="347662" y="466725"/>
                </a:lnTo>
                <a:lnTo>
                  <a:pt x="371475" y="752475"/>
                </a:lnTo>
                <a:lnTo>
                  <a:pt x="371475" y="871538"/>
                </a:lnTo>
                <a:lnTo>
                  <a:pt x="452437" y="1042988"/>
                </a:lnTo>
                <a:lnTo>
                  <a:pt x="533400" y="1209675"/>
                </a:lnTo>
                <a:lnTo>
                  <a:pt x="573882" y="1359694"/>
                </a:lnTo>
                <a:lnTo>
                  <a:pt x="704850" y="1614488"/>
                </a:lnTo>
                <a:lnTo>
                  <a:pt x="804862" y="1785938"/>
                </a:lnTo>
                <a:lnTo>
                  <a:pt x="852487" y="1995488"/>
                </a:lnTo>
                <a:cubicBezTo>
                  <a:pt x="850900" y="2093913"/>
                  <a:pt x="849312" y="2192338"/>
                  <a:pt x="847725" y="2290763"/>
                </a:cubicBezTo>
                <a:lnTo>
                  <a:pt x="823912" y="2500313"/>
                </a:lnTo>
                <a:lnTo>
                  <a:pt x="833437" y="2638425"/>
                </a:lnTo>
                <a:lnTo>
                  <a:pt x="842962" y="2843213"/>
                </a:lnTo>
                <a:lnTo>
                  <a:pt x="785812" y="3043238"/>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9" name="Oval 74"/>
          <p:cNvSpPr>
            <a:spLocks noChangeArrowheads="1"/>
          </p:cNvSpPr>
          <p:nvPr/>
        </p:nvSpPr>
        <p:spPr bwMode="auto">
          <a:xfrm>
            <a:off x="5327650" y="3073400"/>
            <a:ext cx="139700" cy="139700"/>
          </a:xfrm>
          <a:prstGeom prst="ellipse">
            <a:avLst/>
          </a:prstGeom>
          <a:solidFill>
            <a:srgbClr val="FFFFFF"/>
          </a:solidFill>
          <a:ln w="25400">
            <a:solidFill>
              <a:schemeClr val="tx1"/>
            </a:solidFill>
            <a:round/>
            <a:headEnd/>
            <a:tailEnd/>
          </a:ln>
        </p:spPr>
        <p:txBody>
          <a:bodyPr anchor="ct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70" name="Oval 74"/>
          <p:cNvSpPr>
            <a:spLocks noChangeArrowheads="1"/>
          </p:cNvSpPr>
          <p:nvPr/>
        </p:nvSpPr>
        <p:spPr bwMode="auto">
          <a:xfrm>
            <a:off x="5418138" y="3287713"/>
            <a:ext cx="139700" cy="139700"/>
          </a:xfrm>
          <a:prstGeom prst="ellipse">
            <a:avLst/>
          </a:prstGeom>
          <a:solidFill>
            <a:srgbClr val="FFFFFF"/>
          </a:solidFill>
          <a:ln w="25400">
            <a:solidFill>
              <a:schemeClr val="tx1"/>
            </a:solidFill>
            <a:round/>
            <a:headEnd/>
            <a:tailEnd/>
          </a:ln>
        </p:spPr>
        <p:txBody>
          <a:bodyPr anchor="ct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71" name="Oval 74"/>
          <p:cNvSpPr>
            <a:spLocks noChangeArrowheads="1"/>
          </p:cNvSpPr>
          <p:nvPr/>
        </p:nvSpPr>
        <p:spPr bwMode="auto">
          <a:xfrm>
            <a:off x="5826125" y="4243388"/>
            <a:ext cx="139700" cy="139700"/>
          </a:xfrm>
          <a:prstGeom prst="ellipse">
            <a:avLst/>
          </a:prstGeom>
          <a:solidFill>
            <a:srgbClr val="FFFFFF"/>
          </a:solidFill>
          <a:ln w="25400">
            <a:solidFill>
              <a:schemeClr val="tx1"/>
            </a:solidFill>
            <a:round/>
            <a:headEnd/>
            <a:tailEnd/>
          </a:ln>
        </p:spPr>
        <p:txBody>
          <a:bodyPr anchor="ct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72" name="Text Box 63"/>
          <p:cNvSpPr txBox="1">
            <a:spLocks noChangeArrowheads="1"/>
          </p:cNvSpPr>
          <p:nvPr/>
        </p:nvSpPr>
        <p:spPr bwMode="auto">
          <a:xfrm>
            <a:off x="5908675" y="4268788"/>
            <a:ext cx="16287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1" dirty="0">
                <a:solidFill>
                  <a:srgbClr val="000000"/>
                </a:solidFill>
                <a:latin typeface="+mj-lt"/>
              </a:rPr>
              <a:t>Palm Beach Gardens</a:t>
            </a:r>
          </a:p>
        </p:txBody>
      </p:sp>
      <p:sp>
        <p:nvSpPr>
          <p:cNvPr id="73" name="Text Box 75"/>
          <p:cNvSpPr txBox="1">
            <a:spLocks noChangeArrowheads="1"/>
          </p:cNvSpPr>
          <p:nvPr/>
        </p:nvSpPr>
        <p:spPr bwMode="auto">
          <a:xfrm>
            <a:off x="5870575" y="4122738"/>
            <a:ext cx="13620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1" dirty="0">
                <a:solidFill>
                  <a:srgbClr val="000000"/>
                </a:solidFill>
                <a:latin typeface="+mj-lt"/>
              </a:rPr>
              <a:t>West Palm Beach</a:t>
            </a:r>
          </a:p>
        </p:txBody>
      </p:sp>
      <p:sp>
        <p:nvSpPr>
          <p:cNvPr id="74" name="Oval 74"/>
          <p:cNvSpPr>
            <a:spLocks noChangeArrowheads="1"/>
          </p:cNvSpPr>
          <p:nvPr/>
        </p:nvSpPr>
        <p:spPr bwMode="auto">
          <a:xfrm>
            <a:off x="5740400" y="4265613"/>
            <a:ext cx="139700" cy="139700"/>
          </a:xfrm>
          <a:prstGeom prst="ellipse">
            <a:avLst/>
          </a:prstGeom>
          <a:solidFill>
            <a:srgbClr val="FFFFFF"/>
          </a:solidFill>
          <a:ln w="25400">
            <a:solidFill>
              <a:schemeClr val="tx1"/>
            </a:solidFill>
            <a:round/>
            <a:headEnd/>
            <a:tailEnd/>
          </a:ln>
        </p:spPr>
        <p:txBody>
          <a:bodyPr anchor="ct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75" name="Oval 74"/>
          <p:cNvSpPr>
            <a:spLocks noChangeArrowheads="1"/>
          </p:cNvSpPr>
          <p:nvPr/>
        </p:nvSpPr>
        <p:spPr bwMode="auto">
          <a:xfrm>
            <a:off x="5813425" y="5056188"/>
            <a:ext cx="139700" cy="139700"/>
          </a:xfrm>
          <a:prstGeom prst="ellipse">
            <a:avLst/>
          </a:prstGeom>
          <a:solidFill>
            <a:srgbClr val="FFFFFF"/>
          </a:solidFill>
          <a:ln w="25400">
            <a:solidFill>
              <a:schemeClr val="tx1"/>
            </a:solidFill>
            <a:round/>
            <a:headEnd/>
            <a:tailEnd/>
          </a:ln>
        </p:spPr>
        <p:txBody>
          <a:bodyPr anchor="ct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76" name="Freeform 75"/>
          <p:cNvSpPr/>
          <p:nvPr/>
        </p:nvSpPr>
        <p:spPr>
          <a:xfrm>
            <a:off x="4379913" y="4386263"/>
            <a:ext cx="1447800" cy="1430337"/>
          </a:xfrm>
          <a:custGeom>
            <a:avLst/>
            <a:gdLst>
              <a:gd name="connsiteX0" fmla="*/ 0 w 1528763"/>
              <a:gd name="connsiteY0" fmla="*/ 0 h 1495425"/>
              <a:gd name="connsiteX1" fmla="*/ 123825 w 1528763"/>
              <a:gd name="connsiteY1" fmla="*/ 14288 h 1495425"/>
              <a:gd name="connsiteX2" fmla="*/ 114300 w 1528763"/>
              <a:gd name="connsiteY2" fmla="*/ 209550 h 1495425"/>
              <a:gd name="connsiteX3" fmla="*/ 128588 w 1528763"/>
              <a:gd name="connsiteY3" fmla="*/ 309563 h 1495425"/>
              <a:gd name="connsiteX4" fmla="*/ 252413 w 1528763"/>
              <a:gd name="connsiteY4" fmla="*/ 381000 h 1495425"/>
              <a:gd name="connsiteX5" fmla="*/ 328613 w 1528763"/>
              <a:gd name="connsiteY5" fmla="*/ 533400 h 1495425"/>
              <a:gd name="connsiteX6" fmla="*/ 385763 w 1528763"/>
              <a:gd name="connsiteY6" fmla="*/ 704850 h 1495425"/>
              <a:gd name="connsiteX7" fmla="*/ 438150 w 1528763"/>
              <a:gd name="connsiteY7" fmla="*/ 762000 h 1495425"/>
              <a:gd name="connsiteX8" fmla="*/ 638175 w 1528763"/>
              <a:gd name="connsiteY8" fmla="*/ 914400 h 1495425"/>
              <a:gd name="connsiteX9" fmla="*/ 771525 w 1528763"/>
              <a:gd name="connsiteY9" fmla="*/ 1038225 h 1495425"/>
              <a:gd name="connsiteX10" fmla="*/ 847725 w 1528763"/>
              <a:gd name="connsiteY10" fmla="*/ 1133475 h 1495425"/>
              <a:gd name="connsiteX11" fmla="*/ 890588 w 1528763"/>
              <a:gd name="connsiteY11" fmla="*/ 1247775 h 1495425"/>
              <a:gd name="connsiteX12" fmla="*/ 881063 w 1528763"/>
              <a:gd name="connsiteY12" fmla="*/ 1433513 h 1495425"/>
              <a:gd name="connsiteX13" fmla="*/ 947738 w 1528763"/>
              <a:gd name="connsiteY13" fmla="*/ 1485900 h 1495425"/>
              <a:gd name="connsiteX14" fmla="*/ 1004888 w 1528763"/>
              <a:gd name="connsiteY14" fmla="*/ 1495425 h 1495425"/>
              <a:gd name="connsiteX15" fmla="*/ 1143000 w 1528763"/>
              <a:gd name="connsiteY15" fmla="*/ 1414463 h 1495425"/>
              <a:gd name="connsiteX16" fmla="*/ 1362075 w 1528763"/>
              <a:gd name="connsiteY16" fmla="*/ 1366838 h 1495425"/>
              <a:gd name="connsiteX17" fmla="*/ 1423988 w 1528763"/>
              <a:gd name="connsiteY17" fmla="*/ 1266825 h 1495425"/>
              <a:gd name="connsiteX18" fmla="*/ 1481138 w 1528763"/>
              <a:gd name="connsiteY18" fmla="*/ 1204913 h 1495425"/>
              <a:gd name="connsiteX19" fmla="*/ 1528763 w 1528763"/>
              <a:gd name="connsiteY19" fmla="*/ 1104900 h 1495425"/>
              <a:gd name="connsiteX0" fmla="*/ 0 w 1528763"/>
              <a:gd name="connsiteY0" fmla="*/ 0 h 1495425"/>
              <a:gd name="connsiteX1" fmla="*/ 123825 w 1528763"/>
              <a:gd name="connsiteY1" fmla="*/ 14288 h 1495425"/>
              <a:gd name="connsiteX2" fmla="*/ 114300 w 1528763"/>
              <a:gd name="connsiteY2" fmla="*/ 209550 h 1495425"/>
              <a:gd name="connsiteX3" fmla="*/ 128588 w 1528763"/>
              <a:gd name="connsiteY3" fmla="*/ 309563 h 1495425"/>
              <a:gd name="connsiteX4" fmla="*/ 252413 w 1528763"/>
              <a:gd name="connsiteY4" fmla="*/ 381000 h 1495425"/>
              <a:gd name="connsiteX5" fmla="*/ 328613 w 1528763"/>
              <a:gd name="connsiteY5" fmla="*/ 533400 h 1495425"/>
              <a:gd name="connsiteX6" fmla="*/ 385763 w 1528763"/>
              <a:gd name="connsiteY6" fmla="*/ 704850 h 1495425"/>
              <a:gd name="connsiteX7" fmla="*/ 438150 w 1528763"/>
              <a:gd name="connsiteY7" fmla="*/ 762000 h 1495425"/>
              <a:gd name="connsiteX8" fmla="*/ 638175 w 1528763"/>
              <a:gd name="connsiteY8" fmla="*/ 914400 h 1495425"/>
              <a:gd name="connsiteX9" fmla="*/ 771525 w 1528763"/>
              <a:gd name="connsiteY9" fmla="*/ 1038225 h 1495425"/>
              <a:gd name="connsiteX10" fmla="*/ 847725 w 1528763"/>
              <a:gd name="connsiteY10" fmla="*/ 1133475 h 1495425"/>
              <a:gd name="connsiteX11" fmla="*/ 890588 w 1528763"/>
              <a:gd name="connsiteY11" fmla="*/ 1247775 h 1495425"/>
              <a:gd name="connsiteX12" fmla="*/ 881063 w 1528763"/>
              <a:gd name="connsiteY12" fmla="*/ 1433513 h 1495425"/>
              <a:gd name="connsiteX13" fmla="*/ 947738 w 1528763"/>
              <a:gd name="connsiteY13" fmla="*/ 1485900 h 1495425"/>
              <a:gd name="connsiteX14" fmla="*/ 1004888 w 1528763"/>
              <a:gd name="connsiteY14" fmla="*/ 1495425 h 1495425"/>
              <a:gd name="connsiteX15" fmla="*/ 1147763 w 1528763"/>
              <a:gd name="connsiteY15" fmla="*/ 1426369 h 1495425"/>
              <a:gd name="connsiteX16" fmla="*/ 1362075 w 1528763"/>
              <a:gd name="connsiteY16" fmla="*/ 1366838 h 1495425"/>
              <a:gd name="connsiteX17" fmla="*/ 1423988 w 1528763"/>
              <a:gd name="connsiteY17" fmla="*/ 1266825 h 1495425"/>
              <a:gd name="connsiteX18" fmla="*/ 1481138 w 1528763"/>
              <a:gd name="connsiteY18" fmla="*/ 1204913 h 1495425"/>
              <a:gd name="connsiteX19" fmla="*/ 1528763 w 1528763"/>
              <a:gd name="connsiteY19" fmla="*/ 1104900 h 1495425"/>
              <a:gd name="connsiteX0" fmla="*/ 0 w 1514475"/>
              <a:gd name="connsiteY0" fmla="*/ 0 h 1495425"/>
              <a:gd name="connsiteX1" fmla="*/ 123825 w 1514475"/>
              <a:gd name="connsiteY1" fmla="*/ 14288 h 1495425"/>
              <a:gd name="connsiteX2" fmla="*/ 114300 w 1514475"/>
              <a:gd name="connsiteY2" fmla="*/ 209550 h 1495425"/>
              <a:gd name="connsiteX3" fmla="*/ 128588 w 1514475"/>
              <a:gd name="connsiteY3" fmla="*/ 309563 h 1495425"/>
              <a:gd name="connsiteX4" fmla="*/ 252413 w 1514475"/>
              <a:gd name="connsiteY4" fmla="*/ 381000 h 1495425"/>
              <a:gd name="connsiteX5" fmla="*/ 328613 w 1514475"/>
              <a:gd name="connsiteY5" fmla="*/ 533400 h 1495425"/>
              <a:gd name="connsiteX6" fmla="*/ 385763 w 1514475"/>
              <a:gd name="connsiteY6" fmla="*/ 704850 h 1495425"/>
              <a:gd name="connsiteX7" fmla="*/ 438150 w 1514475"/>
              <a:gd name="connsiteY7" fmla="*/ 762000 h 1495425"/>
              <a:gd name="connsiteX8" fmla="*/ 638175 w 1514475"/>
              <a:gd name="connsiteY8" fmla="*/ 914400 h 1495425"/>
              <a:gd name="connsiteX9" fmla="*/ 771525 w 1514475"/>
              <a:gd name="connsiteY9" fmla="*/ 1038225 h 1495425"/>
              <a:gd name="connsiteX10" fmla="*/ 847725 w 1514475"/>
              <a:gd name="connsiteY10" fmla="*/ 1133475 h 1495425"/>
              <a:gd name="connsiteX11" fmla="*/ 890588 w 1514475"/>
              <a:gd name="connsiteY11" fmla="*/ 1247775 h 1495425"/>
              <a:gd name="connsiteX12" fmla="*/ 881063 w 1514475"/>
              <a:gd name="connsiteY12" fmla="*/ 1433513 h 1495425"/>
              <a:gd name="connsiteX13" fmla="*/ 947738 w 1514475"/>
              <a:gd name="connsiteY13" fmla="*/ 1485900 h 1495425"/>
              <a:gd name="connsiteX14" fmla="*/ 1004888 w 1514475"/>
              <a:gd name="connsiteY14" fmla="*/ 1495425 h 1495425"/>
              <a:gd name="connsiteX15" fmla="*/ 1147763 w 1514475"/>
              <a:gd name="connsiteY15" fmla="*/ 1426369 h 1495425"/>
              <a:gd name="connsiteX16" fmla="*/ 1362075 w 1514475"/>
              <a:gd name="connsiteY16" fmla="*/ 1366838 h 1495425"/>
              <a:gd name="connsiteX17" fmla="*/ 1423988 w 1514475"/>
              <a:gd name="connsiteY17" fmla="*/ 1266825 h 1495425"/>
              <a:gd name="connsiteX18" fmla="*/ 1481138 w 1514475"/>
              <a:gd name="connsiteY18" fmla="*/ 1204913 h 1495425"/>
              <a:gd name="connsiteX19" fmla="*/ 1514475 w 1514475"/>
              <a:gd name="connsiteY19" fmla="*/ 1100137 h 149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4475" h="1495425">
                <a:moveTo>
                  <a:pt x="0" y="0"/>
                </a:moveTo>
                <a:lnTo>
                  <a:pt x="123825" y="14288"/>
                </a:lnTo>
                <a:lnTo>
                  <a:pt x="114300" y="209550"/>
                </a:lnTo>
                <a:lnTo>
                  <a:pt x="128588" y="309563"/>
                </a:lnTo>
                <a:lnTo>
                  <a:pt x="252413" y="381000"/>
                </a:lnTo>
                <a:lnTo>
                  <a:pt x="328613" y="533400"/>
                </a:lnTo>
                <a:lnTo>
                  <a:pt x="385763" y="704850"/>
                </a:lnTo>
                <a:lnTo>
                  <a:pt x="438150" y="762000"/>
                </a:lnTo>
                <a:lnTo>
                  <a:pt x="638175" y="914400"/>
                </a:lnTo>
                <a:lnTo>
                  <a:pt x="771525" y="1038225"/>
                </a:lnTo>
                <a:lnTo>
                  <a:pt x="847725" y="1133475"/>
                </a:lnTo>
                <a:lnTo>
                  <a:pt x="890588" y="1247775"/>
                </a:lnTo>
                <a:lnTo>
                  <a:pt x="881063" y="1433513"/>
                </a:lnTo>
                <a:lnTo>
                  <a:pt x="947738" y="1485900"/>
                </a:lnTo>
                <a:lnTo>
                  <a:pt x="1004888" y="1495425"/>
                </a:lnTo>
                <a:lnTo>
                  <a:pt x="1147763" y="1426369"/>
                </a:lnTo>
                <a:lnTo>
                  <a:pt x="1362075" y="1366838"/>
                </a:lnTo>
                <a:lnTo>
                  <a:pt x="1423988" y="1266825"/>
                </a:lnTo>
                <a:lnTo>
                  <a:pt x="1481138" y="1204913"/>
                </a:lnTo>
                <a:lnTo>
                  <a:pt x="1514475" y="1100137"/>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7" name="Oval 74"/>
          <p:cNvSpPr>
            <a:spLocks noChangeArrowheads="1"/>
          </p:cNvSpPr>
          <p:nvPr/>
        </p:nvSpPr>
        <p:spPr bwMode="auto">
          <a:xfrm>
            <a:off x="4745038" y="4951413"/>
            <a:ext cx="139700" cy="139700"/>
          </a:xfrm>
          <a:prstGeom prst="ellipse">
            <a:avLst/>
          </a:prstGeom>
          <a:solidFill>
            <a:srgbClr val="FFFFFF"/>
          </a:solidFill>
          <a:ln w="25400">
            <a:solidFill>
              <a:schemeClr val="tx1"/>
            </a:solidFill>
            <a:round/>
            <a:headEnd/>
            <a:tailEnd/>
          </a:ln>
        </p:spPr>
        <p:txBody>
          <a:bodyPr anchor="ct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78" name="Text Box 63"/>
          <p:cNvSpPr txBox="1">
            <a:spLocks noChangeArrowheads="1"/>
          </p:cNvSpPr>
          <p:nvPr/>
        </p:nvSpPr>
        <p:spPr bwMode="auto">
          <a:xfrm>
            <a:off x="4178300" y="4968875"/>
            <a:ext cx="6619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1" dirty="0">
                <a:solidFill>
                  <a:srgbClr val="000000"/>
                </a:solidFill>
                <a:latin typeface="+mj-lt"/>
              </a:rPr>
              <a:t>Naples</a:t>
            </a:r>
          </a:p>
        </p:txBody>
      </p:sp>
      <p:sp>
        <p:nvSpPr>
          <p:cNvPr id="79" name="Freeform 78"/>
          <p:cNvSpPr/>
          <p:nvPr/>
        </p:nvSpPr>
        <p:spPr>
          <a:xfrm>
            <a:off x="3352800" y="404813"/>
            <a:ext cx="1600200" cy="1762125"/>
          </a:xfrm>
          <a:custGeom>
            <a:avLst/>
            <a:gdLst>
              <a:gd name="connsiteX0" fmla="*/ 0 w 1652067"/>
              <a:gd name="connsiteY0" fmla="*/ 1121869 h 1821116"/>
              <a:gd name="connsiteX1" fmla="*/ 99892 w 1652067"/>
              <a:gd name="connsiteY1" fmla="*/ 960504 h 1821116"/>
              <a:gd name="connsiteX2" fmla="*/ 107576 w 1652067"/>
              <a:gd name="connsiteY2" fmla="*/ 760720 h 1821116"/>
              <a:gd name="connsiteX3" fmla="*/ 122944 w 1652067"/>
              <a:gd name="connsiteY3" fmla="*/ 637775 h 1821116"/>
              <a:gd name="connsiteX4" fmla="*/ 199785 w 1652067"/>
              <a:gd name="connsiteY4" fmla="*/ 476410 h 1821116"/>
              <a:gd name="connsiteX5" fmla="*/ 284309 w 1652067"/>
              <a:gd name="connsiteY5" fmla="*/ 299678 h 1821116"/>
              <a:gd name="connsiteX6" fmla="*/ 315045 w 1652067"/>
              <a:gd name="connsiteY6" fmla="*/ 115261 h 1821116"/>
              <a:gd name="connsiteX7" fmla="*/ 291993 w 1652067"/>
              <a:gd name="connsiteY7" fmla="*/ 38420 h 1821116"/>
              <a:gd name="connsiteX8" fmla="*/ 384201 w 1652067"/>
              <a:gd name="connsiteY8" fmla="*/ 0 h 1821116"/>
              <a:gd name="connsiteX9" fmla="*/ 445674 w 1652067"/>
              <a:gd name="connsiteY9" fmla="*/ 61473 h 1821116"/>
              <a:gd name="connsiteX10" fmla="*/ 453358 w 1652067"/>
              <a:gd name="connsiteY10" fmla="*/ 161365 h 1821116"/>
              <a:gd name="connsiteX11" fmla="*/ 553250 w 1652067"/>
              <a:gd name="connsiteY11" fmla="*/ 376518 h 1821116"/>
              <a:gd name="connsiteX12" fmla="*/ 691563 w 1652067"/>
              <a:gd name="connsiteY12" fmla="*/ 476410 h 1821116"/>
              <a:gd name="connsiteX13" fmla="*/ 676195 w 1652067"/>
              <a:gd name="connsiteY13" fmla="*/ 553251 h 1821116"/>
              <a:gd name="connsiteX14" fmla="*/ 722299 w 1652067"/>
              <a:gd name="connsiteY14" fmla="*/ 660827 h 1821116"/>
              <a:gd name="connsiteX15" fmla="*/ 753035 w 1652067"/>
              <a:gd name="connsiteY15" fmla="*/ 745352 h 1821116"/>
              <a:gd name="connsiteX16" fmla="*/ 799139 w 1652067"/>
              <a:gd name="connsiteY16" fmla="*/ 799140 h 1821116"/>
              <a:gd name="connsiteX17" fmla="*/ 975872 w 1652067"/>
              <a:gd name="connsiteY17" fmla="*/ 860612 h 1821116"/>
              <a:gd name="connsiteX18" fmla="*/ 1106501 w 1652067"/>
              <a:gd name="connsiteY18" fmla="*/ 914400 h 1821116"/>
              <a:gd name="connsiteX19" fmla="*/ 1198709 w 1652067"/>
              <a:gd name="connsiteY19" fmla="*/ 952820 h 1821116"/>
              <a:gd name="connsiteX20" fmla="*/ 1175657 w 1652067"/>
              <a:gd name="connsiteY20" fmla="*/ 1091133 h 1821116"/>
              <a:gd name="connsiteX21" fmla="*/ 1137237 w 1652067"/>
              <a:gd name="connsiteY21" fmla="*/ 1198710 h 1821116"/>
              <a:gd name="connsiteX22" fmla="*/ 1060396 w 1652067"/>
              <a:gd name="connsiteY22" fmla="*/ 1337022 h 1821116"/>
              <a:gd name="connsiteX23" fmla="*/ 1052712 w 1652067"/>
              <a:gd name="connsiteY23" fmla="*/ 1383126 h 1821116"/>
              <a:gd name="connsiteX24" fmla="*/ 1068080 w 1652067"/>
              <a:gd name="connsiteY24" fmla="*/ 1452283 h 1821116"/>
              <a:gd name="connsiteX25" fmla="*/ 1091133 w 1652067"/>
              <a:gd name="connsiteY25" fmla="*/ 1513755 h 1821116"/>
              <a:gd name="connsiteX26" fmla="*/ 1191025 w 1652067"/>
              <a:gd name="connsiteY26" fmla="*/ 1506071 h 1821116"/>
              <a:gd name="connsiteX27" fmla="*/ 1191025 w 1652067"/>
              <a:gd name="connsiteY27" fmla="*/ 1436915 h 1821116"/>
              <a:gd name="connsiteX28" fmla="*/ 1229445 w 1652067"/>
              <a:gd name="connsiteY28" fmla="*/ 1413862 h 1821116"/>
              <a:gd name="connsiteX29" fmla="*/ 1183341 w 1652067"/>
              <a:gd name="connsiteY29" fmla="*/ 1313970 h 1821116"/>
              <a:gd name="connsiteX30" fmla="*/ 1191025 w 1652067"/>
              <a:gd name="connsiteY30" fmla="*/ 1214078 h 1821116"/>
              <a:gd name="connsiteX31" fmla="*/ 1206393 w 1652067"/>
              <a:gd name="connsiteY31" fmla="*/ 1152605 h 1821116"/>
              <a:gd name="connsiteX32" fmla="*/ 1206393 w 1652067"/>
              <a:gd name="connsiteY32" fmla="*/ 1152605 h 1821116"/>
              <a:gd name="connsiteX33" fmla="*/ 1275549 w 1652067"/>
              <a:gd name="connsiteY33" fmla="*/ 1152605 h 1821116"/>
              <a:gd name="connsiteX34" fmla="*/ 1313970 w 1652067"/>
              <a:gd name="connsiteY34" fmla="*/ 1129553 h 1821116"/>
              <a:gd name="connsiteX35" fmla="*/ 1459966 w 1652067"/>
              <a:gd name="connsiteY35" fmla="*/ 1229446 h 1821116"/>
              <a:gd name="connsiteX36" fmla="*/ 1498386 w 1652067"/>
              <a:gd name="connsiteY36" fmla="*/ 1260182 h 1821116"/>
              <a:gd name="connsiteX37" fmla="*/ 1529122 w 1652067"/>
              <a:gd name="connsiteY37" fmla="*/ 1483019 h 1821116"/>
              <a:gd name="connsiteX38" fmla="*/ 1598279 w 1652067"/>
              <a:gd name="connsiteY38" fmla="*/ 1705856 h 1821116"/>
              <a:gd name="connsiteX39" fmla="*/ 1652067 w 1652067"/>
              <a:gd name="connsiteY39" fmla="*/ 1821116 h 1821116"/>
              <a:gd name="connsiteX0" fmla="*/ 0 w 1698172"/>
              <a:gd name="connsiteY0" fmla="*/ 1775012 h 1821116"/>
              <a:gd name="connsiteX1" fmla="*/ 145997 w 1698172"/>
              <a:gd name="connsiteY1" fmla="*/ 960504 h 1821116"/>
              <a:gd name="connsiteX2" fmla="*/ 153681 w 1698172"/>
              <a:gd name="connsiteY2" fmla="*/ 760720 h 1821116"/>
              <a:gd name="connsiteX3" fmla="*/ 169049 w 1698172"/>
              <a:gd name="connsiteY3" fmla="*/ 637775 h 1821116"/>
              <a:gd name="connsiteX4" fmla="*/ 245890 w 1698172"/>
              <a:gd name="connsiteY4" fmla="*/ 476410 h 1821116"/>
              <a:gd name="connsiteX5" fmla="*/ 330414 w 1698172"/>
              <a:gd name="connsiteY5" fmla="*/ 299678 h 1821116"/>
              <a:gd name="connsiteX6" fmla="*/ 361150 w 1698172"/>
              <a:gd name="connsiteY6" fmla="*/ 115261 h 1821116"/>
              <a:gd name="connsiteX7" fmla="*/ 338098 w 1698172"/>
              <a:gd name="connsiteY7" fmla="*/ 38420 h 1821116"/>
              <a:gd name="connsiteX8" fmla="*/ 430306 w 1698172"/>
              <a:gd name="connsiteY8" fmla="*/ 0 h 1821116"/>
              <a:gd name="connsiteX9" fmla="*/ 491779 w 1698172"/>
              <a:gd name="connsiteY9" fmla="*/ 61473 h 1821116"/>
              <a:gd name="connsiteX10" fmla="*/ 499463 w 1698172"/>
              <a:gd name="connsiteY10" fmla="*/ 161365 h 1821116"/>
              <a:gd name="connsiteX11" fmla="*/ 599355 w 1698172"/>
              <a:gd name="connsiteY11" fmla="*/ 376518 h 1821116"/>
              <a:gd name="connsiteX12" fmla="*/ 737668 w 1698172"/>
              <a:gd name="connsiteY12" fmla="*/ 476410 h 1821116"/>
              <a:gd name="connsiteX13" fmla="*/ 722300 w 1698172"/>
              <a:gd name="connsiteY13" fmla="*/ 553251 h 1821116"/>
              <a:gd name="connsiteX14" fmla="*/ 768404 w 1698172"/>
              <a:gd name="connsiteY14" fmla="*/ 660827 h 1821116"/>
              <a:gd name="connsiteX15" fmla="*/ 799140 w 1698172"/>
              <a:gd name="connsiteY15" fmla="*/ 745352 h 1821116"/>
              <a:gd name="connsiteX16" fmla="*/ 845244 w 1698172"/>
              <a:gd name="connsiteY16" fmla="*/ 799140 h 1821116"/>
              <a:gd name="connsiteX17" fmla="*/ 1021977 w 1698172"/>
              <a:gd name="connsiteY17" fmla="*/ 860612 h 1821116"/>
              <a:gd name="connsiteX18" fmla="*/ 1152606 w 1698172"/>
              <a:gd name="connsiteY18" fmla="*/ 914400 h 1821116"/>
              <a:gd name="connsiteX19" fmla="*/ 1244814 w 1698172"/>
              <a:gd name="connsiteY19" fmla="*/ 952820 h 1821116"/>
              <a:gd name="connsiteX20" fmla="*/ 1221762 w 1698172"/>
              <a:gd name="connsiteY20" fmla="*/ 1091133 h 1821116"/>
              <a:gd name="connsiteX21" fmla="*/ 1183342 w 1698172"/>
              <a:gd name="connsiteY21" fmla="*/ 1198710 h 1821116"/>
              <a:gd name="connsiteX22" fmla="*/ 1106501 w 1698172"/>
              <a:gd name="connsiteY22" fmla="*/ 1337022 h 1821116"/>
              <a:gd name="connsiteX23" fmla="*/ 1098817 w 1698172"/>
              <a:gd name="connsiteY23" fmla="*/ 1383126 h 1821116"/>
              <a:gd name="connsiteX24" fmla="*/ 1114185 w 1698172"/>
              <a:gd name="connsiteY24" fmla="*/ 1452283 h 1821116"/>
              <a:gd name="connsiteX25" fmla="*/ 1137238 w 1698172"/>
              <a:gd name="connsiteY25" fmla="*/ 1513755 h 1821116"/>
              <a:gd name="connsiteX26" fmla="*/ 1237130 w 1698172"/>
              <a:gd name="connsiteY26" fmla="*/ 1506071 h 1821116"/>
              <a:gd name="connsiteX27" fmla="*/ 1237130 w 1698172"/>
              <a:gd name="connsiteY27" fmla="*/ 1436915 h 1821116"/>
              <a:gd name="connsiteX28" fmla="*/ 1275550 w 1698172"/>
              <a:gd name="connsiteY28" fmla="*/ 1413862 h 1821116"/>
              <a:gd name="connsiteX29" fmla="*/ 1229446 w 1698172"/>
              <a:gd name="connsiteY29" fmla="*/ 1313970 h 1821116"/>
              <a:gd name="connsiteX30" fmla="*/ 1237130 w 1698172"/>
              <a:gd name="connsiteY30" fmla="*/ 1214078 h 1821116"/>
              <a:gd name="connsiteX31" fmla="*/ 1252498 w 1698172"/>
              <a:gd name="connsiteY31" fmla="*/ 1152605 h 1821116"/>
              <a:gd name="connsiteX32" fmla="*/ 1252498 w 1698172"/>
              <a:gd name="connsiteY32" fmla="*/ 1152605 h 1821116"/>
              <a:gd name="connsiteX33" fmla="*/ 1321654 w 1698172"/>
              <a:gd name="connsiteY33" fmla="*/ 1152605 h 1821116"/>
              <a:gd name="connsiteX34" fmla="*/ 1360075 w 1698172"/>
              <a:gd name="connsiteY34" fmla="*/ 1129553 h 1821116"/>
              <a:gd name="connsiteX35" fmla="*/ 1506071 w 1698172"/>
              <a:gd name="connsiteY35" fmla="*/ 1229446 h 1821116"/>
              <a:gd name="connsiteX36" fmla="*/ 1544491 w 1698172"/>
              <a:gd name="connsiteY36" fmla="*/ 1260182 h 1821116"/>
              <a:gd name="connsiteX37" fmla="*/ 1575227 w 1698172"/>
              <a:gd name="connsiteY37" fmla="*/ 1483019 h 1821116"/>
              <a:gd name="connsiteX38" fmla="*/ 1644384 w 1698172"/>
              <a:gd name="connsiteY38" fmla="*/ 1705856 h 1821116"/>
              <a:gd name="connsiteX39" fmla="*/ 1698172 w 1698172"/>
              <a:gd name="connsiteY39" fmla="*/ 1821116 h 1821116"/>
              <a:gd name="connsiteX0" fmla="*/ 0 w 1698172"/>
              <a:gd name="connsiteY0" fmla="*/ 1775012 h 1821116"/>
              <a:gd name="connsiteX1" fmla="*/ 30737 w 1698172"/>
              <a:gd name="connsiteY1" fmla="*/ 1659752 h 1821116"/>
              <a:gd name="connsiteX2" fmla="*/ 145997 w 1698172"/>
              <a:gd name="connsiteY2" fmla="*/ 960504 h 1821116"/>
              <a:gd name="connsiteX3" fmla="*/ 153681 w 1698172"/>
              <a:gd name="connsiteY3" fmla="*/ 760720 h 1821116"/>
              <a:gd name="connsiteX4" fmla="*/ 169049 w 1698172"/>
              <a:gd name="connsiteY4" fmla="*/ 637775 h 1821116"/>
              <a:gd name="connsiteX5" fmla="*/ 245890 w 1698172"/>
              <a:gd name="connsiteY5" fmla="*/ 476410 h 1821116"/>
              <a:gd name="connsiteX6" fmla="*/ 330414 w 1698172"/>
              <a:gd name="connsiteY6" fmla="*/ 299678 h 1821116"/>
              <a:gd name="connsiteX7" fmla="*/ 361150 w 1698172"/>
              <a:gd name="connsiteY7" fmla="*/ 115261 h 1821116"/>
              <a:gd name="connsiteX8" fmla="*/ 338098 w 1698172"/>
              <a:gd name="connsiteY8" fmla="*/ 38420 h 1821116"/>
              <a:gd name="connsiteX9" fmla="*/ 430306 w 1698172"/>
              <a:gd name="connsiteY9" fmla="*/ 0 h 1821116"/>
              <a:gd name="connsiteX10" fmla="*/ 491779 w 1698172"/>
              <a:gd name="connsiteY10" fmla="*/ 61473 h 1821116"/>
              <a:gd name="connsiteX11" fmla="*/ 499463 w 1698172"/>
              <a:gd name="connsiteY11" fmla="*/ 161365 h 1821116"/>
              <a:gd name="connsiteX12" fmla="*/ 599355 w 1698172"/>
              <a:gd name="connsiteY12" fmla="*/ 376518 h 1821116"/>
              <a:gd name="connsiteX13" fmla="*/ 737668 w 1698172"/>
              <a:gd name="connsiteY13" fmla="*/ 476410 h 1821116"/>
              <a:gd name="connsiteX14" fmla="*/ 722300 w 1698172"/>
              <a:gd name="connsiteY14" fmla="*/ 553251 h 1821116"/>
              <a:gd name="connsiteX15" fmla="*/ 768404 w 1698172"/>
              <a:gd name="connsiteY15" fmla="*/ 660827 h 1821116"/>
              <a:gd name="connsiteX16" fmla="*/ 799140 w 1698172"/>
              <a:gd name="connsiteY16" fmla="*/ 745352 h 1821116"/>
              <a:gd name="connsiteX17" fmla="*/ 845244 w 1698172"/>
              <a:gd name="connsiteY17" fmla="*/ 799140 h 1821116"/>
              <a:gd name="connsiteX18" fmla="*/ 1021977 w 1698172"/>
              <a:gd name="connsiteY18" fmla="*/ 860612 h 1821116"/>
              <a:gd name="connsiteX19" fmla="*/ 1152606 w 1698172"/>
              <a:gd name="connsiteY19" fmla="*/ 914400 h 1821116"/>
              <a:gd name="connsiteX20" fmla="*/ 1244814 w 1698172"/>
              <a:gd name="connsiteY20" fmla="*/ 952820 h 1821116"/>
              <a:gd name="connsiteX21" fmla="*/ 1221762 w 1698172"/>
              <a:gd name="connsiteY21" fmla="*/ 1091133 h 1821116"/>
              <a:gd name="connsiteX22" fmla="*/ 1183342 w 1698172"/>
              <a:gd name="connsiteY22" fmla="*/ 1198710 h 1821116"/>
              <a:gd name="connsiteX23" fmla="*/ 1106501 w 1698172"/>
              <a:gd name="connsiteY23" fmla="*/ 1337022 h 1821116"/>
              <a:gd name="connsiteX24" fmla="*/ 1098817 w 1698172"/>
              <a:gd name="connsiteY24" fmla="*/ 1383126 h 1821116"/>
              <a:gd name="connsiteX25" fmla="*/ 1114185 w 1698172"/>
              <a:gd name="connsiteY25" fmla="*/ 1452283 h 1821116"/>
              <a:gd name="connsiteX26" fmla="*/ 1137238 w 1698172"/>
              <a:gd name="connsiteY26" fmla="*/ 1513755 h 1821116"/>
              <a:gd name="connsiteX27" fmla="*/ 1237130 w 1698172"/>
              <a:gd name="connsiteY27" fmla="*/ 1506071 h 1821116"/>
              <a:gd name="connsiteX28" fmla="*/ 1237130 w 1698172"/>
              <a:gd name="connsiteY28" fmla="*/ 1436915 h 1821116"/>
              <a:gd name="connsiteX29" fmla="*/ 1275550 w 1698172"/>
              <a:gd name="connsiteY29" fmla="*/ 1413862 h 1821116"/>
              <a:gd name="connsiteX30" fmla="*/ 1229446 w 1698172"/>
              <a:gd name="connsiteY30" fmla="*/ 1313970 h 1821116"/>
              <a:gd name="connsiteX31" fmla="*/ 1237130 w 1698172"/>
              <a:gd name="connsiteY31" fmla="*/ 1214078 h 1821116"/>
              <a:gd name="connsiteX32" fmla="*/ 1252498 w 1698172"/>
              <a:gd name="connsiteY32" fmla="*/ 1152605 h 1821116"/>
              <a:gd name="connsiteX33" fmla="*/ 1252498 w 1698172"/>
              <a:gd name="connsiteY33" fmla="*/ 1152605 h 1821116"/>
              <a:gd name="connsiteX34" fmla="*/ 1321654 w 1698172"/>
              <a:gd name="connsiteY34" fmla="*/ 1152605 h 1821116"/>
              <a:gd name="connsiteX35" fmla="*/ 1360075 w 1698172"/>
              <a:gd name="connsiteY35" fmla="*/ 1129553 h 1821116"/>
              <a:gd name="connsiteX36" fmla="*/ 1506071 w 1698172"/>
              <a:gd name="connsiteY36" fmla="*/ 1229446 h 1821116"/>
              <a:gd name="connsiteX37" fmla="*/ 1544491 w 1698172"/>
              <a:gd name="connsiteY37" fmla="*/ 1260182 h 1821116"/>
              <a:gd name="connsiteX38" fmla="*/ 1575227 w 1698172"/>
              <a:gd name="connsiteY38" fmla="*/ 1483019 h 1821116"/>
              <a:gd name="connsiteX39" fmla="*/ 1644384 w 1698172"/>
              <a:gd name="connsiteY39" fmla="*/ 1705856 h 1821116"/>
              <a:gd name="connsiteX40" fmla="*/ 1698172 w 1698172"/>
              <a:gd name="connsiteY40" fmla="*/ 1821116 h 1821116"/>
              <a:gd name="connsiteX0" fmla="*/ 0 w 1698172"/>
              <a:gd name="connsiteY0" fmla="*/ 1775012 h 1821116"/>
              <a:gd name="connsiteX1" fmla="*/ 30737 w 1698172"/>
              <a:gd name="connsiteY1" fmla="*/ 1659752 h 1821116"/>
              <a:gd name="connsiteX2" fmla="*/ 115261 w 1698172"/>
              <a:gd name="connsiteY2" fmla="*/ 1421546 h 1821116"/>
              <a:gd name="connsiteX3" fmla="*/ 145997 w 1698172"/>
              <a:gd name="connsiteY3" fmla="*/ 960504 h 1821116"/>
              <a:gd name="connsiteX4" fmla="*/ 153681 w 1698172"/>
              <a:gd name="connsiteY4" fmla="*/ 760720 h 1821116"/>
              <a:gd name="connsiteX5" fmla="*/ 169049 w 1698172"/>
              <a:gd name="connsiteY5" fmla="*/ 637775 h 1821116"/>
              <a:gd name="connsiteX6" fmla="*/ 245890 w 1698172"/>
              <a:gd name="connsiteY6" fmla="*/ 476410 h 1821116"/>
              <a:gd name="connsiteX7" fmla="*/ 330414 w 1698172"/>
              <a:gd name="connsiteY7" fmla="*/ 299678 h 1821116"/>
              <a:gd name="connsiteX8" fmla="*/ 361150 w 1698172"/>
              <a:gd name="connsiteY8" fmla="*/ 115261 h 1821116"/>
              <a:gd name="connsiteX9" fmla="*/ 338098 w 1698172"/>
              <a:gd name="connsiteY9" fmla="*/ 38420 h 1821116"/>
              <a:gd name="connsiteX10" fmla="*/ 430306 w 1698172"/>
              <a:gd name="connsiteY10" fmla="*/ 0 h 1821116"/>
              <a:gd name="connsiteX11" fmla="*/ 491779 w 1698172"/>
              <a:gd name="connsiteY11" fmla="*/ 61473 h 1821116"/>
              <a:gd name="connsiteX12" fmla="*/ 499463 w 1698172"/>
              <a:gd name="connsiteY12" fmla="*/ 161365 h 1821116"/>
              <a:gd name="connsiteX13" fmla="*/ 599355 w 1698172"/>
              <a:gd name="connsiteY13" fmla="*/ 376518 h 1821116"/>
              <a:gd name="connsiteX14" fmla="*/ 737668 w 1698172"/>
              <a:gd name="connsiteY14" fmla="*/ 476410 h 1821116"/>
              <a:gd name="connsiteX15" fmla="*/ 722300 w 1698172"/>
              <a:gd name="connsiteY15" fmla="*/ 553251 h 1821116"/>
              <a:gd name="connsiteX16" fmla="*/ 768404 w 1698172"/>
              <a:gd name="connsiteY16" fmla="*/ 660827 h 1821116"/>
              <a:gd name="connsiteX17" fmla="*/ 799140 w 1698172"/>
              <a:gd name="connsiteY17" fmla="*/ 745352 h 1821116"/>
              <a:gd name="connsiteX18" fmla="*/ 845244 w 1698172"/>
              <a:gd name="connsiteY18" fmla="*/ 799140 h 1821116"/>
              <a:gd name="connsiteX19" fmla="*/ 1021977 w 1698172"/>
              <a:gd name="connsiteY19" fmla="*/ 860612 h 1821116"/>
              <a:gd name="connsiteX20" fmla="*/ 1152606 w 1698172"/>
              <a:gd name="connsiteY20" fmla="*/ 914400 h 1821116"/>
              <a:gd name="connsiteX21" fmla="*/ 1244814 w 1698172"/>
              <a:gd name="connsiteY21" fmla="*/ 952820 h 1821116"/>
              <a:gd name="connsiteX22" fmla="*/ 1221762 w 1698172"/>
              <a:gd name="connsiteY22" fmla="*/ 1091133 h 1821116"/>
              <a:gd name="connsiteX23" fmla="*/ 1183342 w 1698172"/>
              <a:gd name="connsiteY23" fmla="*/ 1198710 h 1821116"/>
              <a:gd name="connsiteX24" fmla="*/ 1106501 w 1698172"/>
              <a:gd name="connsiteY24" fmla="*/ 1337022 h 1821116"/>
              <a:gd name="connsiteX25" fmla="*/ 1098817 w 1698172"/>
              <a:gd name="connsiteY25" fmla="*/ 1383126 h 1821116"/>
              <a:gd name="connsiteX26" fmla="*/ 1114185 w 1698172"/>
              <a:gd name="connsiteY26" fmla="*/ 1452283 h 1821116"/>
              <a:gd name="connsiteX27" fmla="*/ 1137238 w 1698172"/>
              <a:gd name="connsiteY27" fmla="*/ 1513755 h 1821116"/>
              <a:gd name="connsiteX28" fmla="*/ 1237130 w 1698172"/>
              <a:gd name="connsiteY28" fmla="*/ 1506071 h 1821116"/>
              <a:gd name="connsiteX29" fmla="*/ 1237130 w 1698172"/>
              <a:gd name="connsiteY29" fmla="*/ 1436915 h 1821116"/>
              <a:gd name="connsiteX30" fmla="*/ 1275550 w 1698172"/>
              <a:gd name="connsiteY30" fmla="*/ 1413862 h 1821116"/>
              <a:gd name="connsiteX31" fmla="*/ 1229446 w 1698172"/>
              <a:gd name="connsiteY31" fmla="*/ 1313970 h 1821116"/>
              <a:gd name="connsiteX32" fmla="*/ 1237130 w 1698172"/>
              <a:gd name="connsiteY32" fmla="*/ 1214078 h 1821116"/>
              <a:gd name="connsiteX33" fmla="*/ 1252498 w 1698172"/>
              <a:gd name="connsiteY33" fmla="*/ 1152605 h 1821116"/>
              <a:gd name="connsiteX34" fmla="*/ 1252498 w 1698172"/>
              <a:gd name="connsiteY34" fmla="*/ 1152605 h 1821116"/>
              <a:gd name="connsiteX35" fmla="*/ 1321654 w 1698172"/>
              <a:gd name="connsiteY35" fmla="*/ 1152605 h 1821116"/>
              <a:gd name="connsiteX36" fmla="*/ 1360075 w 1698172"/>
              <a:gd name="connsiteY36" fmla="*/ 1129553 h 1821116"/>
              <a:gd name="connsiteX37" fmla="*/ 1506071 w 1698172"/>
              <a:gd name="connsiteY37" fmla="*/ 1229446 h 1821116"/>
              <a:gd name="connsiteX38" fmla="*/ 1544491 w 1698172"/>
              <a:gd name="connsiteY38" fmla="*/ 1260182 h 1821116"/>
              <a:gd name="connsiteX39" fmla="*/ 1575227 w 1698172"/>
              <a:gd name="connsiteY39" fmla="*/ 1483019 h 1821116"/>
              <a:gd name="connsiteX40" fmla="*/ 1644384 w 1698172"/>
              <a:gd name="connsiteY40" fmla="*/ 1705856 h 1821116"/>
              <a:gd name="connsiteX41" fmla="*/ 1698172 w 1698172"/>
              <a:gd name="connsiteY41" fmla="*/ 1821116 h 1821116"/>
              <a:gd name="connsiteX0" fmla="*/ 0 w 1698172"/>
              <a:gd name="connsiteY0" fmla="*/ 1775012 h 1821116"/>
              <a:gd name="connsiteX1" fmla="*/ 30737 w 1698172"/>
              <a:gd name="connsiteY1" fmla="*/ 1659752 h 1821116"/>
              <a:gd name="connsiteX2" fmla="*/ 115261 w 1698172"/>
              <a:gd name="connsiteY2" fmla="*/ 1421546 h 1821116"/>
              <a:gd name="connsiteX3" fmla="*/ 61473 w 1698172"/>
              <a:gd name="connsiteY3" fmla="*/ 1175657 h 1821116"/>
              <a:gd name="connsiteX4" fmla="*/ 145997 w 1698172"/>
              <a:gd name="connsiteY4" fmla="*/ 960504 h 1821116"/>
              <a:gd name="connsiteX5" fmla="*/ 153681 w 1698172"/>
              <a:gd name="connsiteY5" fmla="*/ 760720 h 1821116"/>
              <a:gd name="connsiteX6" fmla="*/ 169049 w 1698172"/>
              <a:gd name="connsiteY6" fmla="*/ 637775 h 1821116"/>
              <a:gd name="connsiteX7" fmla="*/ 245890 w 1698172"/>
              <a:gd name="connsiteY7" fmla="*/ 476410 h 1821116"/>
              <a:gd name="connsiteX8" fmla="*/ 330414 w 1698172"/>
              <a:gd name="connsiteY8" fmla="*/ 299678 h 1821116"/>
              <a:gd name="connsiteX9" fmla="*/ 361150 w 1698172"/>
              <a:gd name="connsiteY9" fmla="*/ 115261 h 1821116"/>
              <a:gd name="connsiteX10" fmla="*/ 338098 w 1698172"/>
              <a:gd name="connsiteY10" fmla="*/ 38420 h 1821116"/>
              <a:gd name="connsiteX11" fmla="*/ 430306 w 1698172"/>
              <a:gd name="connsiteY11" fmla="*/ 0 h 1821116"/>
              <a:gd name="connsiteX12" fmla="*/ 491779 w 1698172"/>
              <a:gd name="connsiteY12" fmla="*/ 61473 h 1821116"/>
              <a:gd name="connsiteX13" fmla="*/ 499463 w 1698172"/>
              <a:gd name="connsiteY13" fmla="*/ 161365 h 1821116"/>
              <a:gd name="connsiteX14" fmla="*/ 599355 w 1698172"/>
              <a:gd name="connsiteY14" fmla="*/ 376518 h 1821116"/>
              <a:gd name="connsiteX15" fmla="*/ 737668 w 1698172"/>
              <a:gd name="connsiteY15" fmla="*/ 476410 h 1821116"/>
              <a:gd name="connsiteX16" fmla="*/ 722300 w 1698172"/>
              <a:gd name="connsiteY16" fmla="*/ 553251 h 1821116"/>
              <a:gd name="connsiteX17" fmla="*/ 768404 w 1698172"/>
              <a:gd name="connsiteY17" fmla="*/ 660827 h 1821116"/>
              <a:gd name="connsiteX18" fmla="*/ 799140 w 1698172"/>
              <a:gd name="connsiteY18" fmla="*/ 745352 h 1821116"/>
              <a:gd name="connsiteX19" fmla="*/ 845244 w 1698172"/>
              <a:gd name="connsiteY19" fmla="*/ 799140 h 1821116"/>
              <a:gd name="connsiteX20" fmla="*/ 1021977 w 1698172"/>
              <a:gd name="connsiteY20" fmla="*/ 860612 h 1821116"/>
              <a:gd name="connsiteX21" fmla="*/ 1152606 w 1698172"/>
              <a:gd name="connsiteY21" fmla="*/ 914400 h 1821116"/>
              <a:gd name="connsiteX22" fmla="*/ 1244814 w 1698172"/>
              <a:gd name="connsiteY22" fmla="*/ 952820 h 1821116"/>
              <a:gd name="connsiteX23" fmla="*/ 1221762 w 1698172"/>
              <a:gd name="connsiteY23" fmla="*/ 1091133 h 1821116"/>
              <a:gd name="connsiteX24" fmla="*/ 1183342 w 1698172"/>
              <a:gd name="connsiteY24" fmla="*/ 1198710 h 1821116"/>
              <a:gd name="connsiteX25" fmla="*/ 1106501 w 1698172"/>
              <a:gd name="connsiteY25" fmla="*/ 1337022 h 1821116"/>
              <a:gd name="connsiteX26" fmla="*/ 1098817 w 1698172"/>
              <a:gd name="connsiteY26" fmla="*/ 1383126 h 1821116"/>
              <a:gd name="connsiteX27" fmla="*/ 1114185 w 1698172"/>
              <a:gd name="connsiteY27" fmla="*/ 1452283 h 1821116"/>
              <a:gd name="connsiteX28" fmla="*/ 1137238 w 1698172"/>
              <a:gd name="connsiteY28" fmla="*/ 1513755 h 1821116"/>
              <a:gd name="connsiteX29" fmla="*/ 1237130 w 1698172"/>
              <a:gd name="connsiteY29" fmla="*/ 1506071 h 1821116"/>
              <a:gd name="connsiteX30" fmla="*/ 1237130 w 1698172"/>
              <a:gd name="connsiteY30" fmla="*/ 1436915 h 1821116"/>
              <a:gd name="connsiteX31" fmla="*/ 1275550 w 1698172"/>
              <a:gd name="connsiteY31" fmla="*/ 1413862 h 1821116"/>
              <a:gd name="connsiteX32" fmla="*/ 1229446 w 1698172"/>
              <a:gd name="connsiteY32" fmla="*/ 1313970 h 1821116"/>
              <a:gd name="connsiteX33" fmla="*/ 1237130 w 1698172"/>
              <a:gd name="connsiteY33" fmla="*/ 1214078 h 1821116"/>
              <a:gd name="connsiteX34" fmla="*/ 1252498 w 1698172"/>
              <a:gd name="connsiteY34" fmla="*/ 1152605 h 1821116"/>
              <a:gd name="connsiteX35" fmla="*/ 1252498 w 1698172"/>
              <a:gd name="connsiteY35" fmla="*/ 1152605 h 1821116"/>
              <a:gd name="connsiteX36" fmla="*/ 1321654 w 1698172"/>
              <a:gd name="connsiteY36" fmla="*/ 1152605 h 1821116"/>
              <a:gd name="connsiteX37" fmla="*/ 1360075 w 1698172"/>
              <a:gd name="connsiteY37" fmla="*/ 1129553 h 1821116"/>
              <a:gd name="connsiteX38" fmla="*/ 1506071 w 1698172"/>
              <a:gd name="connsiteY38" fmla="*/ 1229446 h 1821116"/>
              <a:gd name="connsiteX39" fmla="*/ 1544491 w 1698172"/>
              <a:gd name="connsiteY39" fmla="*/ 1260182 h 1821116"/>
              <a:gd name="connsiteX40" fmla="*/ 1575227 w 1698172"/>
              <a:gd name="connsiteY40" fmla="*/ 1483019 h 1821116"/>
              <a:gd name="connsiteX41" fmla="*/ 1644384 w 1698172"/>
              <a:gd name="connsiteY41" fmla="*/ 1705856 h 1821116"/>
              <a:gd name="connsiteX42" fmla="*/ 1698172 w 1698172"/>
              <a:gd name="connsiteY42" fmla="*/ 1821116 h 1821116"/>
              <a:gd name="connsiteX0" fmla="*/ 0 w 1698172"/>
              <a:gd name="connsiteY0" fmla="*/ 1775012 h 1821116"/>
              <a:gd name="connsiteX1" fmla="*/ 30737 w 1698172"/>
              <a:gd name="connsiteY1" fmla="*/ 1659752 h 1821116"/>
              <a:gd name="connsiteX2" fmla="*/ 115261 w 1698172"/>
              <a:gd name="connsiteY2" fmla="*/ 1421546 h 1821116"/>
              <a:gd name="connsiteX3" fmla="*/ 61473 w 1698172"/>
              <a:gd name="connsiteY3" fmla="*/ 1175657 h 1821116"/>
              <a:gd name="connsiteX4" fmla="*/ 145997 w 1698172"/>
              <a:gd name="connsiteY4" fmla="*/ 960504 h 1821116"/>
              <a:gd name="connsiteX5" fmla="*/ 153681 w 1698172"/>
              <a:gd name="connsiteY5" fmla="*/ 760720 h 1821116"/>
              <a:gd name="connsiteX6" fmla="*/ 169049 w 1698172"/>
              <a:gd name="connsiteY6" fmla="*/ 637775 h 1821116"/>
              <a:gd name="connsiteX7" fmla="*/ 245890 w 1698172"/>
              <a:gd name="connsiteY7" fmla="*/ 476410 h 1821116"/>
              <a:gd name="connsiteX8" fmla="*/ 330414 w 1698172"/>
              <a:gd name="connsiteY8" fmla="*/ 299678 h 1821116"/>
              <a:gd name="connsiteX9" fmla="*/ 361150 w 1698172"/>
              <a:gd name="connsiteY9" fmla="*/ 115261 h 1821116"/>
              <a:gd name="connsiteX10" fmla="*/ 338098 w 1698172"/>
              <a:gd name="connsiteY10" fmla="*/ 38420 h 1821116"/>
              <a:gd name="connsiteX11" fmla="*/ 430306 w 1698172"/>
              <a:gd name="connsiteY11" fmla="*/ 0 h 1821116"/>
              <a:gd name="connsiteX12" fmla="*/ 491779 w 1698172"/>
              <a:gd name="connsiteY12" fmla="*/ 61473 h 1821116"/>
              <a:gd name="connsiteX13" fmla="*/ 499463 w 1698172"/>
              <a:gd name="connsiteY13" fmla="*/ 161365 h 1821116"/>
              <a:gd name="connsiteX14" fmla="*/ 599355 w 1698172"/>
              <a:gd name="connsiteY14" fmla="*/ 376518 h 1821116"/>
              <a:gd name="connsiteX15" fmla="*/ 737668 w 1698172"/>
              <a:gd name="connsiteY15" fmla="*/ 476410 h 1821116"/>
              <a:gd name="connsiteX16" fmla="*/ 722300 w 1698172"/>
              <a:gd name="connsiteY16" fmla="*/ 553251 h 1821116"/>
              <a:gd name="connsiteX17" fmla="*/ 768404 w 1698172"/>
              <a:gd name="connsiteY17" fmla="*/ 660827 h 1821116"/>
              <a:gd name="connsiteX18" fmla="*/ 799140 w 1698172"/>
              <a:gd name="connsiteY18" fmla="*/ 745352 h 1821116"/>
              <a:gd name="connsiteX19" fmla="*/ 868296 w 1698172"/>
              <a:gd name="connsiteY19" fmla="*/ 791456 h 1821116"/>
              <a:gd name="connsiteX20" fmla="*/ 1021977 w 1698172"/>
              <a:gd name="connsiteY20" fmla="*/ 860612 h 1821116"/>
              <a:gd name="connsiteX21" fmla="*/ 1152606 w 1698172"/>
              <a:gd name="connsiteY21" fmla="*/ 914400 h 1821116"/>
              <a:gd name="connsiteX22" fmla="*/ 1244814 w 1698172"/>
              <a:gd name="connsiteY22" fmla="*/ 952820 h 1821116"/>
              <a:gd name="connsiteX23" fmla="*/ 1221762 w 1698172"/>
              <a:gd name="connsiteY23" fmla="*/ 1091133 h 1821116"/>
              <a:gd name="connsiteX24" fmla="*/ 1183342 w 1698172"/>
              <a:gd name="connsiteY24" fmla="*/ 1198710 h 1821116"/>
              <a:gd name="connsiteX25" fmla="*/ 1106501 w 1698172"/>
              <a:gd name="connsiteY25" fmla="*/ 1337022 h 1821116"/>
              <a:gd name="connsiteX26" fmla="*/ 1098817 w 1698172"/>
              <a:gd name="connsiteY26" fmla="*/ 1383126 h 1821116"/>
              <a:gd name="connsiteX27" fmla="*/ 1114185 w 1698172"/>
              <a:gd name="connsiteY27" fmla="*/ 1452283 h 1821116"/>
              <a:gd name="connsiteX28" fmla="*/ 1137238 w 1698172"/>
              <a:gd name="connsiteY28" fmla="*/ 1513755 h 1821116"/>
              <a:gd name="connsiteX29" fmla="*/ 1237130 w 1698172"/>
              <a:gd name="connsiteY29" fmla="*/ 1506071 h 1821116"/>
              <a:gd name="connsiteX30" fmla="*/ 1237130 w 1698172"/>
              <a:gd name="connsiteY30" fmla="*/ 1436915 h 1821116"/>
              <a:gd name="connsiteX31" fmla="*/ 1275550 w 1698172"/>
              <a:gd name="connsiteY31" fmla="*/ 1413862 h 1821116"/>
              <a:gd name="connsiteX32" fmla="*/ 1229446 w 1698172"/>
              <a:gd name="connsiteY32" fmla="*/ 1313970 h 1821116"/>
              <a:gd name="connsiteX33" fmla="*/ 1237130 w 1698172"/>
              <a:gd name="connsiteY33" fmla="*/ 1214078 h 1821116"/>
              <a:gd name="connsiteX34" fmla="*/ 1252498 w 1698172"/>
              <a:gd name="connsiteY34" fmla="*/ 1152605 h 1821116"/>
              <a:gd name="connsiteX35" fmla="*/ 1252498 w 1698172"/>
              <a:gd name="connsiteY35" fmla="*/ 1152605 h 1821116"/>
              <a:gd name="connsiteX36" fmla="*/ 1321654 w 1698172"/>
              <a:gd name="connsiteY36" fmla="*/ 1152605 h 1821116"/>
              <a:gd name="connsiteX37" fmla="*/ 1360075 w 1698172"/>
              <a:gd name="connsiteY37" fmla="*/ 1129553 h 1821116"/>
              <a:gd name="connsiteX38" fmla="*/ 1506071 w 1698172"/>
              <a:gd name="connsiteY38" fmla="*/ 1229446 h 1821116"/>
              <a:gd name="connsiteX39" fmla="*/ 1544491 w 1698172"/>
              <a:gd name="connsiteY39" fmla="*/ 1260182 h 1821116"/>
              <a:gd name="connsiteX40" fmla="*/ 1575227 w 1698172"/>
              <a:gd name="connsiteY40" fmla="*/ 1483019 h 1821116"/>
              <a:gd name="connsiteX41" fmla="*/ 1644384 w 1698172"/>
              <a:gd name="connsiteY41" fmla="*/ 1705856 h 1821116"/>
              <a:gd name="connsiteX42" fmla="*/ 1698172 w 1698172"/>
              <a:gd name="connsiteY42" fmla="*/ 1821116 h 1821116"/>
              <a:gd name="connsiteX0" fmla="*/ 0 w 1698172"/>
              <a:gd name="connsiteY0" fmla="*/ 1775012 h 1821116"/>
              <a:gd name="connsiteX1" fmla="*/ 30737 w 1698172"/>
              <a:gd name="connsiteY1" fmla="*/ 1659752 h 1821116"/>
              <a:gd name="connsiteX2" fmla="*/ 115261 w 1698172"/>
              <a:gd name="connsiteY2" fmla="*/ 1421546 h 1821116"/>
              <a:gd name="connsiteX3" fmla="*/ 61473 w 1698172"/>
              <a:gd name="connsiteY3" fmla="*/ 1175657 h 1821116"/>
              <a:gd name="connsiteX4" fmla="*/ 145997 w 1698172"/>
              <a:gd name="connsiteY4" fmla="*/ 960504 h 1821116"/>
              <a:gd name="connsiteX5" fmla="*/ 153681 w 1698172"/>
              <a:gd name="connsiteY5" fmla="*/ 760720 h 1821116"/>
              <a:gd name="connsiteX6" fmla="*/ 169049 w 1698172"/>
              <a:gd name="connsiteY6" fmla="*/ 637775 h 1821116"/>
              <a:gd name="connsiteX7" fmla="*/ 245890 w 1698172"/>
              <a:gd name="connsiteY7" fmla="*/ 476410 h 1821116"/>
              <a:gd name="connsiteX8" fmla="*/ 330414 w 1698172"/>
              <a:gd name="connsiteY8" fmla="*/ 299678 h 1821116"/>
              <a:gd name="connsiteX9" fmla="*/ 361150 w 1698172"/>
              <a:gd name="connsiteY9" fmla="*/ 115261 h 1821116"/>
              <a:gd name="connsiteX10" fmla="*/ 338098 w 1698172"/>
              <a:gd name="connsiteY10" fmla="*/ 38420 h 1821116"/>
              <a:gd name="connsiteX11" fmla="*/ 430306 w 1698172"/>
              <a:gd name="connsiteY11" fmla="*/ 0 h 1821116"/>
              <a:gd name="connsiteX12" fmla="*/ 491779 w 1698172"/>
              <a:gd name="connsiteY12" fmla="*/ 61473 h 1821116"/>
              <a:gd name="connsiteX13" fmla="*/ 499463 w 1698172"/>
              <a:gd name="connsiteY13" fmla="*/ 161365 h 1821116"/>
              <a:gd name="connsiteX14" fmla="*/ 599355 w 1698172"/>
              <a:gd name="connsiteY14" fmla="*/ 376518 h 1821116"/>
              <a:gd name="connsiteX15" fmla="*/ 737668 w 1698172"/>
              <a:gd name="connsiteY15" fmla="*/ 476410 h 1821116"/>
              <a:gd name="connsiteX16" fmla="*/ 722300 w 1698172"/>
              <a:gd name="connsiteY16" fmla="*/ 553251 h 1821116"/>
              <a:gd name="connsiteX17" fmla="*/ 768404 w 1698172"/>
              <a:gd name="connsiteY17" fmla="*/ 660827 h 1821116"/>
              <a:gd name="connsiteX18" fmla="*/ 799140 w 1698172"/>
              <a:gd name="connsiteY18" fmla="*/ 745352 h 1821116"/>
              <a:gd name="connsiteX19" fmla="*/ 868296 w 1698172"/>
              <a:gd name="connsiteY19" fmla="*/ 791456 h 1821116"/>
              <a:gd name="connsiteX20" fmla="*/ 1021977 w 1698172"/>
              <a:gd name="connsiteY20" fmla="*/ 860612 h 1821116"/>
              <a:gd name="connsiteX21" fmla="*/ 1152606 w 1698172"/>
              <a:gd name="connsiteY21" fmla="*/ 914400 h 1821116"/>
              <a:gd name="connsiteX22" fmla="*/ 1244814 w 1698172"/>
              <a:gd name="connsiteY22" fmla="*/ 952820 h 1821116"/>
              <a:gd name="connsiteX23" fmla="*/ 1221762 w 1698172"/>
              <a:gd name="connsiteY23" fmla="*/ 1091133 h 1821116"/>
              <a:gd name="connsiteX24" fmla="*/ 1183342 w 1698172"/>
              <a:gd name="connsiteY24" fmla="*/ 1198710 h 1821116"/>
              <a:gd name="connsiteX25" fmla="*/ 1106501 w 1698172"/>
              <a:gd name="connsiteY25" fmla="*/ 1337022 h 1821116"/>
              <a:gd name="connsiteX26" fmla="*/ 1098817 w 1698172"/>
              <a:gd name="connsiteY26" fmla="*/ 1383126 h 1821116"/>
              <a:gd name="connsiteX27" fmla="*/ 1114185 w 1698172"/>
              <a:gd name="connsiteY27" fmla="*/ 1452283 h 1821116"/>
              <a:gd name="connsiteX28" fmla="*/ 1137238 w 1698172"/>
              <a:gd name="connsiteY28" fmla="*/ 1513755 h 1821116"/>
              <a:gd name="connsiteX29" fmla="*/ 1237130 w 1698172"/>
              <a:gd name="connsiteY29" fmla="*/ 1506071 h 1821116"/>
              <a:gd name="connsiteX30" fmla="*/ 1237130 w 1698172"/>
              <a:gd name="connsiteY30" fmla="*/ 1436915 h 1821116"/>
              <a:gd name="connsiteX31" fmla="*/ 1275550 w 1698172"/>
              <a:gd name="connsiteY31" fmla="*/ 1413862 h 1821116"/>
              <a:gd name="connsiteX32" fmla="*/ 1229446 w 1698172"/>
              <a:gd name="connsiteY32" fmla="*/ 1313970 h 1821116"/>
              <a:gd name="connsiteX33" fmla="*/ 1237130 w 1698172"/>
              <a:gd name="connsiteY33" fmla="*/ 1214078 h 1821116"/>
              <a:gd name="connsiteX34" fmla="*/ 1252498 w 1698172"/>
              <a:gd name="connsiteY34" fmla="*/ 1152605 h 1821116"/>
              <a:gd name="connsiteX35" fmla="*/ 1252498 w 1698172"/>
              <a:gd name="connsiteY35" fmla="*/ 1152605 h 1821116"/>
              <a:gd name="connsiteX36" fmla="*/ 1321654 w 1698172"/>
              <a:gd name="connsiteY36" fmla="*/ 1152605 h 1821116"/>
              <a:gd name="connsiteX37" fmla="*/ 1360075 w 1698172"/>
              <a:gd name="connsiteY37" fmla="*/ 1129553 h 1821116"/>
              <a:gd name="connsiteX38" fmla="*/ 1506071 w 1698172"/>
              <a:gd name="connsiteY38" fmla="*/ 1229446 h 1821116"/>
              <a:gd name="connsiteX39" fmla="*/ 1544491 w 1698172"/>
              <a:gd name="connsiteY39" fmla="*/ 1260182 h 1821116"/>
              <a:gd name="connsiteX40" fmla="*/ 1575227 w 1698172"/>
              <a:gd name="connsiteY40" fmla="*/ 1483019 h 1821116"/>
              <a:gd name="connsiteX41" fmla="*/ 1644384 w 1698172"/>
              <a:gd name="connsiteY41" fmla="*/ 1705856 h 1821116"/>
              <a:gd name="connsiteX42" fmla="*/ 1698172 w 1698172"/>
              <a:gd name="connsiteY42" fmla="*/ 1821116 h 1821116"/>
              <a:gd name="connsiteX0" fmla="*/ 0 w 1683877"/>
              <a:gd name="connsiteY0" fmla="*/ 1763146 h 1821116"/>
              <a:gd name="connsiteX1" fmla="*/ 16442 w 1683877"/>
              <a:gd name="connsiteY1" fmla="*/ 1659752 h 1821116"/>
              <a:gd name="connsiteX2" fmla="*/ 100966 w 1683877"/>
              <a:gd name="connsiteY2" fmla="*/ 1421546 h 1821116"/>
              <a:gd name="connsiteX3" fmla="*/ 47178 w 1683877"/>
              <a:gd name="connsiteY3" fmla="*/ 1175657 h 1821116"/>
              <a:gd name="connsiteX4" fmla="*/ 131702 w 1683877"/>
              <a:gd name="connsiteY4" fmla="*/ 960504 h 1821116"/>
              <a:gd name="connsiteX5" fmla="*/ 139386 w 1683877"/>
              <a:gd name="connsiteY5" fmla="*/ 760720 h 1821116"/>
              <a:gd name="connsiteX6" fmla="*/ 154754 w 1683877"/>
              <a:gd name="connsiteY6" fmla="*/ 637775 h 1821116"/>
              <a:gd name="connsiteX7" fmla="*/ 231595 w 1683877"/>
              <a:gd name="connsiteY7" fmla="*/ 476410 h 1821116"/>
              <a:gd name="connsiteX8" fmla="*/ 316119 w 1683877"/>
              <a:gd name="connsiteY8" fmla="*/ 299678 h 1821116"/>
              <a:gd name="connsiteX9" fmla="*/ 346855 w 1683877"/>
              <a:gd name="connsiteY9" fmla="*/ 115261 h 1821116"/>
              <a:gd name="connsiteX10" fmla="*/ 323803 w 1683877"/>
              <a:gd name="connsiteY10" fmla="*/ 38420 h 1821116"/>
              <a:gd name="connsiteX11" fmla="*/ 416011 w 1683877"/>
              <a:gd name="connsiteY11" fmla="*/ 0 h 1821116"/>
              <a:gd name="connsiteX12" fmla="*/ 477484 w 1683877"/>
              <a:gd name="connsiteY12" fmla="*/ 61473 h 1821116"/>
              <a:gd name="connsiteX13" fmla="*/ 485168 w 1683877"/>
              <a:gd name="connsiteY13" fmla="*/ 161365 h 1821116"/>
              <a:gd name="connsiteX14" fmla="*/ 585060 w 1683877"/>
              <a:gd name="connsiteY14" fmla="*/ 376518 h 1821116"/>
              <a:gd name="connsiteX15" fmla="*/ 723373 w 1683877"/>
              <a:gd name="connsiteY15" fmla="*/ 476410 h 1821116"/>
              <a:gd name="connsiteX16" fmla="*/ 708005 w 1683877"/>
              <a:gd name="connsiteY16" fmla="*/ 553251 h 1821116"/>
              <a:gd name="connsiteX17" fmla="*/ 754109 w 1683877"/>
              <a:gd name="connsiteY17" fmla="*/ 660827 h 1821116"/>
              <a:gd name="connsiteX18" fmla="*/ 784845 w 1683877"/>
              <a:gd name="connsiteY18" fmla="*/ 745352 h 1821116"/>
              <a:gd name="connsiteX19" fmla="*/ 854001 w 1683877"/>
              <a:gd name="connsiteY19" fmla="*/ 791456 h 1821116"/>
              <a:gd name="connsiteX20" fmla="*/ 1007682 w 1683877"/>
              <a:gd name="connsiteY20" fmla="*/ 860612 h 1821116"/>
              <a:gd name="connsiteX21" fmla="*/ 1138311 w 1683877"/>
              <a:gd name="connsiteY21" fmla="*/ 914400 h 1821116"/>
              <a:gd name="connsiteX22" fmla="*/ 1230519 w 1683877"/>
              <a:gd name="connsiteY22" fmla="*/ 952820 h 1821116"/>
              <a:gd name="connsiteX23" fmla="*/ 1207467 w 1683877"/>
              <a:gd name="connsiteY23" fmla="*/ 1091133 h 1821116"/>
              <a:gd name="connsiteX24" fmla="*/ 1169047 w 1683877"/>
              <a:gd name="connsiteY24" fmla="*/ 1198710 h 1821116"/>
              <a:gd name="connsiteX25" fmla="*/ 1092206 w 1683877"/>
              <a:gd name="connsiteY25" fmla="*/ 1337022 h 1821116"/>
              <a:gd name="connsiteX26" fmla="*/ 1084522 w 1683877"/>
              <a:gd name="connsiteY26" fmla="*/ 1383126 h 1821116"/>
              <a:gd name="connsiteX27" fmla="*/ 1099890 w 1683877"/>
              <a:gd name="connsiteY27" fmla="*/ 1452283 h 1821116"/>
              <a:gd name="connsiteX28" fmla="*/ 1122943 w 1683877"/>
              <a:gd name="connsiteY28" fmla="*/ 1513755 h 1821116"/>
              <a:gd name="connsiteX29" fmla="*/ 1222835 w 1683877"/>
              <a:gd name="connsiteY29" fmla="*/ 1506071 h 1821116"/>
              <a:gd name="connsiteX30" fmla="*/ 1222835 w 1683877"/>
              <a:gd name="connsiteY30" fmla="*/ 1436915 h 1821116"/>
              <a:gd name="connsiteX31" fmla="*/ 1261255 w 1683877"/>
              <a:gd name="connsiteY31" fmla="*/ 1413862 h 1821116"/>
              <a:gd name="connsiteX32" fmla="*/ 1215151 w 1683877"/>
              <a:gd name="connsiteY32" fmla="*/ 1313970 h 1821116"/>
              <a:gd name="connsiteX33" fmla="*/ 1222835 w 1683877"/>
              <a:gd name="connsiteY33" fmla="*/ 1214078 h 1821116"/>
              <a:gd name="connsiteX34" fmla="*/ 1238203 w 1683877"/>
              <a:gd name="connsiteY34" fmla="*/ 1152605 h 1821116"/>
              <a:gd name="connsiteX35" fmla="*/ 1238203 w 1683877"/>
              <a:gd name="connsiteY35" fmla="*/ 1152605 h 1821116"/>
              <a:gd name="connsiteX36" fmla="*/ 1307359 w 1683877"/>
              <a:gd name="connsiteY36" fmla="*/ 1152605 h 1821116"/>
              <a:gd name="connsiteX37" fmla="*/ 1345780 w 1683877"/>
              <a:gd name="connsiteY37" fmla="*/ 1129553 h 1821116"/>
              <a:gd name="connsiteX38" fmla="*/ 1491776 w 1683877"/>
              <a:gd name="connsiteY38" fmla="*/ 1229446 h 1821116"/>
              <a:gd name="connsiteX39" fmla="*/ 1530196 w 1683877"/>
              <a:gd name="connsiteY39" fmla="*/ 1260182 h 1821116"/>
              <a:gd name="connsiteX40" fmla="*/ 1560932 w 1683877"/>
              <a:gd name="connsiteY40" fmla="*/ 1483019 h 1821116"/>
              <a:gd name="connsiteX41" fmla="*/ 1630089 w 1683877"/>
              <a:gd name="connsiteY41" fmla="*/ 1705856 h 1821116"/>
              <a:gd name="connsiteX42" fmla="*/ 1683877 w 1683877"/>
              <a:gd name="connsiteY42" fmla="*/ 1821116 h 1821116"/>
              <a:gd name="connsiteX0" fmla="*/ 39561 w 1668639"/>
              <a:gd name="connsiteY0" fmla="*/ 1836715 h 1836715"/>
              <a:gd name="connsiteX1" fmla="*/ 1204 w 1668639"/>
              <a:gd name="connsiteY1" fmla="*/ 1659752 h 1836715"/>
              <a:gd name="connsiteX2" fmla="*/ 85728 w 1668639"/>
              <a:gd name="connsiteY2" fmla="*/ 1421546 h 1836715"/>
              <a:gd name="connsiteX3" fmla="*/ 31940 w 1668639"/>
              <a:gd name="connsiteY3" fmla="*/ 1175657 h 1836715"/>
              <a:gd name="connsiteX4" fmla="*/ 116464 w 1668639"/>
              <a:gd name="connsiteY4" fmla="*/ 960504 h 1836715"/>
              <a:gd name="connsiteX5" fmla="*/ 124148 w 1668639"/>
              <a:gd name="connsiteY5" fmla="*/ 760720 h 1836715"/>
              <a:gd name="connsiteX6" fmla="*/ 139516 w 1668639"/>
              <a:gd name="connsiteY6" fmla="*/ 637775 h 1836715"/>
              <a:gd name="connsiteX7" fmla="*/ 216357 w 1668639"/>
              <a:gd name="connsiteY7" fmla="*/ 476410 h 1836715"/>
              <a:gd name="connsiteX8" fmla="*/ 300881 w 1668639"/>
              <a:gd name="connsiteY8" fmla="*/ 299678 h 1836715"/>
              <a:gd name="connsiteX9" fmla="*/ 331617 w 1668639"/>
              <a:gd name="connsiteY9" fmla="*/ 115261 h 1836715"/>
              <a:gd name="connsiteX10" fmla="*/ 308565 w 1668639"/>
              <a:gd name="connsiteY10" fmla="*/ 38420 h 1836715"/>
              <a:gd name="connsiteX11" fmla="*/ 400773 w 1668639"/>
              <a:gd name="connsiteY11" fmla="*/ 0 h 1836715"/>
              <a:gd name="connsiteX12" fmla="*/ 462246 w 1668639"/>
              <a:gd name="connsiteY12" fmla="*/ 61473 h 1836715"/>
              <a:gd name="connsiteX13" fmla="*/ 469930 w 1668639"/>
              <a:gd name="connsiteY13" fmla="*/ 161365 h 1836715"/>
              <a:gd name="connsiteX14" fmla="*/ 569822 w 1668639"/>
              <a:gd name="connsiteY14" fmla="*/ 376518 h 1836715"/>
              <a:gd name="connsiteX15" fmla="*/ 708135 w 1668639"/>
              <a:gd name="connsiteY15" fmla="*/ 476410 h 1836715"/>
              <a:gd name="connsiteX16" fmla="*/ 692767 w 1668639"/>
              <a:gd name="connsiteY16" fmla="*/ 553251 h 1836715"/>
              <a:gd name="connsiteX17" fmla="*/ 738871 w 1668639"/>
              <a:gd name="connsiteY17" fmla="*/ 660827 h 1836715"/>
              <a:gd name="connsiteX18" fmla="*/ 769607 w 1668639"/>
              <a:gd name="connsiteY18" fmla="*/ 745352 h 1836715"/>
              <a:gd name="connsiteX19" fmla="*/ 838763 w 1668639"/>
              <a:gd name="connsiteY19" fmla="*/ 791456 h 1836715"/>
              <a:gd name="connsiteX20" fmla="*/ 992444 w 1668639"/>
              <a:gd name="connsiteY20" fmla="*/ 860612 h 1836715"/>
              <a:gd name="connsiteX21" fmla="*/ 1123073 w 1668639"/>
              <a:gd name="connsiteY21" fmla="*/ 914400 h 1836715"/>
              <a:gd name="connsiteX22" fmla="*/ 1215281 w 1668639"/>
              <a:gd name="connsiteY22" fmla="*/ 952820 h 1836715"/>
              <a:gd name="connsiteX23" fmla="*/ 1192229 w 1668639"/>
              <a:gd name="connsiteY23" fmla="*/ 1091133 h 1836715"/>
              <a:gd name="connsiteX24" fmla="*/ 1153809 w 1668639"/>
              <a:gd name="connsiteY24" fmla="*/ 1198710 h 1836715"/>
              <a:gd name="connsiteX25" fmla="*/ 1076968 w 1668639"/>
              <a:gd name="connsiteY25" fmla="*/ 1337022 h 1836715"/>
              <a:gd name="connsiteX26" fmla="*/ 1069284 w 1668639"/>
              <a:gd name="connsiteY26" fmla="*/ 1383126 h 1836715"/>
              <a:gd name="connsiteX27" fmla="*/ 1084652 w 1668639"/>
              <a:gd name="connsiteY27" fmla="*/ 1452283 h 1836715"/>
              <a:gd name="connsiteX28" fmla="*/ 1107705 w 1668639"/>
              <a:gd name="connsiteY28" fmla="*/ 1513755 h 1836715"/>
              <a:gd name="connsiteX29" fmla="*/ 1207597 w 1668639"/>
              <a:gd name="connsiteY29" fmla="*/ 1506071 h 1836715"/>
              <a:gd name="connsiteX30" fmla="*/ 1207597 w 1668639"/>
              <a:gd name="connsiteY30" fmla="*/ 1436915 h 1836715"/>
              <a:gd name="connsiteX31" fmla="*/ 1246017 w 1668639"/>
              <a:gd name="connsiteY31" fmla="*/ 1413862 h 1836715"/>
              <a:gd name="connsiteX32" fmla="*/ 1199913 w 1668639"/>
              <a:gd name="connsiteY32" fmla="*/ 1313970 h 1836715"/>
              <a:gd name="connsiteX33" fmla="*/ 1207597 w 1668639"/>
              <a:gd name="connsiteY33" fmla="*/ 1214078 h 1836715"/>
              <a:gd name="connsiteX34" fmla="*/ 1222965 w 1668639"/>
              <a:gd name="connsiteY34" fmla="*/ 1152605 h 1836715"/>
              <a:gd name="connsiteX35" fmla="*/ 1222965 w 1668639"/>
              <a:gd name="connsiteY35" fmla="*/ 1152605 h 1836715"/>
              <a:gd name="connsiteX36" fmla="*/ 1292121 w 1668639"/>
              <a:gd name="connsiteY36" fmla="*/ 1152605 h 1836715"/>
              <a:gd name="connsiteX37" fmla="*/ 1330542 w 1668639"/>
              <a:gd name="connsiteY37" fmla="*/ 1129553 h 1836715"/>
              <a:gd name="connsiteX38" fmla="*/ 1476538 w 1668639"/>
              <a:gd name="connsiteY38" fmla="*/ 1229446 h 1836715"/>
              <a:gd name="connsiteX39" fmla="*/ 1514958 w 1668639"/>
              <a:gd name="connsiteY39" fmla="*/ 1260182 h 1836715"/>
              <a:gd name="connsiteX40" fmla="*/ 1545694 w 1668639"/>
              <a:gd name="connsiteY40" fmla="*/ 1483019 h 1836715"/>
              <a:gd name="connsiteX41" fmla="*/ 1614851 w 1668639"/>
              <a:gd name="connsiteY41" fmla="*/ 1705856 h 1836715"/>
              <a:gd name="connsiteX42" fmla="*/ 1668639 w 1668639"/>
              <a:gd name="connsiteY42" fmla="*/ 1821116 h 1836715"/>
              <a:gd name="connsiteX0" fmla="*/ 50918 w 1679996"/>
              <a:gd name="connsiteY0" fmla="*/ 1836715 h 1836715"/>
              <a:gd name="connsiteX1" fmla="*/ 2687 w 1679996"/>
              <a:gd name="connsiteY1" fmla="*/ 1768906 h 1836715"/>
              <a:gd name="connsiteX2" fmla="*/ 12561 w 1679996"/>
              <a:gd name="connsiteY2" fmla="*/ 1659752 h 1836715"/>
              <a:gd name="connsiteX3" fmla="*/ 97085 w 1679996"/>
              <a:gd name="connsiteY3" fmla="*/ 1421546 h 1836715"/>
              <a:gd name="connsiteX4" fmla="*/ 43297 w 1679996"/>
              <a:gd name="connsiteY4" fmla="*/ 1175657 h 1836715"/>
              <a:gd name="connsiteX5" fmla="*/ 127821 w 1679996"/>
              <a:gd name="connsiteY5" fmla="*/ 960504 h 1836715"/>
              <a:gd name="connsiteX6" fmla="*/ 135505 w 1679996"/>
              <a:gd name="connsiteY6" fmla="*/ 760720 h 1836715"/>
              <a:gd name="connsiteX7" fmla="*/ 150873 w 1679996"/>
              <a:gd name="connsiteY7" fmla="*/ 637775 h 1836715"/>
              <a:gd name="connsiteX8" fmla="*/ 227714 w 1679996"/>
              <a:gd name="connsiteY8" fmla="*/ 476410 h 1836715"/>
              <a:gd name="connsiteX9" fmla="*/ 312238 w 1679996"/>
              <a:gd name="connsiteY9" fmla="*/ 299678 h 1836715"/>
              <a:gd name="connsiteX10" fmla="*/ 342974 w 1679996"/>
              <a:gd name="connsiteY10" fmla="*/ 115261 h 1836715"/>
              <a:gd name="connsiteX11" fmla="*/ 319922 w 1679996"/>
              <a:gd name="connsiteY11" fmla="*/ 38420 h 1836715"/>
              <a:gd name="connsiteX12" fmla="*/ 412130 w 1679996"/>
              <a:gd name="connsiteY12" fmla="*/ 0 h 1836715"/>
              <a:gd name="connsiteX13" fmla="*/ 473603 w 1679996"/>
              <a:gd name="connsiteY13" fmla="*/ 61473 h 1836715"/>
              <a:gd name="connsiteX14" fmla="*/ 481287 w 1679996"/>
              <a:gd name="connsiteY14" fmla="*/ 161365 h 1836715"/>
              <a:gd name="connsiteX15" fmla="*/ 581179 w 1679996"/>
              <a:gd name="connsiteY15" fmla="*/ 376518 h 1836715"/>
              <a:gd name="connsiteX16" fmla="*/ 719492 w 1679996"/>
              <a:gd name="connsiteY16" fmla="*/ 476410 h 1836715"/>
              <a:gd name="connsiteX17" fmla="*/ 704124 w 1679996"/>
              <a:gd name="connsiteY17" fmla="*/ 553251 h 1836715"/>
              <a:gd name="connsiteX18" fmla="*/ 750228 w 1679996"/>
              <a:gd name="connsiteY18" fmla="*/ 660827 h 1836715"/>
              <a:gd name="connsiteX19" fmla="*/ 780964 w 1679996"/>
              <a:gd name="connsiteY19" fmla="*/ 745352 h 1836715"/>
              <a:gd name="connsiteX20" fmla="*/ 850120 w 1679996"/>
              <a:gd name="connsiteY20" fmla="*/ 791456 h 1836715"/>
              <a:gd name="connsiteX21" fmla="*/ 1003801 w 1679996"/>
              <a:gd name="connsiteY21" fmla="*/ 860612 h 1836715"/>
              <a:gd name="connsiteX22" fmla="*/ 1134430 w 1679996"/>
              <a:gd name="connsiteY22" fmla="*/ 914400 h 1836715"/>
              <a:gd name="connsiteX23" fmla="*/ 1226638 w 1679996"/>
              <a:gd name="connsiteY23" fmla="*/ 952820 h 1836715"/>
              <a:gd name="connsiteX24" fmla="*/ 1203586 w 1679996"/>
              <a:gd name="connsiteY24" fmla="*/ 1091133 h 1836715"/>
              <a:gd name="connsiteX25" fmla="*/ 1165166 w 1679996"/>
              <a:gd name="connsiteY25" fmla="*/ 1198710 h 1836715"/>
              <a:gd name="connsiteX26" fmla="*/ 1088325 w 1679996"/>
              <a:gd name="connsiteY26" fmla="*/ 1337022 h 1836715"/>
              <a:gd name="connsiteX27" fmla="*/ 1080641 w 1679996"/>
              <a:gd name="connsiteY27" fmla="*/ 1383126 h 1836715"/>
              <a:gd name="connsiteX28" fmla="*/ 1096009 w 1679996"/>
              <a:gd name="connsiteY28" fmla="*/ 1452283 h 1836715"/>
              <a:gd name="connsiteX29" fmla="*/ 1119062 w 1679996"/>
              <a:gd name="connsiteY29" fmla="*/ 1513755 h 1836715"/>
              <a:gd name="connsiteX30" fmla="*/ 1218954 w 1679996"/>
              <a:gd name="connsiteY30" fmla="*/ 1506071 h 1836715"/>
              <a:gd name="connsiteX31" fmla="*/ 1218954 w 1679996"/>
              <a:gd name="connsiteY31" fmla="*/ 1436915 h 1836715"/>
              <a:gd name="connsiteX32" fmla="*/ 1257374 w 1679996"/>
              <a:gd name="connsiteY32" fmla="*/ 1413862 h 1836715"/>
              <a:gd name="connsiteX33" fmla="*/ 1211270 w 1679996"/>
              <a:gd name="connsiteY33" fmla="*/ 1313970 h 1836715"/>
              <a:gd name="connsiteX34" fmla="*/ 1218954 w 1679996"/>
              <a:gd name="connsiteY34" fmla="*/ 1214078 h 1836715"/>
              <a:gd name="connsiteX35" fmla="*/ 1234322 w 1679996"/>
              <a:gd name="connsiteY35" fmla="*/ 1152605 h 1836715"/>
              <a:gd name="connsiteX36" fmla="*/ 1234322 w 1679996"/>
              <a:gd name="connsiteY36" fmla="*/ 1152605 h 1836715"/>
              <a:gd name="connsiteX37" fmla="*/ 1303478 w 1679996"/>
              <a:gd name="connsiteY37" fmla="*/ 1152605 h 1836715"/>
              <a:gd name="connsiteX38" fmla="*/ 1341899 w 1679996"/>
              <a:gd name="connsiteY38" fmla="*/ 1129553 h 1836715"/>
              <a:gd name="connsiteX39" fmla="*/ 1487895 w 1679996"/>
              <a:gd name="connsiteY39" fmla="*/ 1229446 h 1836715"/>
              <a:gd name="connsiteX40" fmla="*/ 1526315 w 1679996"/>
              <a:gd name="connsiteY40" fmla="*/ 1260182 h 1836715"/>
              <a:gd name="connsiteX41" fmla="*/ 1557051 w 1679996"/>
              <a:gd name="connsiteY41" fmla="*/ 1483019 h 1836715"/>
              <a:gd name="connsiteX42" fmla="*/ 1626208 w 1679996"/>
              <a:gd name="connsiteY42" fmla="*/ 1705856 h 1836715"/>
              <a:gd name="connsiteX43" fmla="*/ 1679996 w 1679996"/>
              <a:gd name="connsiteY43" fmla="*/ 1821116 h 1836715"/>
              <a:gd name="connsiteX0" fmla="*/ 50918 w 1679996"/>
              <a:gd name="connsiteY0" fmla="*/ 1836715 h 1836715"/>
              <a:gd name="connsiteX1" fmla="*/ 2687 w 1679996"/>
              <a:gd name="connsiteY1" fmla="*/ 1768906 h 1836715"/>
              <a:gd name="connsiteX2" fmla="*/ 12561 w 1679996"/>
              <a:gd name="connsiteY2" fmla="*/ 1659752 h 1836715"/>
              <a:gd name="connsiteX3" fmla="*/ 97085 w 1679996"/>
              <a:gd name="connsiteY3" fmla="*/ 1421546 h 1836715"/>
              <a:gd name="connsiteX4" fmla="*/ 43297 w 1679996"/>
              <a:gd name="connsiteY4" fmla="*/ 1175657 h 1836715"/>
              <a:gd name="connsiteX5" fmla="*/ 127821 w 1679996"/>
              <a:gd name="connsiteY5" fmla="*/ 960504 h 1836715"/>
              <a:gd name="connsiteX6" fmla="*/ 135505 w 1679996"/>
              <a:gd name="connsiteY6" fmla="*/ 760720 h 1836715"/>
              <a:gd name="connsiteX7" fmla="*/ 150873 w 1679996"/>
              <a:gd name="connsiteY7" fmla="*/ 637775 h 1836715"/>
              <a:gd name="connsiteX8" fmla="*/ 227714 w 1679996"/>
              <a:gd name="connsiteY8" fmla="*/ 476410 h 1836715"/>
              <a:gd name="connsiteX9" fmla="*/ 312238 w 1679996"/>
              <a:gd name="connsiteY9" fmla="*/ 299678 h 1836715"/>
              <a:gd name="connsiteX10" fmla="*/ 342974 w 1679996"/>
              <a:gd name="connsiteY10" fmla="*/ 115261 h 1836715"/>
              <a:gd name="connsiteX11" fmla="*/ 319922 w 1679996"/>
              <a:gd name="connsiteY11" fmla="*/ 38420 h 1836715"/>
              <a:gd name="connsiteX12" fmla="*/ 412130 w 1679996"/>
              <a:gd name="connsiteY12" fmla="*/ 0 h 1836715"/>
              <a:gd name="connsiteX13" fmla="*/ 473603 w 1679996"/>
              <a:gd name="connsiteY13" fmla="*/ 61473 h 1836715"/>
              <a:gd name="connsiteX14" fmla="*/ 481287 w 1679996"/>
              <a:gd name="connsiteY14" fmla="*/ 161365 h 1836715"/>
              <a:gd name="connsiteX15" fmla="*/ 581179 w 1679996"/>
              <a:gd name="connsiteY15" fmla="*/ 376518 h 1836715"/>
              <a:gd name="connsiteX16" fmla="*/ 719492 w 1679996"/>
              <a:gd name="connsiteY16" fmla="*/ 476410 h 1836715"/>
              <a:gd name="connsiteX17" fmla="*/ 704124 w 1679996"/>
              <a:gd name="connsiteY17" fmla="*/ 553251 h 1836715"/>
              <a:gd name="connsiteX18" fmla="*/ 750228 w 1679996"/>
              <a:gd name="connsiteY18" fmla="*/ 660827 h 1836715"/>
              <a:gd name="connsiteX19" fmla="*/ 780964 w 1679996"/>
              <a:gd name="connsiteY19" fmla="*/ 745352 h 1836715"/>
              <a:gd name="connsiteX20" fmla="*/ 850120 w 1679996"/>
              <a:gd name="connsiteY20" fmla="*/ 791456 h 1836715"/>
              <a:gd name="connsiteX21" fmla="*/ 1003801 w 1679996"/>
              <a:gd name="connsiteY21" fmla="*/ 860612 h 1836715"/>
              <a:gd name="connsiteX22" fmla="*/ 1134430 w 1679996"/>
              <a:gd name="connsiteY22" fmla="*/ 914400 h 1836715"/>
              <a:gd name="connsiteX23" fmla="*/ 1226638 w 1679996"/>
              <a:gd name="connsiteY23" fmla="*/ 952820 h 1836715"/>
              <a:gd name="connsiteX24" fmla="*/ 1203586 w 1679996"/>
              <a:gd name="connsiteY24" fmla="*/ 1091133 h 1836715"/>
              <a:gd name="connsiteX25" fmla="*/ 1165166 w 1679996"/>
              <a:gd name="connsiteY25" fmla="*/ 1198710 h 1836715"/>
              <a:gd name="connsiteX26" fmla="*/ 1088325 w 1679996"/>
              <a:gd name="connsiteY26" fmla="*/ 1337022 h 1836715"/>
              <a:gd name="connsiteX27" fmla="*/ 1080641 w 1679996"/>
              <a:gd name="connsiteY27" fmla="*/ 1383126 h 1836715"/>
              <a:gd name="connsiteX28" fmla="*/ 1096009 w 1679996"/>
              <a:gd name="connsiteY28" fmla="*/ 1452283 h 1836715"/>
              <a:gd name="connsiteX29" fmla="*/ 1119062 w 1679996"/>
              <a:gd name="connsiteY29" fmla="*/ 1513755 h 1836715"/>
              <a:gd name="connsiteX30" fmla="*/ 1218954 w 1679996"/>
              <a:gd name="connsiteY30" fmla="*/ 1506071 h 1836715"/>
              <a:gd name="connsiteX31" fmla="*/ 1218954 w 1679996"/>
              <a:gd name="connsiteY31" fmla="*/ 1436915 h 1836715"/>
              <a:gd name="connsiteX32" fmla="*/ 1257374 w 1679996"/>
              <a:gd name="connsiteY32" fmla="*/ 1413862 h 1836715"/>
              <a:gd name="connsiteX33" fmla="*/ 1211270 w 1679996"/>
              <a:gd name="connsiteY33" fmla="*/ 1313970 h 1836715"/>
              <a:gd name="connsiteX34" fmla="*/ 1218954 w 1679996"/>
              <a:gd name="connsiteY34" fmla="*/ 1214078 h 1836715"/>
              <a:gd name="connsiteX35" fmla="*/ 1234322 w 1679996"/>
              <a:gd name="connsiteY35" fmla="*/ 1152605 h 1836715"/>
              <a:gd name="connsiteX36" fmla="*/ 1234322 w 1679996"/>
              <a:gd name="connsiteY36" fmla="*/ 1152605 h 1836715"/>
              <a:gd name="connsiteX37" fmla="*/ 1303478 w 1679996"/>
              <a:gd name="connsiteY37" fmla="*/ 1152605 h 1836715"/>
              <a:gd name="connsiteX38" fmla="*/ 1341899 w 1679996"/>
              <a:gd name="connsiteY38" fmla="*/ 1129553 h 1836715"/>
              <a:gd name="connsiteX39" fmla="*/ 1487895 w 1679996"/>
              <a:gd name="connsiteY39" fmla="*/ 1229446 h 1836715"/>
              <a:gd name="connsiteX40" fmla="*/ 1526315 w 1679996"/>
              <a:gd name="connsiteY40" fmla="*/ 1260182 h 1836715"/>
              <a:gd name="connsiteX41" fmla="*/ 1527513 w 1679996"/>
              <a:gd name="connsiteY41" fmla="*/ 1353602 h 1836715"/>
              <a:gd name="connsiteX42" fmla="*/ 1557051 w 1679996"/>
              <a:gd name="connsiteY42" fmla="*/ 1483019 h 1836715"/>
              <a:gd name="connsiteX43" fmla="*/ 1626208 w 1679996"/>
              <a:gd name="connsiteY43" fmla="*/ 1705856 h 1836715"/>
              <a:gd name="connsiteX44" fmla="*/ 1679996 w 1679996"/>
              <a:gd name="connsiteY44" fmla="*/ 1821116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1134430 w 1672849"/>
              <a:gd name="connsiteY22" fmla="*/ 914400 h 1836715"/>
              <a:gd name="connsiteX23" fmla="*/ 1226638 w 1672849"/>
              <a:gd name="connsiteY23" fmla="*/ 952820 h 1836715"/>
              <a:gd name="connsiteX24" fmla="*/ 1203586 w 1672849"/>
              <a:gd name="connsiteY24" fmla="*/ 1091133 h 1836715"/>
              <a:gd name="connsiteX25" fmla="*/ 1165166 w 1672849"/>
              <a:gd name="connsiteY25" fmla="*/ 1198710 h 1836715"/>
              <a:gd name="connsiteX26" fmla="*/ 1088325 w 1672849"/>
              <a:gd name="connsiteY26" fmla="*/ 1337022 h 1836715"/>
              <a:gd name="connsiteX27" fmla="*/ 1080641 w 1672849"/>
              <a:gd name="connsiteY27" fmla="*/ 1383126 h 1836715"/>
              <a:gd name="connsiteX28" fmla="*/ 1096009 w 1672849"/>
              <a:gd name="connsiteY28" fmla="*/ 1452283 h 1836715"/>
              <a:gd name="connsiteX29" fmla="*/ 1119062 w 1672849"/>
              <a:gd name="connsiteY29" fmla="*/ 1513755 h 1836715"/>
              <a:gd name="connsiteX30" fmla="*/ 1218954 w 1672849"/>
              <a:gd name="connsiteY30" fmla="*/ 1506071 h 1836715"/>
              <a:gd name="connsiteX31" fmla="*/ 1218954 w 1672849"/>
              <a:gd name="connsiteY31" fmla="*/ 1436915 h 1836715"/>
              <a:gd name="connsiteX32" fmla="*/ 1257374 w 1672849"/>
              <a:gd name="connsiteY32" fmla="*/ 1413862 h 1836715"/>
              <a:gd name="connsiteX33" fmla="*/ 1211270 w 1672849"/>
              <a:gd name="connsiteY33" fmla="*/ 1313970 h 1836715"/>
              <a:gd name="connsiteX34" fmla="*/ 1218954 w 1672849"/>
              <a:gd name="connsiteY34" fmla="*/ 1214078 h 1836715"/>
              <a:gd name="connsiteX35" fmla="*/ 1234322 w 1672849"/>
              <a:gd name="connsiteY35" fmla="*/ 1152605 h 1836715"/>
              <a:gd name="connsiteX36" fmla="*/ 1234322 w 1672849"/>
              <a:gd name="connsiteY36" fmla="*/ 1152605 h 1836715"/>
              <a:gd name="connsiteX37" fmla="*/ 1303478 w 1672849"/>
              <a:gd name="connsiteY37" fmla="*/ 1152605 h 1836715"/>
              <a:gd name="connsiteX38" fmla="*/ 1341899 w 1672849"/>
              <a:gd name="connsiteY38" fmla="*/ 1129553 h 1836715"/>
              <a:gd name="connsiteX39" fmla="*/ 1487895 w 1672849"/>
              <a:gd name="connsiteY39" fmla="*/ 1229446 h 1836715"/>
              <a:gd name="connsiteX40" fmla="*/ 1526315 w 1672849"/>
              <a:gd name="connsiteY40" fmla="*/ 1260182 h 1836715"/>
              <a:gd name="connsiteX41" fmla="*/ 1527513 w 1672849"/>
              <a:gd name="connsiteY41" fmla="*/ 1353602 h 1836715"/>
              <a:gd name="connsiteX42" fmla="*/ 1557051 w 1672849"/>
              <a:gd name="connsiteY42" fmla="*/ 1483019 h 1836715"/>
              <a:gd name="connsiteX43" fmla="*/ 1626208 w 1672849"/>
              <a:gd name="connsiteY43" fmla="*/ 1705856 h 1836715"/>
              <a:gd name="connsiteX44" fmla="*/ 1672849 w 1672849"/>
              <a:gd name="connsiteY44"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1134430 w 1672849"/>
              <a:gd name="connsiteY22" fmla="*/ 914400 h 1836715"/>
              <a:gd name="connsiteX23" fmla="*/ 1226638 w 1672849"/>
              <a:gd name="connsiteY23" fmla="*/ 952820 h 1836715"/>
              <a:gd name="connsiteX24" fmla="*/ 1343558 w 1672849"/>
              <a:gd name="connsiteY24" fmla="*/ 959363 h 1836715"/>
              <a:gd name="connsiteX25" fmla="*/ 1165166 w 1672849"/>
              <a:gd name="connsiteY25" fmla="*/ 1198710 h 1836715"/>
              <a:gd name="connsiteX26" fmla="*/ 1088325 w 1672849"/>
              <a:gd name="connsiteY26" fmla="*/ 1337022 h 1836715"/>
              <a:gd name="connsiteX27" fmla="*/ 1080641 w 1672849"/>
              <a:gd name="connsiteY27" fmla="*/ 1383126 h 1836715"/>
              <a:gd name="connsiteX28" fmla="*/ 1096009 w 1672849"/>
              <a:gd name="connsiteY28" fmla="*/ 1452283 h 1836715"/>
              <a:gd name="connsiteX29" fmla="*/ 1119062 w 1672849"/>
              <a:gd name="connsiteY29" fmla="*/ 1513755 h 1836715"/>
              <a:gd name="connsiteX30" fmla="*/ 1218954 w 1672849"/>
              <a:gd name="connsiteY30" fmla="*/ 1506071 h 1836715"/>
              <a:gd name="connsiteX31" fmla="*/ 1218954 w 1672849"/>
              <a:gd name="connsiteY31" fmla="*/ 1436915 h 1836715"/>
              <a:gd name="connsiteX32" fmla="*/ 1257374 w 1672849"/>
              <a:gd name="connsiteY32" fmla="*/ 1413862 h 1836715"/>
              <a:gd name="connsiteX33" fmla="*/ 1211270 w 1672849"/>
              <a:gd name="connsiteY33" fmla="*/ 1313970 h 1836715"/>
              <a:gd name="connsiteX34" fmla="*/ 1218954 w 1672849"/>
              <a:gd name="connsiteY34" fmla="*/ 1214078 h 1836715"/>
              <a:gd name="connsiteX35" fmla="*/ 1234322 w 1672849"/>
              <a:gd name="connsiteY35" fmla="*/ 1152605 h 1836715"/>
              <a:gd name="connsiteX36" fmla="*/ 1234322 w 1672849"/>
              <a:gd name="connsiteY36" fmla="*/ 1152605 h 1836715"/>
              <a:gd name="connsiteX37" fmla="*/ 1303478 w 1672849"/>
              <a:gd name="connsiteY37" fmla="*/ 1152605 h 1836715"/>
              <a:gd name="connsiteX38" fmla="*/ 1341899 w 1672849"/>
              <a:gd name="connsiteY38" fmla="*/ 1129553 h 1836715"/>
              <a:gd name="connsiteX39" fmla="*/ 1487895 w 1672849"/>
              <a:gd name="connsiteY39" fmla="*/ 1229446 h 1836715"/>
              <a:gd name="connsiteX40" fmla="*/ 1526315 w 1672849"/>
              <a:gd name="connsiteY40" fmla="*/ 1260182 h 1836715"/>
              <a:gd name="connsiteX41" fmla="*/ 1527513 w 1672849"/>
              <a:gd name="connsiteY41" fmla="*/ 1353602 h 1836715"/>
              <a:gd name="connsiteX42" fmla="*/ 1557051 w 1672849"/>
              <a:gd name="connsiteY42" fmla="*/ 1483019 h 1836715"/>
              <a:gd name="connsiteX43" fmla="*/ 1626208 w 1672849"/>
              <a:gd name="connsiteY43" fmla="*/ 1705856 h 1836715"/>
              <a:gd name="connsiteX44" fmla="*/ 1672849 w 1672849"/>
              <a:gd name="connsiteY44"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1134430 w 1672849"/>
              <a:gd name="connsiteY22" fmla="*/ 914400 h 1836715"/>
              <a:gd name="connsiteX23" fmla="*/ 1226638 w 1672849"/>
              <a:gd name="connsiteY23" fmla="*/ 952820 h 1836715"/>
              <a:gd name="connsiteX24" fmla="*/ 1343558 w 1672849"/>
              <a:gd name="connsiteY24" fmla="*/ 959363 h 1836715"/>
              <a:gd name="connsiteX25" fmla="*/ 1437337 w 1672849"/>
              <a:gd name="connsiteY25" fmla="*/ 958425 h 1836715"/>
              <a:gd name="connsiteX26" fmla="*/ 1088325 w 1672849"/>
              <a:gd name="connsiteY26" fmla="*/ 1337022 h 1836715"/>
              <a:gd name="connsiteX27" fmla="*/ 1080641 w 1672849"/>
              <a:gd name="connsiteY27" fmla="*/ 1383126 h 1836715"/>
              <a:gd name="connsiteX28" fmla="*/ 1096009 w 1672849"/>
              <a:gd name="connsiteY28" fmla="*/ 1452283 h 1836715"/>
              <a:gd name="connsiteX29" fmla="*/ 1119062 w 1672849"/>
              <a:gd name="connsiteY29" fmla="*/ 1513755 h 1836715"/>
              <a:gd name="connsiteX30" fmla="*/ 1218954 w 1672849"/>
              <a:gd name="connsiteY30" fmla="*/ 1506071 h 1836715"/>
              <a:gd name="connsiteX31" fmla="*/ 1218954 w 1672849"/>
              <a:gd name="connsiteY31" fmla="*/ 1436915 h 1836715"/>
              <a:gd name="connsiteX32" fmla="*/ 1257374 w 1672849"/>
              <a:gd name="connsiteY32" fmla="*/ 1413862 h 1836715"/>
              <a:gd name="connsiteX33" fmla="*/ 1211270 w 1672849"/>
              <a:gd name="connsiteY33" fmla="*/ 1313970 h 1836715"/>
              <a:gd name="connsiteX34" fmla="*/ 1218954 w 1672849"/>
              <a:gd name="connsiteY34" fmla="*/ 1214078 h 1836715"/>
              <a:gd name="connsiteX35" fmla="*/ 1234322 w 1672849"/>
              <a:gd name="connsiteY35" fmla="*/ 1152605 h 1836715"/>
              <a:gd name="connsiteX36" fmla="*/ 1234322 w 1672849"/>
              <a:gd name="connsiteY36" fmla="*/ 1152605 h 1836715"/>
              <a:gd name="connsiteX37" fmla="*/ 1303478 w 1672849"/>
              <a:gd name="connsiteY37" fmla="*/ 1152605 h 1836715"/>
              <a:gd name="connsiteX38" fmla="*/ 1341899 w 1672849"/>
              <a:gd name="connsiteY38" fmla="*/ 1129553 h 1836715"/>
              <a:gd name="connsiteX39" fmla="*/ 1487895 w 1672849"/>
              <a:gd name="connsiteY39" fmla="*/ 1229446 h 1836715"/>
              <a:gd name="connsiteX40" fmla="*/ 1526315 w 1672849"/>
              <a:gd name="connsiteY40" fmla="*/ 1260182 h 1836715"/>
              <a:gd name="connsiteX41" fmla="*/ 1527513 w 1672849"/>
              <a:gd name="connsiteY41" fmla="*/ 1353602 h 1836715"/>
              <a:gd name="connsiteX42" fmla="*/ 1557051 w 1672849"/>
              <a:gd name="connsiteY42" fmla="*/ 1483019 h 1836715"/>
              <a:gd name="connsiteX43" fmla="*/ 1626208 w 1672849"/>
              <a:gd name="connsiteY43" fmla="*/ 1705856 h 1836715"/>
              <a:gd name="connsiteX44" fmla="*/ 1672849 w 1672849"/>
              <a:gd name="connsiteY44"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1134430 w 1672849"/>
              <a:gd name="connsiteY22" fmla="*/ 914400 h 1836715"/>
              <a:gd name="connsiteX23" fmla="*/ 1226638 w 1672849"/>
              <a:gd name="connsiteY23" fmla="*/ 952820 h 1836715"/>
              <a:gd name="connsiteX24" fmla="*/ 1343558 w 1672849"/>
              <a:gd name="connsiteY24" fmla="*/ 959363 h 1836715"/>
              <a:gd name="connsiteX25" fmla="*/ 1437337 w 1672849"/>
              <a:gd name="connsiteY25" fmla="*/ 958425 h 1836715"/>
              <a:gd name="connsiteX26" fmla="*/ 1088325 w 1672849"/>
              <a:gd name="connsiteY26" fmla="*/ 1337022 h 1836715"/>
              <a:gd name="connsiteX27" fmla="*/ 1080641 w 1672849"/>
              <a:gd name="connsiteY27" fmla="*/ 1383126 h 1836715"/>
              <a:gd name="connsiteX28" fmla="*/ 1096009 w 1672849"/>
              <a:gd name="connsiteY28" fmla="*/ 1452283 h 1836715"/>
              <a:gd name="connsiteX29" fmla="*/ 1119062 w 1672849"/>
              <a:gd name="connsiteY29" fmla="*/ 1513755 h 1836715"/>
              <a:gd name="connsiteX30" fmla="*/ 1218954 w 1672849"/>
              <a:gd name="connsiteY30" fmla="*/ 1506071 h 1836715"/>
              <a:gd name="connsiteX31" fmla="*/ 1218954 w 1672849"/>
              <a:gd name="connsiteY31" fmla="*/ 1436915 h 1836715"/>
              <a:gd name="connsiteX32" fmla="*/ 1257374 w 1672849"/>
              <a:gd name="connsiteY32" fmla="*/ 1413862 h 1836715"/>
              <a:gd name="connsiteX33" fmla="*/ 1211270 w 1672849"/>
              <a:gd name="connsiteY33" fmla="*/ 1313970 h 1836715"/>
              <a:gd name="connsiteX34" fmla="*/ 1218954 w 1672849"/>
              <a:gd name="connsiteY34" fmla="*/ 1214078 h 1836715"/>
              <a:gd name="connsiteX35" fmla="*/ 1234322 w 1672849"/>
              <a:gd name="connsiteY35" fmla="*/ 1152605 h 1836715"/>
              <a:gd name="connsiteX36" fmla="*/ 1475388 w 1672849"/>
              <a:gd name="connsiteY36" fmla="*/ 1051840 h 1836715"/>
              <a:gd name="connsiteX37" fmla="*/ 1303478 w 1672849"/>
              <a:gd name="connsiteY37" fmla="*/ 1152605 h 1836715"/>
              <a:gd name="connsiteX38" fmla="*/ 1341899 w 1672849"/>
              <a:gd name="connsiteY38" fmla="*/ 1129553 h 1836715"/>
              <a:gd name="connsiteX39" fmla="*/ 1487895 w 1672849"/>
              <a:gd name="connsiteY39" fmla="*/ 1229446 h 1836715"/>
              <a:gd name="connsiteX40" fmla="*/ 1526315 w 1672849"/>
              <a:gd name="connsiteY40" fmla="*/ 1260182 h 1836715"/>
              <a:gd name="connsiteX41" fmla="*/ 1527513 w 1672849"/>
              <a:gd name="connsiteY41" fmla="*/ 1353602 h 1836715"/>
              <a:gd name="connsiteX42" fmla="*/ 1557051 w 1672849"/>
              <a:gd name="connsiteY42" fmla="*/ 1483019 h 1836715"/>
              <a:gd name="connsiteX43" fmla="*/ 1626208 w 1672849"/>
              <a:gd name="connsiteY43" fmla="*/ 1705856 h 1836715"/>
              <a:gd name="connsiteX44" fmla="*/ 1672849 w 1672849"/>
              <a:gd name="connsiteY44"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1134430 w 1672849"/>
              <a:gd name="connsiteY22" fmla="*/ 914400 h 1836715"/>
              <a:gd name="connsiteX23" fmla="*/ 1226638 w 1672849"/>
              <a:gd name="connsiteY23" fmla="*/ 952820 h 1836715"/>
              <a:gd name="connsiteX24" fmla="*/ 1343558 w 1672849"/>
              <a:gd name="connsiteY24" fmla="*/ 959363 h 1836715"/>
              <a:gd name="connsiteX25" fmla="*/ 1437337 w 1672849"/>
              <a:gd name="connsiteY25" fmla="*/ 958425 h 1836715"/>
              <a:gd name="connsiteX26" fmla="*/ 1088325 w 1672849"/>
              <a:gd name="connsiteY26" fmla="*/ 1337022 h 1836715"/>
              <a:gd name="connsiteX27" fmla="*/ 1080641 w 1672849"/>
              <a:gd name="connsiteY27" fmla="*/ 1383126 h 1836715"/>
              <a:gd name="connsiteX28" fmla="*/ 1096009 w 1672849"/>
              <a:gd name="connsiteY28" fmla="*/ 1452283 h 1836715"/>
              <a:gd name="connsiteX29" fmla="*/ 1119062 w 1672849"/>
              <a:gd name="connsiteY29" fmla="*/ 1513755 h 1836715"/>
              <a:gd name="connsiteX30" fmla="*/ 1218954 w 1672849"/>
              <a:gd name="connsiteY30" fmla="*/ 1506071 h 1836715"/>
              <a:gd name="connsiteX31" fmla="*/ 1218954 w 1672849"/>
              <a:gd name="connsiteY31" fmla="*/ 1436915 h 1836715"/>
              <a:gd name="connsiteX32" fmla="*/ 1257374 w 1672849"/>
              <a:gd name="connsiteY32" fmla="*/ 1413862 h 1836715"/>
              <a:gd name="connsiteX33" fmla="*/ 1211270 w 1672849"/>
              <a:gd name="connsiteY33" fmla="*/ 1313970 h 1836715"/>
              <a:gd name="connsiteX34" fmla="*/ 1218954 w 1672849"/>
              <a:gd name="connsiteY34" fmla="*/ 1214078 h 1836715"/>
              <a:gd name="connsiteX35" fmla="*/ 1467611 w 1672849"/>
              <a:gd name="connsiteY35" fmla="*/ 1044089 h 1836715"/>
              <a:gd name="connsiteX36" fmla="*/ 1475388 w 1672849"/>
              <a:gd name="connsiteY36" fmla="*/ 1051840 h 1836715"/>
              <a:gd name="connsiteX37" fmla="*/ 1303478 w 1672849"/>
              <a:gd name="connsiteY37" fmla="*/ 1152605 h 1836715"/>
              <a:gd name="connsiteX38" fmla="*/ 1341899 w 1672849"/>
              <a:gd name="connsiteY38" fmla="*/ 1129553 h 1836715"/>
              <a:gd name="connsiteX39" fmla="*/ 1487895 w 1672849"/>
              <a:gd name="connsiteY39" fmla="*/ 1229446 h 1836715"/>
              <a:gd name="connsiteX40" fmla="*/ 1526315 w 1672849"/>
              <a:gd name="connsiteY40" fmla="*/ 1260182 h 1836715"/>
              <a:gd name="connsiteX41" fmla="*/ 1527513 w 1672849"/>
              <a:gd name="connsiteY41" fmla="*/ 1353602 h 1836715"/>
              <a:gd name="connsiteX42" fmla="*/ 1557051 w 1672849"/>
              <a:gd name="connsiteY42" fmla="*/ 1483019 h 1836715"/>
              <a:gd name="connsiteX43" fmla="*/ 1626208 w 1672849"/>
              <a:gd name="connsiteY43" fmla="*/ 1705856 h 1836715"/>
              <a:gd name="connsiteX44" fmla="*/ 1672849 w 1672849"/>
              <a:gd name="connsiteY44"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1134430 w 1672849"/>
              <a:gd name="connsiteY22" fmla="*/ 914400 h 1836715"/>
              <a:gd name="connsiteX23" fmla="*/ 1226638 w 1672849"/>
              <a:gd name="connsiteY23" fmla="*/ 952820 h 1836715"/>
              <a:gd name="connsiteX24" fmla="*/ 1343558 w 1672849"/>
              <a:gd name="connsiteY24" fmla="*/ 959363 h 1836715"/>
              <a:gd name="connsiteX25" fmla="*/ 1437337 w 1672849"/>
              <a:gd name="connsiteY25" fmla="*/ 958425 h 1836715"/>
              <a:gd name="connsiteX26" fmla="*/ 1088325 w 1672849"/>
              <a:gd name="connsiteY26" fmla="*/ 1337022 h 1836715"/>
              <a:gd name="connsiteX27" fmla="*/ 1080641 w 1672849"/>
              <a:gd name="connsiteY27" fmla="*/ 1383126 h 1836715"/>
              <a:gd name="connsiteX28" fmla="*/ 1096009 w 1672849"/>
              <a:gd name="connsiteY28" fmla="*/ 1452283 h 1836715"/>
              <a:gd name="connsiteX29" fmla="*/ 1119062 w 1672849"/>
              <a:gd name="connsiteY29" fmla="*/ 1513755 h 1836715"/>
              <a:gd name="connsiteX30" fmla="*/ 1218954 w 1672849"/>
              <a:gd name="connsiteY30" fmla="*/ 1506071 h 1836715"/>
              <a:gd name="connsiteX31" fmla="*/ 1218954 w 1672849"/>
              <a:gd name="connsiteY31" fmla="*/ 1436915 h 1836715"/>
              <a:gd name="connsiteX32" fmla="*/ 1257374 w 1672849"/>
              <a:gd name="connsiteY32" fmla="*/ 1413862 h 1836715"/>
              <a:gd name="connsiteX33" fmla="*/ 1211270 w 1672849"/>
              <a:gd name="connsiteY33" fmla="*/ 1313970 h 1836715"/>
              <a:gd name="connsiteX34" fmla="*/ 1467611 w 1672849"/>
              <a:gd name="connsiteY34" fmla="*/ 1044089 h 1836715"/>
              <a:gd name="connsiteX35" fmla="*/ 1475388 w 1672849"/>
              <a:gd name="connsiteY35" fmla="*/ 1051840 h 1836715"/>
              <a:gd name="connsiteX36" fmla="*/ 1303478 w 1672849"/>
              <a:gd name="connsiteY36" fmla="*/ 1152605 h 1836715"/>
              <a:gd name="connsiteX37" fmla="*/ 1341899 w 1672849"/>
              <a:gd name="connsiteY37" fmla="*/ 1129553 h 1836715"/>
              <a:gd name="connsiteX38" fmla="*/ 1487895 w 1672849"/>
              <a:gd name="connsiteY38" fmla="*/ 1229446 h 1836715"/>
              <a:gd name="connsiteX39" fmla="*/ 1526315 w 1672849"/>
              <a:gd name="connsiteY39" fmla="*/ 1260182 h 1836715"/>
              <a:gd name="connsiteX40" fmla="*/ 1527513 w 1672849"/>
              <a:gd name="connsiteY40" fmla="*/ 1353602 h 1836715"/>
              <a:gd name="connsiteX41" fmla="*/ 1557051 w 1672849"/>
              <a:gd name="connsiteY41" fmla="*/ 1483019 h 1836715"/>
              <a:gd name="connsiteX42" fmla="*/ 1626208 w 1672849"/>
              <a:gd name="connsiteY42" fmla="*/ 1705856 h 1836715"/>
              <a:gd name="connsiteX43" fmla="*/ 1672849 w 1672849"/>
              <a:gd name="connsiteY43"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1134430 w 1672849"/>
              <a:gd name="connsiteY22" fmla="*/ 914400 h 1836715"/>
              <a:gd name="connsiteX23" fmla="*/ 1226638 w 1672849"/>
              <a:gd name="connsiteY23" fmla="*/ 952820 h 1836715"/>
              <a:gd name="connsiteX24" fmla="*/ 1343558 w 1672849"/>
              <a:gd name="connsiteY24" fmla="*/ 959363 h 1836715"/>
              <a:gd name="connsiteX25" fmla="*/ 1437337 w 1672849"/>
              <a:gd name="connsiteY25" fmla="*/ 958425 h 1836715"/>
              <a:gd name="connsiteX26" fmla="*/ 1088325 w 1672849"/>
              <a:gd name="connsiteY26" fmla="*/ 1337022 h 1836715"/>
              <a:gd name="connsiteX27" fmla="*/ 1080641 w 1672849"/>
              <a:gd name="connsiteY27" fmla="*/ 1383126 h 1836715"/>
              <a:gd name="connsiteX28" fmla="*/ 1096009 w 1672849"/>
              <a:gd name="connsiteY28" fmla="*/ 1452283 h 1836715"/>
              <a:gd name="connsiteX29" fmla="*/ 1119062 w 1672849"/>
              <a:gd name="connsiteY29" fmla="*/ 1513755 h 1836715"/>
              <a:gd name="connsiteX30" fmla="*/ 1218954 w 1672849"/>
              <a:gd name="connsiteY30" fmla="*/ 1506071 h 1836715"/>
              <a:gd name="connsiteX31" fmla="*/ 1218954 w 1672849"/>
              <a:gd name="connsiteY31" fmla="*/ 1436915 h 1836715"/>
              <a:gd name="connsiteX32" fmla="*/ 1257374 w 1672849"/>
              <a:gd name="connsiteY32" fmla="*/ 1413862 h 1836715"/>
              <a:gd name="connsiteX33" fmla="*/ 1467611 w 1672849"/>
              <a:gd name="connsiteY33" fmla="*/ 1044089 h 1836715"/>
              <a:gd name="connsiteX34" fmla="*/ 1475388 w 1672849"/>
              <a:gd name="connsiteY34" fmla="*/ 1051840 h 1836715"/>
              <a:gd name="connsiteX35" fmla="*/ 1303478 w 1672849"/>
              <a:gd name="connsiteY35" fmla="*/ 1152605 h 1836715"/>
              <a:gd name="connsiteX36" fmla="*/ 1341899 w 1672849"/>
              <a:gd name="connsiteY36" fmla="*/ 1129553 h 1836715"/>
              <a:gd name="connsiteX37" fmla="*/ 1487895 w 1672849"/>
              <a:gd name="connsiteY37" fmla="*/ 1229446 h 1836715"/>
              <a:gd name="connsiteX38" fmla="*/ 1526315 w 1672849"/>
              <a:gd name="connsiteY38" fmla="*/ 1260182 h 1836715"/>
              <a:gd name="connsiteX39" fmla="*/ 1527513 w 1672849"/>
              <a:gd name="connsiteY39" fmla="*/ 1353602 h 1836715"/>
              <a:gd name="connsiteX40" fmla="*/ 1557051 w 1672849"/>
              <a:gd name="connsiteY40" fmla="*/ 1483019 h 1836715"/>
              <a:gd name="connsiteX41" fmla="*/ 1626208 w 1672849"/>
              <a:gd name="connsiteY41" fmla="*/ 1705856 h 1836715"/>
              <a:gd name="connsiteX42" fmla="*/ 1672849 w 1672849"/>
              <a:gd name="connsiteY42"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1134430 w 1672849"/>
              <a:gd name="connsiteY22" fmla="*/ 914400 h 1836715"/>
              <a:gd name="connsiteX23" fmla="*/ 1226638 w 1672849"/>
              <a:gd name="connsiteY23" fmla="*/ 952820 h 1836715"/>
              <a:gd name="connsiteX24" fmla="*/ 1343558 w 1672849"/>
              <a:gd name="connsiteY24" fmla="*/ 959363 h 1836715"/>
              <a:gd name="connsiteX25" fmla="*/ 1437337 w 1672849"/>
              <a:gd name="connsiteY25" fmla="*/ 958425 h 1836715"/>
              <a:gd name="connsiteX26" fmla="*/ 1088325 w 1672849"/>
              <a:gd name="connsiteY26" fmla="*/ 1337022 h 1836715"/>
              <a:gd name="connsiteX27" fmla="*/ 1080641 w 1672849"/>
              <a:gd name="connsiteY27" fmla="*/ 1383126 h 1836715"/>
              <a:gd name="connsiteX28" fmla="*/ 1096009 w 1672849"/>
              <a:gd name="connsiteY28" fmla="*/ 1452283 h 1836715"/>
              <a:gd name="connsiteX29" fmla="*/ 1119062 w 1672849"/>
              <a:gd name="connsiteY29" fmla="*/ 1513755 h 1836715"/>
              <a:gd name="connsiteX30" fmla="*/ 1218954 w 1672849"/>
              <a:gd name="connsiteY30" fmla="*/ 1506071 h 1836715"/>
              <a:gd name="connsiteX31" fmla="*/ 1218954 w 1672849"/>
              <a:gd name="connsiteY31" fmla="*/ 1436915 h 1836715"/>
              <a:gd name="connsiteX32" fmla="*/ 1467611 w 1672849"/>
              <a:gd name="connsiteY32" fmla="*/ 1044089 h 1836715"/>
              <a:gd name="connsiteX33" fmla="*/ 1475388 w 1672849"/>
              <a:gd name="connsiteY33" fmla="*/ 1051840 h 1836715"/>
              <a:gd name="connsiteX34" fmla="*/ 1303478 w 1672849"/>
              <a:gd name="connsiteY34" fmla="*/ 1152605 h 1836715"/>
              <a:gd name="connsiteX35" fmla="*/ 1341899 w 1672849"/>
              <a:gd name="connsiteY35" fmla="*/ 1129553 h 1836715"/>
              <a:gd name="connsiteX36" fmla="*/ 1487895 w 1672849"/>
              <a:gd name="connsiteY36" fmla="*/ 1229446 h 1836715"/>
              <a:gd name="connsiteX37" fmla="*/ 1526315 w 1672849"/>
              <a:gd name="connsiteY37" fmla="*/ 1260182 h 1836715"/>
              <a:gd name="connsiteX38" fmla="*/ 1527513 w 1672849"/>
              <a:gd name="connsiteY38" fmla="*/ 1353602 h 1836715"/>
              <a:gd name="connsiteX39" fmla="*/ 1557051 w 1672849"/>
              <a:gd name="connsiteY39" fmla="*/ 1483019 h 1836715"/>
              <a:gd name="connsiteX40" fmla="*/ 1626208 w 1672849"/>
              <a:gd name="connsiteY40" fmla="*/ 1705856 h 1836715"/>
              <a:gd name="connsiteX41" fmla="*/ 1672849 w 1672849"/>
              <a:gd name="connsiteY41"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1134430 w 1672849"/>
              <a:gd name="connsiteY22" fmla="*/ 914400 h 1836715"/>
              <a:gd name="connsiteX23" fmla="*/ 1226638 w 1672849"/>
              <a:gd name="connsiteY23" fmla="*/ 952820 h 1836715"/>
              <a:gd name="connsiteX24" fmla="*/ 1343558 w 1672849"/>
              <a:gd name="connsiteY24" fmla="*/ 959363 h 1836715"/>
              <a:gd name="connsiteX25" fmla="*/ 1437337 w 1672849"/>
              <a:gd name="connsiteY25" fmla="*/ 958425 h 1836715"/>
              <a:gd name="connsiteX26" fmla="*/ 1088325 w 1672849"/>
              <a:gd name="connsiteY26" fmla="*/ 1337022 h 1836715"/>
              <a:gd name="connsiteX27" fmla="*/ 1080641 w 1672849"/>
              <a:gd name="connsiteY27" fmla="*/ 1383126 h 1836715"/>
              <a:gd name="connsiteX28" fmla="*/ 1096009 w 1672849"/>
              <a:gd name="connsiteY28" fmla="*/ 1452283 h 1836715"/>
              <a:gd name="connsiteX29" fmla="*/ 1119062 w 1672849"/>
              <a:gd name="connsiteY29" fmla="*/ 1513755 h 1836715"/>
              <a:gd name="connsiteX30" fmla="*/ 1218954 w 1672849"/>
              <a:gd name="connsiteY30" fmla="*/ 1436915 h 1836715"/>
              <a:gd name="connsiteX31" fmla="*/ 1467611 w 1672849"/>
              <a:gd name="connsiteY31" fmla="*/ 1044089 h 1836715"/>
              <a:gd name="connsiteX32" fmla="*/ 1475388 w 1672849"/>
              <a:gd name="connsiteY32" fmla="*/ 1051840 h 1836715"/>
              <a:gd name="connsiteX33" fmla="*/ 1303478 w 1672849"/>
              <a:gd name="connsiteY33" fmla="*/ 1152605 h 1836715"/>
              <a:gd name="connsiteX34" fmla="*/ 1341899 w 1672849"/>
              <a:gd name="connsiteY34" fmla="*/ 1129553 h 1836715"/>
              <a:gd name="connsiteX35" fmla="*/ 1487895 w 1672849"/>
              <a:gd name="connsiteY35" fmla="*/ 1229446 h 1836715"/>
              <a:gd name="connsiteX36" fmla="*/ 1526315 w 1672849"/>
              <a:gd name="connsiteY36" fmla="*/ 1260182 h 1836715"/>
              <a:gd name="connsiteX37" fmla="*/ 1527513 w 1672849"/>
              <a:gd name="connsiteY37" fmla="*/ 1353602 h 1836715"/>
              <a:gd name="connsiteX38" fmla="*/ 1557051 w 1672849"/>
              <a:gd name="connsiteY38" fmla="*/ 1483019 h 1836715"/>
              <a:gd name="connsiteX39" fmla="*/ 1626208 w 1672849"/>
              <a:gd name="connsiteY39" fmla="*/ 1705856 h 1836715"/>
              <a:gd name="connsiteX40" fmla="*/ 1672849 w 1672849"/>
              <a:gd name="connsiteY40"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1134430 w 1672849"/>
              <a:gd name="connsiteY22" fmla="*/ 914400 h 1836715"/>
              <a:gd name="connsiteX23" fmla="*/ 1226638 w 1672849"/>
              <a:gd name="connsiteY23" fmla="*/ 952820 h 1836715"/>
              <a:gd name="connsiteX24" fmla="*/ 1343558 w 1672849"/>
              <a:gd name="connsiteY24" fmla="*/ 959363 h 1836715"/>
              <a:gd name="connsiteX25" fmla="*/ 1437337 w 1672849"/>
              <a:gd name="connsiteY25" fmla="*/ 958425 h 1836715"/>
              <a:gd name="connsiteX26" fmla="*/ 1088325 w 1672849"/>
              <a:gd name="connsiteY26" fmla="*/ 1337022 h 1836715"/>
              <a:gd name="connsiteX27" fmla="*/ 1080641 w 1672849"/>
              <a:gd name="connsiteY27" fmla="*/ 1383126 h 1836715"/>
              <a:gd name="connsiteX28" fmla="*/ 1096009 w 1672849"/>
              <a:gd name="connsiteY28" fmla="*/ 1452283 h 1836715"/>
              <a:gd name="connsiteX29" fmla="*/ 1119062 w 1672849"/>
              <a:gd name="connsiteY29" fmla="*/ 1513755 h 1836715"/>
              <a:gd name="connsiteX30" fmla="*/ 1467611 w 1672849"/>
              <a:gd name="connsiteY30" fmla="*/ 1044089 h 1836715"/>
              <a:gd name="connsiteX31" fmla="*/ 1475388 w 1672849"/>
              <a:gd name="connsiteY31" fmla="*/ 1051840 h 1836715"/>
              <a:gd name="connsiteX32" fmla="*/ 1303478 w 1672849"/>
              <a:gd name="connsiteY32" fmla="*/ 1152605 h 1836715"/>
              <a:gd name="connsiteX33" fmla="*/ 1341899 w 1672849"/>
              <a:gd name="connsiteY33" fmla="*/ 1129553 h 1836715"/>
              <a:gd name="connsiteX34" fmla="*/ 1487895 w 1672849"/>
              <a:gd name="connsiteY34" fmla="*/ 1229446 h 1836715"/>
              <a:gd name="connsiteX35" fmla="*/ 1526315 w 1672849"/>
              <a:gd name="connsiteY35" fmla="*/ 1260182 h 1836715"/>
              <a:gd name="connsiteX36" fmla="*/ 1527513 w 1672849"/>
              <a:gd name="connsiteY36" fmla="*/ 1353602 h 1836715"/>
              <a:gd name="connsiteX37" fmla="*/ 1557051 w 1672849"/>
              <a:gd name="connsiteY37" fmla="*/ 1483019 h 1836715"/>
              <a:gd name="connsiteX38" fmla="*/ 1626208 w 1672849"/>
              <a:gd name="connsiteY38" fmla="*/ 1705856 h 1836715"/>
              <a:gd name="connsiteX39" fmla="*/ 1672849 w 1672849"/>
              <a:gd name="connsiteY39"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1134430 w 1672849"/>
              <a:gd name="connsiteY22" fmla="*/ 914400 h 1836715"/>
              <a:gd name="connsiteX23" fmla="*/ 1226638 w 1672849"/>
              <a:gd name="connsiteY23" fmla="*/ 952820 h 1836715"/>
              <a:gd name="connsiteX24" fmla="*/ 1343558 w 1672849"/>
              <a:gd name="connsiteY24" fmla="*/ 959363 h 1836715"/>
              <a:gd name="connsiteX25" fmla="*/ 1437337 w 1672849"/>
              <a:gd name="connsiteY25" fmla="*/ 958425 h 1836715"/>
              <a:gd name="connsiteX26" fmla="*/ 1080641 w 1672849"/>
              <a:gd name="connsiteY26" fmla="*/ 1383126 h 1836715"/>
              <a:gd name="connsiteX27" fmla="*/ 1096009 w 1672849"/>
              <a:gd name="connsiteY27" fmla="*/ 1452283 h 1836715"/>
              <a:gd name="connsiteX28" fmla="*/ 1119062 w 1672849"/>
              <a:gd name="connsiteY28" fmla="*/ 1513755 h 1836715"/>
              <a:gd name="connsiteX29" fmla="*/ 1467611 w 1672849"/>
              <a:gd name="connsiteY29" fmla="*/ 1044089 h 1836715"/>
              <a:gd name="connsiteX30" fmla="*/ 1475388 w 1672849"/>
              <a:gd name="connsiteY30" fmla="*/ 1051840 h 1836715"/>
              <a:gd name="connsiteX31" fmla="*/ 1303478 w 1672849"/>
              <a:gd name="connsiteY31" fmla="*/ 1152605 h 1836715"/>
              <a:gd name="connsiteX32" fmla="*/ 1341899 w 1672849"/>
              <a:gd name="connsiteY32" fmla="*/ 1129553 h 1836715"/>
              <a:gd name="connsiteX33" fmla="*/ 1487895 w 1672849"/>
              <a:gd name="connsiteY33" fmla="*/ 1229446 h 1836715"/>
              <a:gd name="connsiteX34" fmla="*/ 1526315 w 1672849"/>
              <a:gd name="connsiteY34" fmla="*/ 1260182 h 1836715"/>
              <a:gd name="connsiteX35" fmla="*/ 1527513 w 1672849"/>
              <a:gd name="connsiteY35" fmla="*/ 1353602 h 1836715"/>
              <a:gd name="connsiteX36" fmla="*/ 1557051 w 1672849"/>
              <a:gd name="connsiteY36" fmla="*/ 1483019 h 1836715"/>
              <a:gd name="connsiteX37" fmla="*/ 1626208 w 1672849"/>
              <a:gd name="connsiteY37" fmla="*/ 1705856 h 1836715"/>
              <a:gd name="connsiteX38" fmla="*/ 1672849 w 1672849"/>
              <a:gd name="connsiteY38"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1134430 w 1672849"/>
              <a:gd name="connsiteY22" fmla="*/ 914400 h 1836715"/>
              <a:gd name="connsiteX23" fmla="*/ 1226638 w 1672849"/>
              <a:gd name="connsiteY23" fmla="*/ 952820 h 1836715"/>
              <a:gd name="connsiteX24" fmla="*/ 1343558 w 1672849"/>
              <a:gd name="connsiteY24" fmla="*/ 959363 h 1836715"/>
              <a:gd name="connsiteX25" fmla="*/ 1437337 w 1672849"/>
              <a:gd name="connsiteY25" fmla="*/ 958425 h 1836715"/>
              <a:gd name="connsiteX26" fmla="*/ 1096009 w 1672849"/>
              <a:gd name="connsiteY26" fmla="*/ 1452283 h 1836715"/>
              <a:gd name="connsiteX27" fmla="*/ 1119062 w 1672849"/>
              <a:gd name="connsiteY27" fmla="*/ 1513755 h 1836715"/>
              <a:gd name="connsiteX28" fmla="*/ 1467611 w 1672849"/>
              <a:gd name="connsiteY28" fmla="*/ 1044089 h 1836715"/>
              <a:gd name="connsiteX29" fmla="*/ 1475388 w 1672849"/>
              <a:gd name="connsiteY29" fmla="*/ 1051840 h 1836715"/>
              <a:gd name="connsiteX30" fmla="*/ 1303478 w 1672849"/>
              <a:gd name="connsiteY30" fmla="*/ 1152605 h 1836715"/>
              <a:gd name="connsiteX31" fmla="*/ 1341899 w 1672849"/>
              <a:gd name="connsiteY31" fmla="*/ 1129553 h 1836715"/>
              <a:gd name="connsiteX32" fmla="*/ 1487895 w 1672849"/>
              <a:gd name="connsiteY32" fmla="*/ 1229446 h 1836715"/>
              <a:gd name="connsiteX33" fmla="*/ 1526315 w 1672849"/>
              <a:gd name="connsiteY33" fmla="*/ 1260182 h 1836715"/>
              <a:gd name="connsiteX34" fmla="*/ 1527513 w 1672849"/>
              <a:gd name="connsiteY34" fmla="*/ 1353602 h 1836715"/>
              <a:gd name="connsiteX35" fmla="*/ 1557051 w 1672849"/>
              <a:gd name="connsiteY35" fmla="*/ 1483019 h 1836715"/>
              <a:gd name="connsiteX36" fmla="*/ 1626208 w 1672849"/>
              <a:gd name="connsiteY36" fmla="*/ 1705856 h 1836715"/>
              <a:gd name="connsiteX37" fmla="*/ 1672849 w 1672849"/>
              <a:gd name="connsiteY37"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1134430 w 1672849"/>
              <a:gd name="connsiteY22" fmla="*/ 914400 h 1836715"/>
              <a:gd name="connsiteX23" fmla="*/ 1226638 w 1672849"/>
              <a:gd name="connsiteY23" fmla="*/ 952820 h 1836715"/>
              <a:gd name="connsiteX24" fmla="*/ 1343558 w 1672849"/>
              <a:gd name="connsiteY24" fmla="*/ 959363 h 1836715"/>
              <a:gd name="connsiteX25" fmla="*/ 1437337 w 1672849"/>
              <a:gd name="connsiteY25" fmla="*/ 958425 h 1836715"/>
              <a:gd name="connsiteX26" fmla="*/ 1119062 w 1672849"/>
              <a:gd name="connsiteY26" fmla="*/ 1513755 h 1836715"/>
              <a:gd name="connsiteX27" fmla="*/ 1467611 w 1672849"/>
              <a:gd name="connsiteY27" fmla="*/ 1044089 h 1836715"/>
              <a:gd name="connsiteX28" fmla="*/ 1475388 w 1672849"/>
              <a:gd name="connsiteY28" fmla="*/ 1051840 h 1836715"/>
              <a:gd name="connsiteX29" fmla="*/ 1303478 w 1672849"/>
              <a:gd name="connsiteY29" fmla="*/ 1152605 h 1836715"/>
              <a:gd name="connsiteX30" fmla="*/ 1341899 w 1672849"/>
              <a:gd name="connsiteY30" fmla="*/ 1129553 h 1836715"/>
              <a:gd name="connsiteX31" fmla="*/ 1487895 w 1672849"/>
              <a:gd name="connsiteY31" fmla="*/ 1229446 h 1836715"/>
              <a:gd name="connsiteX32" fmla="*/ 1526315 w 1672849"/>
              <a:gd name="connsiteY32" fmla="*/ 1260182 h 1836715"/>
              <a:gd name="connsiteX33" fmla="*/ 1527513 w 1672849"/>
              <a:gd name="connsiteY33" fmla="*/ 1353602 h 1836715"/>
              <a:gd name="connsiteX34" fmla="*/ 1557051 w 1672849"/>
              <a:gd name="connsiteY34" fmla="*/ 1483019 h 1836715"/>
              <a:gd name="connsiteX35" fmla="*/ 1626208 w 1672849"/>
              <a:gd name="connsiteY35" fmla="*/ 1705856 h 1836715"/>
              <a:gd name="connsiteX36" fmla="*/ 1672849 w 1672849"/>
              <a:gd name="connsiteY36"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1134430 w 1672849"/>
              <a:gd name="connsiteY22" fmla="*/ 914400 h 1836715"/>
              <a:gd name="connsiteX23" fmla="*/ 1226638 w 1672849"/>
              <a:gd name="connsiteY23" fmla="*/ 952820 h 1836715"/>
              <a:gd name="connsiteX24" fmla="*/ 1343558 w 1672849"/>
              <a:gd name="connsiteY24" fmla="*/ 959363 h 1836715"/>
              <a:gd name="connsiteX25" fmla="*/ 1437337 w 1672849"/>
              <a:gd name="connsiteY25" fmla="*/ 958425 h 1836715"/>
              <a:gd name="connsiteX26" fmla="*/ 1467611 w 1672849"/>
              <a:gd name="connsiteY26" fmla="*/ 1044089 h 1836715"/>
              <a:gd name="connsiteX27" fmla="*/ 1475388 w 1672849"/>
              <a:gd name="connsiteY27" fmla="*/ 1051840 h 1836715"/>
              <a:gd name="connsiteX28" fmla="*/ 1303478 w 1672849"/>
              <a:gd name="connsiteY28" fmla="*/ 1152605 h 1836715"/>
              <a:gd name="connsiteX29" fmla="*/ 1341899 w 1672849"/>
              <a:gd name="connsiteY29" fmla="*/ 1129553 h 1836715"/>
              <a:gd name="connsiteX30" fmla="*/ 1487895 w 1672849"/>
              <a:gd name="connsiteY30" fmla="*/ 1229446 h 1836715"/>
              <a:gd name="connsiteX31" fmla="*/ 1526315 w 1672849"/>
              <a:gd name="connsiteY31" fmla="*/ 1260182 h 1836715"/>
              <a:gd name="connsiteX32" fmla="*/ 1527513 w 1672849"/>
              <a:gd name="connsiteY32" fmla="*/ 1353602 h 1836715"/>
              <a:gd name="connsiteX33" fmla="*/ 1557051 w 1672849"/>
              <a:gd name="connsiteY33" fmla="*/ 1483019 h 1836715"/>
              <a:gd name="connsiteX34" fmla="*/ 1626208 w 1672849"/>
              <a:gd name="connsiteY34" fmla="*/ 1705856 h 1836715"/>
              <a:gd name="connsiteX35" fmla="*/ 1672849 w 1672849"/>
              <a:gd name="connsiteY35"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1134430 w 1672849"/>
              <a:gd name="connsiteY22" fmla="*/ 914400 h 1836715"/>
              <a:gd name="connsiteX23" fmla="*/ 1226638 w 1672849"/>
              <a:gd name="connsiteY23" fmla="*/ 952820 h 1836715"/>
              <a:gd name="connsiteX24" fmla="*/ 1343558 w 1672849"/>
              <a:gd name="connsiteY24" fmla="*/ 959363 h 1836715"/>
              <a:gd name="connsiteX25" fmla="*/ 1437337 w 1672849"/>
              <a:gd name="connsiteY25" fmla="*/ 958425 h 1836715"/>
              <a:gd name="connsiteX26" fmla="*/ 1467611 w 1672849"/>
              <a:gd name="connsiteY26" fmla="*/ 1044089 h 1836715"/>
              <a:gd name="connsiteX27" fmla="*/ 1303478 w 1672849"/>
              <a:gd name="connsiteY27" fmla="*/ 1152605 h 1836715"/>
              <a:gd name="connsiteX28" fmla="*/ 1341899 w 1672849"/>
              <a:gd name="connsiteY28" fmla="*/ 1129553 h 1836715"/>
              <a:gd name="connsiteX29" fmla="*/ 1487895 w 1672849"/>
              <a:gd name="connsiteY29" fmla="*/ 1229446 h 1836715"/>
              <a:gd name="connsiteX30" fmla="*/ 1526315 w 1672849"/>
              <a:gd name="connsiteY30" fmla="*/ 1260182 h 1836715"/>
              <a:gd name="connsiteX31" fmla="*/ 1527513 w 1672849"/>
              <a:gd name="connsiteY31" fmla="*/ 1353602 h 1836715"/>
              <a:gd name="connsiteX32" fmla="*/ 1557051 w 1672849"/>
              <a:gd name="connsiteY32" fmla="*/ 1483019 h 1836715"/>
              <a:gd name="connsiteX33" fmla="*/ 1626208 w 1672849"/>
              <a:gd name="connsiteY33" fmla="*/ 1705856 h 1836715"/>
              <a:gd name="connsiteX34" fmla="*/ 1672849 w 1672849"/>
              <a:gd name="connsiteY34"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1134430 w 1672849"/>
              <a:gd name="connsiteY22" fmla="*/ 914400 h 1836715"/>
              <a:gd name="connsiteX23" fmla="*/ 1226638 w 1672849"/>
              <a:gd name="connsiteY23" fmla="*/ 952820 h 1836715"/>
              <a:gd name="connsiteX24" fmla="*/ 1343558 w 1672849"/>
              <a:gd name="connsiteY24" fmla="*/ 959363 h 1836715"/>
              <a:gd name="connsiteX25" fmla="*/ 1437337 w 1672849"/>
              <a:gd name="connsiteY25" fmla="*/ 958425 h 1836715"/>
              <a:gd name="connsiteX26" fmla="*/ 1467611 w 1672849"/>
              <a:gd name="connsiteY26" fmla="*/ 1044089 h 1836715"/>
              <a:gd name="connsiteX27" fmla="*/ 1303478 w 1672849"/>
              <a:gd name="connsiteY27" fmla="*/ 1152605 h 1836715"/>
              <a:gd name="connsiteX28" fmla="*/ 1487895 w 1672849"/>
              <a:gd name="connsiteY28" fmla="*/ 1229446 h 1836715"/>
              <a:gd name="connsiteX29" fmla="*/ 1526315 w 1672849"/>
              <a:gd name="connsiteY29" fmla="*/ 1260182 h 1836715"/>
              <a:gd name="connsiteX30" fmla="*/ 1527513 w 1672849"/>
              <a:gd name="connsiteY30" fmla="*/ 1353602 h 1836715"/>
              <a:gd name="connsiteX31" fmla="*/ 1557051 w 1672849"/>
              <a:gd name="connsiteY31" fmla="*/ 1483019 h 1836715"/>
              <a:gd name="connsiteX32" fmla="*/ 1626208 w 1672849"/>
              <a:gd name="connsiteY32" fmla="*/ 1705856 h 1836715"/>
              <a:gd name="connsiteX33" fmla="*/ 1672849 w 1672849"/>
              <a:gd name="connsiteY33"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1134430 w 1672849"/>
              <a:gd name="connsiteY22" fmla="*/ 914400 h 1836715"/>
              <a:gd name="connsiteX23" fmla="*/ 1226638 w 1672849"/>
              <a:gd name="connsiteY23" fmla="*/ 952820 h 1836715"/>
              <a:gd name="connsiteX24" fmla="*/ 1343558 w 1672849"/>
              <a:gd name="connsiteY24" fmla="*/ 959363 h 1836715"/>
              <a:gd name="connsiteX25" fmla="*/ 1437337 w 1672849"/>
              <a:gd name="connsiteY25" fmla="*/ 958425 h 1836715"/>
              <a:gd name="connsiteX26" fmla="*/ 1467611 w 1672849"/>
              <a:gd name="connsiteY26" fmla="*/ 1044089 h 1836715"/>
              <a:gd name="connsiteX27" fmla="*/ 1437983 w 1672849"/>
              <a:gd name="connsiteY27" fmla="*/ 1135226 h 1836715"/>
              <a:gd name="connsiteX28" fmla="*/ 1487895 w 1672849"/>
              <a:gd name="connsiteY28" fmla="*/ 1229446 h 1836715"/>
              <a:gd name="connsiteX29" fmla="*/ 1526315 w 1672849"/>
              <a:gd name="connsiteY29" fmla="*/ 1260182 h 1836715"/>
              <a:gd name="connsiteX30" fmla="*/ 1527513 w 1672849"/>
              <a:gd name="connsiteY30" fmla="*/ 1353602 h 1836715"/>
              <a:gd name="connsiteX31" fmla="*/ 1557051 w 1672849"/>
              <a:gd name="connsiteY31" fmla="*/ 1483019 h 1836715"/>
              <a:gd name="connsiteX32" fmla="*/ 1626208 w 1672849"/>
              <a:gd name="connsiteY32" fmla="*/ 1705856 h 1836715"/>
              <a:gd name="connsiteX33" fmla="*/ 1672849 w 1672849"/>
              <a:gd name="connsiteY33"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1134430 w 1672849"/>
              <a:gd name="connsiteY22" fmla="*/ 914400 h 1836715"/>
              <a:gd name="connsiteX23" fmla="*/ 1226638 w 1672849"/>
              <a:gd name="connsiteY23" fmla="*/ 952820 h 1836715"/>
              <a:gd name="connsiteX24" fmla="*/ 1343558 w 1672849"/>
              <a:gd name="connsiteY24" fmla="*/ 959363 h 1836715"/>
              <a:gd name="connsiteX25" fmla="*/ 1399974 w 1672849"/>
              <a:gd name="connsiteY25" fmla="*/ 1050289 h 1836715"/>
              <a:gd name="connsiteX26" fmla="*/ 1467611 w 1672849"/>
              <a:gd name="connsiteY26" fmla="*/ 1044089 h 1836715"/>
              <a:gd name="connsiteX27" fmla="*/ 1437983 w 1672849"/>
              <a:gd name="connsiteY27" fmla="*/ 1135226 h 1836715"/>
              <a:gd name="connsiteX28" fmla="*/ 1487895 w 1672849"/>
              <a:gd name="connsiteY28" fmla="*/ 1229446 h 1836715"/>
              <a:gd name="connsiteX29" fmla="*/ 1526315 w 1672849"/>
              <a:gd name="connsiteY29" fmla="*/ 1260182 h 1836715"/>
              <a:gd name="connsiteX30" fmla="*/ 1527513 w 1672849"/>
              <a:gd name="connsiteY30" fmla="*/ 1353602 h 1836715"/>
              <a:gd name="connsiteX31" fmla="*/ 1557051 w 1672849"/>
              <a:gd name="connsiteY31" fmla="*/ 1483019 h 1836715"/>
              <a:gd name="connsiteX32" fmla="*/ 1626208 w 1672849"/>
              <a:gd name="connsiteY32" fmla="*/ 1705856 h 1836715"/>
              <a:gd name="connsiteX33" fmla="*/ 1672849 w 1672849"/>
              <a:gd name="connsiteY33"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1134430 w 1672849"/>
              <a:gd name="connsiteY22" fmla="*/ 914400 h 1836715"/>
              <a:gd name="connsiteX23" fmla="*/ 1226638 w 1672849"/>
              <a:gd name="connsiteY23" fmla="*/ 952820 h 1836715"/>
              <a:gd name="connsiteX24" fmla="*/ 1343558 w 1672849"/>
              <a:gd name="connsiteY24" fmla="*/ 959363 h 1836715"/>
              <a:gd name="connsiteX25" fmla="*/ 1399974 w 1672849"/>
              <a:gd name="connsiteY25" fmla="*/ 1050289 h 1836715"/>
              <a:gd name="connsiteX26" fmla="*/ 1450175 w 1672849"/>
              <a:gd name="connsiteY26" fmla="*/ 1083813 h 1836715"/>
              <a:gd name="connsiteX27" fmla="*/ 1437983 w 1672849"/>
              <a:gd name="connsiteY27" fmla="*/ 1135226 h 1836715"/>
              <a:gd name="connsiteX28" fmla="*/ 1487895 w 1672849"/>
              <a:gd name="connsiteY28" fmla="*/ 1229446 h 1836715"/>
              <a:gd name="connsiteX29" fmla="*/ 1526315 w 1672849"/>
              <a:gd name="connsiteY29" fmla="*/ 1260182 h 1836715"/>
              <a:gd name="connsiteX30" fmla="*/ 1527513 w 1672849"/>
              <a:gd name="connsiteY30" fmla="*/ 1353602 h 1836715"/>
              <a:gd name="connsiteX31" fmla="*/ 1557051 w 1672849"/>
              <a:gd name="connsiteY31" fmla="*/ 1483019 h 1836715"/>
              <a:gd name="connsiteX32" fmla="*/ 1626208 w 1672849"/>
              <a:gd name="connsiteY32" fmla="*/ 1705856 h 1836715"/>
              <a:gd name="connsiteX33" fmla="*/ 1672849 w 1672849"/>
              <a:gd name="connsiteY33"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1134430 w 1672849"/>
              <a:gd name="connsiteY22" fmla="*/ 914400 h 1836715"/>
              <a:gd name="connsiteX23" fmla="*/ 1226638 w 1672849"/>
              <a:gd name="connsiteY23" fmla="*/ 952820 h 1836715"/>
              <a:gd name="connsiteX24" fmla="*/ 1343558 w 1672849"/>
              <a:gd name="connsiteY24" fmla="*/ 1004054 h 1836715"/>
              <a:gd name="connsiteX25" fmla="*/ 1399974 w 1672849"/>
              <a:gd name="connsiteY25" fmla="*/ 1050289 h 1836715"/>
              <a:gd name="connsiteX26" fmla="*/ 1450175 w 1672849"/>
              <a:gd name="connsiteY26" fmla="*/ 1083813 h 1836715"/>
              <a:gd name="connsiteX27" fmla="*/ 1437983 w 1672849"/>
              <a:gd name="connsiteY27" fmla="*/ 1135226 h 1836715"/>
              <a:gd name="connsiteX28" fmla="*/ 1487895 w 1672849"/>
              <a:gd name="connsiteY28" fmla="*/ 1229446 h 1836715"/>
              <a:gd name="connsiteX29" fmla="*/ 1526315 w 1672849"/>
              <a:gd name="connsiteY29" fmla="*/ 1260182 h 1836715"/>
              <a:gd name="connsiteX30" fmla="*/ 1527513 w 1672849"/>
              <a:gd name="connsiteY30" fmla="*/ 1353602 h 1836715"/>
              <a:gd name="connsiteX31" fmla="*/ 1557051 w 1672849"/>
              <a:gd name="connsiteY31" fmla="*/ 1483019 h 1836715"/>
              <a:gd name="connsiteX32" fmla="*/ 1626208 w 1672849"/>
              <a:gd name="connsiteY32" fmla="*/ 1705856 h 1836715"/>
              <a:gd name="connsiteX33" fmla="*/ 1672849 w 1672849"/>
              <a:gd name="connsiteY33"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1134430 w 1672849"/>
              <a:gd name="connsiteY22" fmla="*/ 914400 h 1836715"/>
              <a:gd name="connsiteX23" fmla="*/ 1268982 w 1672849"/>
              <a:gd name="connsiteY23" fmla="*/ 995027 h 1836715"/>
              <a:gd name="connsiteX24" fmla="*/ 1343558 w 1672849"/>
              <a:gd name="connsiteY24" fmla="*/ 1004054 h 1836715"/>
              <a:gd name="connsiteX25" fmla="*/ 1399974 w 1672849"/>
              <a:gd name="connsiteY25" fmla="*/ 1050289 h 1836715"/>
              <a:gd name="connsiteX26" fmla="*/ 1450175 w 1672849"/>
              <a:gd name="connsiteY26" fmla="*/ 1083813 h 1836715"/>
              <a:gd name="connsiteX27" fmla="*/ 1437983 w 1672849"/>
              <a:gd name="connsiteY27" fmla="*/ 1135226 h 1836715"/>
              <a:gd name="connsiteX28" fmla="*/ 1487895 w 1672849"/>
              <a:gd name="connsiteY28" fmla="*/ 1229446 h 1836715"/>
              <a:gd name="connsiteX29" fmla="*/ 1526315 w 1672849"/>
              <a:gd name="connsiteY29" fmla="*/ 1260182 h 1836715"/>
              <a:gd name="connsiteX30" fmla="*/ 1527513 w 1672849"/>
              <a:gd name="connsiteY30" fmla="*/ 1353602 h 1836715"/>
              <a:gd name="connsiteX31" fmla="*/ 1557051 w 1672849"/>
              <a:gd name="connsiteY31" fmla="*/ 1483019 h 1836715"/>
              <a:gd name="connsiteX32" fmla="*/ 1626208 w 1672849"/>
              <a:gd name="connsiteY32" fmla="*/ 1705856 h 1836715"/>
              <a:gd name="connsiteX33" fmla="*/ 1672849 w 1672849"/>
              <a:gd name="connsiteY33"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1236554 w 1672849"/>
              <a:gd name="connsiteY22" fmla="*/ 996331 h 1836715"/>
              <a:gd name="connsiteX23" fmla="*/ 1268982 w 1672849"/>
              <a:gd name="connsiteY23" fmla="*/ 995027 h 1836715"/>
              <a:gd name="connsiteX24" fmla="*/ 1343558 w 1672849"/>
              <a:gd name="connsiteY24" fmla="*/ 1004054 h 1836715"/>
              <a:gd name="connsiteX25" fmla="*/ 1399974 w 1672849"/>
              <a:gd name="connsiteY25" fmla="*/ 1050289 h 1836715"/>
              <a:gd name="connsiteX26" fmla="*/ 1450175 w 1672849"/>
              <a:gd name="connsiteY26" fmla="*/ 1083813 h 1836715"/>
              <a:gd name="connsiteX27" fmla="*/ 1437983 w 1672849"/>
              <a:gd name="connsiteY27" fmla="*/ 1135226 h 1836715"/>
              <a:gd name="connsiteX28" fmla="*/ 1487895 w 1672849"/>
              <a:gd name="connsiteY28" fmla="*/ 1229446 h 1836715"/>
              <a:gd name="connsiteX29" fmla="*/ 1526315 w 1672849"/>
              <a:gd name="connsiteY29" fmla="*/ 1260182 h 1836715"/>
              <a:gd name="connsiteX30" fmla="*/ 1527513 w 1672849"/>
              <a:gd name="connsiteY30" fmla="*/ 1353602 h 1836715"/>
              <a:gd name="connsiteX31" fmla="*/ 1557051 w 1672849"/>
              <a:gd name="connsiteY31" fmla="*/ 1483019 h 1836715"/>
              <a:gd name="connsiteX32" fmla="*/ 1626208 w 1672849"/>
              <a:gd name="connsiteY32" fmla="*/ 1705856 h 1836715"/>
              <a:gd name="connsiteX33" fmla="*/ 1672849 w 1672849"/>
              <a:gd name="connsiteY33"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1175375 w 1672849"/>
              <a:gd name="connsiteY22" fmla="*/ 1002263 h 1836715"/>
              <a:gd name="connsiteX23" fmla="*/ 1236554 w 1672849"/>
              <a:gd name="connsiteY23" fmla="*/ 996331 h 1836715"/>
              <a:gd name="connsiteX24" fmla="*/ 1268982 w 1672849"/>
              <a:gd name="connsiteY24" fmla="*/ 995027 h 1836715"/>
              <a:gd name="connsiteX25" fmla="*/ 1343558 w 1672849"/>
              <a:gd name="connsiteY25" fmla="*/ 1004054 h 1836715"/>
              <a:gd name="connsiteX26" fmla="*/ 1399974 w 1672849"/>
              <a:gd name="connsiteY26" fmla="*/ 1050289 h 1836715"/>
              <a:gd name="connsiteX27" fmla="*/ 1450175 w 1672849"/>
              <a:gd name="connsiteY27" fmla="*/ 1083813 h 1836715"/>
              <a:gd name="connsiteX28" fmla="*/ 1437983 w 1672849"/>
              <a:gd name="connsiteY28" fmla="*/ 1135226 h 1836715"/>
              <a:gd name="connsiteX29" fmla="*/ 1487895 w 1672849"/>
              <a:gd name="connsiteY29" fmla="*/ 1229446 h 1836715"/>
              <a:gd name="connsiteX30" fmla="*/ 1526315 w 1672849"/>
              <a:gd name="connsiteY30" fmla="*/ 1260182 h 1836715"/>
              <a:gd name="connsiteX31" fmla="*/ 1527513 w 1672849"/>
              <a:gd name="connsiteY31" fmla="*/ 1353602 h 1836715"/>
              <a:gd name="connsiteX32" fmla="*/ 1557051 w 1672849"/>
              <a:gd name="connsiteY32" fmla="*/ 1483019 h 1836715"/>
              <a:gd name="connsiteX33" fmla="*/ 1626208 w 1672849"/>
              <a:gd name="connsiteY33" fmla="*/ 1705856 h 1836715"/>
              <a:gd name="connsiteX34" fmla="*/ 1672849 w 1672849"/>
              <a:gd name="connsiteY34"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1103140 w 1672849"/>
              <a:gd name="connsiteY22" fmla="*/ 1027090 h 1836715"/>
              <a:gd name="connsiteX23" fmla="*/ 1175375 w 1672849"/>
              <a:gd name="connsiteY23" fmla="*/ 1002263 h 1836715"/>
              <a:gd name="connsiteX24" fmla="*/ 1236554 w 1672849"/>
              <a:gd name="connsiteY24" fmla="*/ 996331 h 1836715"/>
              <a:gd name="connsiteX25" fmla="*/ 1268982 w 1672849"/>
              <a:gd name="connsiteY25" fmla="*/ 995027 h 1836715"/>
              <a:gd name="connsiteX26" fmla="*/ 1343558 w 1672849"/>
              <a:gd name="connsiteY26" fmla="*/ 1004054 h 1836715"/>
              <a:gd name="connsiteX27" fmla="*/ 1399974 w 1672849"/>
              <a:gd name="connsiteY27" fmla="*/ 1050289 h 1836715"/>
              <a:gd name="connsiteX28" fmla="*/ 1450175 w 1672849"/>
              <a:gd name="connsiteY28" fmla="*/ 1083813 h 1836715"/>
              <a:gd name="connsiteX29" fmla="*/ 1437983 w 1672849"/>
              <a:gd name="connsiteY29" fmla="*/ 1135226 h 1836715"/>
              <a:gd name="connsiteX30" fmla="*/ 1487895 w 1672849"/>
              <a:gd name="connsiteY30" fmla="*/ 1229446 h 1836715"/>
              <a:gd name="connsiteX31" fmla="*/ 1526315 w 1672849"/>
              <a:gd name="connsiteY31" fmla="*/ 1260182 h 1836715"/>
              <a:gd name="connsiteX32" fmla="*/ 1527513 w 1672849"/>
              <a:gd name="connsiteY32" fmla="*/ 1353602 h 1836715"/>
              <a:gd name="connsiteX33" fmla="*/ 1557051 w 1672849"/>
              <a:gd name="connsiteY33" fmla="*/ 1483019 h 1836715"/>
              <a:gd name="connsiteX34" fmla="*/ 1626208 w 1672849"/>
              <a:gd name="connsiteY34" fmla="*/ 1705856 h 1836715"/>
              <a:gd name="connsiteX35" fmla="*/ 1672849 w 1672849"/>
              <a:gd name="connsiteY35"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923799 w 1672849"/>
              <a:gd name="connsiteY22" fmla="*/ 1476475 h 1836715"/>
              <a:gd name="connsiteX23" fmla="*/ 1103140 w 1672849"/>
              <a:gd name="connsiteY23" fmla="*/ 1027090 h 1836715"/>
              <a:gd name="connsiteX24" fmla="*/ 1175375 w 1672849"/>
              <a:gd name="connsiteY24" fmla="*/ 1002263 h 1836715"/>
              <a:gd name="connsiteX25" fmla="*/ 1236554 w 1672849"/>
              <a:gd name="connsiteY25" fmla="*/ 996331 h 1836715"/>
              <a:gd name="connsiteX26" fmla="*/ 1268982 w 1672849"/>
              <a:gd name="connsiteY26" fmla="*/ 995027 h 1836715"/>
              <a:gd name="connsiteX27" fmla="*/ 1343558 w 1672849"/>
              <a:gd name="connsiteY27" fmla="*/ 1004054 h 1836715"/>
              <a:gd name="connsiteX28" fmla="*/ 1399974 w 1672849"/>
              <a:gd name="connsiteY28" fmla="*/ 1050289 h 1836715"/>
              <a:gd name="connsiteX29" fmla="*/ 1450175 w 1672849"/>
              <a:gd name="connsiteY29" fmla="*/ 1083813 h 1836715"/>
              <a:gd name="connsiteX30" fmla="*/ 1437983 w 1672849"/>
              <a:gd name="connsiteY30" fmla="*/ 1135226 h 1836715"/>
              <a:gd name="connsiteX31" fmla="*/ 1487895 w 1672849"/>
              <a:gd name="connsiteY31" fmla="*/ 1229446 h 1836715"/>
              <a:gd name="connsiteX32" fmla="*/ 1526315 w 1672849"/>
              <a:gd name="connsiteY32" fmla="*/ 1260182 h 1836715"/>
              <a:gd name="connsiteX33" fmla="*/ 1527513 w 1672849"/>
              <a:gd name="connsiteY33" fmla="*/ 1353602 h 1836715"/>
              <a:gd name="connsiteX34" fmla="*/ 1557051 w 1672849"/>
              <a:gd name="connsiteY34" fmla="*/ 1483019 h 1836715"/>
              <a:gd name="connsiteX35" fmla="*/ 1626208 w 1672849"/>
              <a:gd name="connsiteY35" fmla="*/ 1705856 h 1836715"/>
              <a:gd name="connsiteX36" fmla="*/ 1672849 w 1672849"/>
              <a:gd name="connsiteY36"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923799 w 1672849"/>
              <a:gd name="connsiteY22" fmla="*/ 1476475 h 1836715"/>
              <a:gd name="connsiteX23" fmla="*/ 1147975 w 1672849"/>
              <a:gd name="connsiteY23" fmla="*/ 1302680 h 1836715"/>
              <a:gd name="connsiteX24" fmla="*/ 1103140 w 1672849"/>
              <a:gd name="connsiteY24" fmla="*/ 1027090 h 1836715"/>
              <a:gd name="connsiteX25" fmla="*/ 1175375 w 1672849"/>
              <a:gd name="connsiteY25" fmla="*/ 1002263 h 1836715"/>
              <a:gd name="connsiteX26" fmla="*/ 1236554 w 1672849"/>
              <a:gd name="connsiteY26" fmla="*/ 996331 h 1836715"/>
              <a:gd name="connsiteX27" fmla="*/ 1268982 w 1672849"/>
              <a:gd name="connsiteY27" fmla="*/ 995027 h 1836715"/>
              <a:gd name="connsiteX28" fmla="*/ 1343558 w 1672849"/>
              <a:gd name="connsiteY28" fmla="*/ 1004054 h 1836715"/>
              <a:gd name="connsiteX29" fmla="*/ 1399974 w 1672849"/>
              <a:gd name="connsiteY29" fmla="*/ 1050289 h 1836715"/>
              <a:gd name="connsiteX30" fmla="*/ 1450175 w 1672849"/>
              <a:gd name="connsiteY30" fmla="*/ 1083813 h 1836715"/>
              <a:gd name="connsiteX31" fmla="*/ 1437983 w 1672849"/>
              <a:gd name="connsiteY31" fmla="*/ 1135226 h 1836715"/>
              <a:gd name="connsiteX32" fmla="*/ 1487895 w 1672849"/>
              <a:gd name="connsiteY32" fmla="*/ 1229446 h 1836715"/>
              <a:gd name="connsiteX33" fmla="*/ 1526315 w 1672849"/>
              <a:gd name="connsiteY33" fmla="*/ 1260182 h 1836715"/>
              <a:gd name="connsiteX34" fmla="*/ 1527513 w 1672849"/>
              <a:gd name="connsiteY34" fmla="*/ 1353602 h 1836715"/>
              <a:gd name="connsiteX35" fmla="*/ 1557051 w 1672849"/>
              <a:gd name="connsiteY35" fmla="*/ 1483019 h 1836715"/>
              <a:gd name="connsiteX36" fmla="*/ 1626208 w 1672849"/>
              <a:gd name="connsiteY36" fmla="*/ 1705856 h 1836715"/>
              <a:gd name="connsiteX37" fmla="*/ 1672849 w 1672849"/>
              <a:gd name="connsiteY37"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923799 w 1672849"/>
              <a:gd name="connsiteY22" fmla="*/ 1476475 h 1836715"/>
              <a:gd name="connsiteX23" fmla="*/ 1090686 w 1672849"/>
              <a:gd name="connsiteY23" fmla="*/ 1384612 h 1836715"/>
              <a:gd name="connsiteX24" fmla="*/ 1147975 w 1672849"/>
              <a:gd name="connsiteY24" fmla="*/ 1302680 h 1836715"/>
              <a:gd name="connsiteX25" fmla="*/ 1103140 w 1672849"/>
              <a:gd name="connsiteY25" fmla="*/ 1027090 h 1836715"/>
              <a:gd name="connsiteX26" fmla="*/ 1175375 w 1672849"/>
              <a:gd name="connsiteY26" fmla="*/ 1002263 h 1836715"/>
              <a:gd name="connsiteX27" fmla="*/ 1236554 w 1672849"/>
              <a:gd name="connsiteY27" fmla="*/ 996331 h 1836715"/>
              <a:gd name="connsiteX28" fmla="*/ 1268982 w 1672849"/>
              <a:gd name="connsiteY28" fmla="*/ 995027 h 1836715"/>
              <a:gd name="connsiteX29" fmla="*/ 1343558 w 1672849"/>
              <a:gd name="connsiteY29" fmla="*/ 1004054 h 1836715"/>
              <a:gd name="connsiteX30" fmla="*/ 1399974 w 1672849"/>
              <a:gd name="connsiteY30" fmla="*/ 1050289 h 1836715"/>
              <a:gd name="connsiteX31" fmla="*/ 1450175 w 1672849"/>
              <a:gd name="connsiteY31" fmla="*/ 1083813 h 1836715"/>
              <a:gd name="connsiteX32" fmla="*/ 1437983 w 1672849"/>
              <a:gd name="connsiteY32" fmla="*/ 1135226 h 1836715"/>
              <a:gd name="connsiteX33" fmla="*/ 1487895 w 1672849"/>
              <a:gd name="connsiteY33" fmla="*/ 1229446 h 1836715"/>
              <a:gd name="connsiteX34" fmla="*/ 1526315 w 1672849"/>
              <a:gd name="connsiteY34" fmla="*/ 1260182 h 1836715"/>
              <a:gd name="connsiteX35" fmla="*/ 1527513 w 1672849"/>
              <a:gd name="connsiteY35" fmla="*/ 1353602 h 1836715"/>
              <a:gd name="connsiteX36" fmla="*/ 1557051 w 1672849"/>
              <a:gd name="connsiteY36" fmla="*/ 1483019 h 1836715"/>
              <a:gd name="connsiteX37" fmla="*/ 1626208 w 1672849"/>
              <a:gd name="connsiteY37" fmla="*/ 1705856 h 1836715"/>
              <a:gd name="connsiteX38" fmla="*/ 1672849 w 1672849"/>
              <a:gd name="connsiteY38"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702114 w 1672849"/>
              <a:gd name="connsiteY22" fmla="*/ 1436750 h 1836715"/>
              <a:gd name="connsiteX23" fmla="*/ 1090686 w 1672849"/>
              <a:gd name="connsiteY23" fmla="*/ 1384612 h 1836715"/>
              <a:gd name="connsiteX24" fmla="*/ 1147975 w 1672849"/>
              <a:gd name="connsiteY24" fmla="*/ 1302680 h 1836715"/>
              <a:gd name="connsiteX25" fmla="*/ 1103140 w 1672849"/>
              <a:gd name="connsiteY25" fmla="*/ 1027090 h 1836715"/>
              <a:gd name="connsiteX26" fmla="*/ 1175375 w 1672849"/>
              <a:gd name="connsiteY26" fmla="*/ 1002263 h 1836715"/>
              <a:gd name="connsiteX27" fmla="*/ 1236554 w 1672849"/>
              <a:gd name="connsiteY27" fmla="*/ 996331 h 1836715"/>
              <a:gd name="connsiteX28" fmla="*/ 1268982 w 1672849"/>
              <a:gd name="connsiteY28" fmla="*/ 995027 h 1836715"/>
              <a:gd name="connsiteX29" fmla="*/ 1343558 w 1672849"/>
              <a:gd name="connsiteY29" fmla="*/ 1004054 h 1836715"/>
              <a:gd name="connsiteX30" fmla="*/ 1399974 w 1672849"/>
              <a:gd name="connsiteY30" fmla="*/ 1050289 h 1836715"/>
              <a:gd name="connsiteX31" fmla="*/ 1450175 w 1672849"/>
              <a:gd name="connsiteY31" fmla="*/ 1083813 h 1836715"/>
              <a:gd name="connsiteX32" fmla="*/ 1437983 w 1672849"/>
              <a:gd name="connsiteY32" fmla="*/ 1135226 h 1836715"/>
              <a:gd name="connsiteX33" fmla="*/ 1487895 w 1672849"/>
              <a:gd name="connsiteY33" fmla="*/ 1229446 h 1836715"/>
              <a:gd name="connsiteX34" fmla="*/ 1526315 w 1672849"/>
              <a:gd name="connsiteY34" fmla="*/ 1260182 h 1836715"/>
              <a:gd name="connsiteX35" fmla="*/ 1527513 w 1672849"/>
              <a:gd name="connsiteY35" fmla="*/ 1353602 h 1836715"/>
              <a:gd name="connsiteX36" fmla="*/ 1557051 w 1672849"/>
              <a:gd name="connsiteY36" fmla="*/ 1483019 h 1836715"/>
              <a:gd name="connsiteX37" fmla="*/ 1626208 w 1672849"/>
              <a:gd name="connsiteY37" fmla="*/ 1705856 h 1836715"/>
              <a:gd name="connsiteX38" fmla="*/ 1672849 w 1672849"/>
              <a:gd name="connsiteY38"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702114 w 1672849"/>
              <a:gd name="connsiteY22" fmla="*/ 1436750 h 1836715"/>
              <a:gd name="connsiteX23" fmla="*/ 744459 w 1672849"/>
              <a:gd name="connsiteY23" fmla="*/ 1446682 h 1836715"/>
              <a:gd name="connsiteX24" fmla="*/ 1090686 w 1672849"/>
              <a:gd name="connsiteY24" fmla="*/ 1384612 h 1836715"/>
              <a:gd name="connsiteX25" fmla="*/ 1147975 w 1672849"/>
              <a:gd name="connsiteY25" fmla="*/ 1302680 h 1836715"/>
              <a:gd name="connsiteX26" fmla="*/ 1103140 w 1672849"/>
              <a:gd name="connsiteY26" fmla="*/ 1027090 h 1836715"/>
              <a:gd name="connsiteX27" fmla="*/ 1175375 w 1672849"/>
              <a:gd name="connsiteY27" fmla="*/ 1002263 h 1836715"/>
              <a:gd name="connsiteX28" fmla="*/ 1236554 w 1672849"/>
              <a:gd name="connsiteY28" fmla="*/ 996331 h 1836715"/>
              <a:gd name="connsiteX29" fmla="*/ 1268982 w 1672849"/>
              <a:gd name="connsiteY29" fmla="*/ 995027 h 1836715"/>
              <a:gd name="connsiteX30" fmla="*/ 1343558 w 1672849"/>
              <a:gd name="connsiteY30" fmla="*/ 1004054 h 1836715"/>
              <a:gd name="connsiteX31" fmla="*/ 1399974 w 1672849"/>
              <a:gd name="connsiteY31" fmla="*/ 1050289 h 1836715"/>
              <a:gd name="connsiteX32" fmla="*/ 1450175 w 1672849"/>
              <a:gd name="connsiteY32" fmla="*/ 1083813 h 1836715"/>
              <a:gd name="connsiteX33" fmla="*/ 1437983 w 1672849"/>
              <a:gd name="connsiteY33" fmla="*/ 1135226 h 1836715"/>
              <a:gd name="connsiteX34" fmla="*/ 1487895 w 1672849"/>
              <a:gd name="connsiteY34" fmla="*/ 1229446 h 1836715"/>
              <a:gd name="connsiteX35" fmla="*/ 1526315 w 1672849"/>
              <a:gd name="connsiteY35" fmla="*/ 1260182 h 1836715"/>
              <a:gd name="connsiteX36" fmla="*/ 1527513 w 1672849"/>
              <a:gd name="connsiteY36" fmla="*/ 1353602 h 1836715"/>
              <a:gd name="connsiteX37" fmla="*/ 1557051 w 1672849"/>
              <a:gd name="connsiteY37" fmla="*/ 1483019 h 1836715"/>
              <a:gd name="connsiteX38" fmla="*/ 1626208 w 1672849"/>
              <a:gd name="connsiteY38" fmla="*/ 1705856 h 1836715"/>
              <a:gd name="connsiteX39" fmla="*/ 1672849 w 1672849"/>
              <a:gd name="connsiteY39"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702114 w 1672849"/>
              <a:gd name="connsiteY22" fmla="*/ 1436750 h 1836715"/>
              <a:gd name="connsiteX23" fmla="*/ 744459 w 1672849"/>
              <a:gd name="connsiteY23" fmla="*/ 1446682 h 1836715"/>
              <a:gd name="connsiteX24" fmla="*/ 784312 w 1672849"/>
              <a:gd name="connsiteY24" fmla="*/ 1506269 h 1836715"/>
              <a:gd name="connsiteX25" fmla="*/ 1090686 w 1672849"/>
              <a:gd name="connsiteY25" fmla="*/ 1384612 h 1836715"/>
              <a:gd name="connsiteX26" fmla="*/ 1147975 w 1672849"/>
              <a:gd name="connsiteY26" fmla="*/ 1302680 h 1836715"/>
              <a:gd name="connsiteX27" fmla="*/ 1103140 w 1672849"/>
              <a:gd name="connsiteY27" fmla="*/ 1027090 h 1836715"/>
              <a:gd name="connsiteX28" fmla="*/ 1175375 w 1672849"/>
              <a:gd name="connsiteY28" fmla="*/ 1002263 h 1836715"/>
              <a:gd name="connsiteX29" fmla="*/ 1236554 w 1672849"/>
              <a:gd name="connsiteY29" fmla="*/ 996331 h 1836715"/>
              <a:gd name="connsiteX30" fmla="*/ 1268982 w 1672849"/>
              <a:gd name="connsiteY30" fmla="*/ 995027 h 1836715"/>
              <a:gd name="connsiteX31" fmla="*/ 1343558 w 1672849"/>
              <a:gd name="connsiteY31" fmla="*/ 1004054 h 1836715"/>
              <a:gd name="connsiteX32" fmla="*/ 1399974 w 1672849"/>
              <a:gd name="connsiteY32" fmla="*/ 1050289 h 1836715"/>
              <a:gd name="connsiteX33" fmla="*/ 1450175 w 1672849"/>
              <a:gd name="connsiteY33" fmla="*/ 1083813 h 1836715"/>
              <a:gd name="connsiteX34" fmla="*/ 1437983 w 1672849"/>
              <a:gd name="connsiteY34" fmla="*/ 1135226 h 1836715"/>
              <a:gd name="connsiteX35" fmla="*/ 1487895 w 1672849"/>
              <a:gd name="connsiteY35" fmla="*/ 1229446 h 1836715"/>
              <a:gd name="connsiteX36" fmla="*/ 1526315 w 1672849"/>
              <a:gd name="connsiteY36" fmla="*/ 1260182 h 1836715"/>
              <a:gd name="connsiteX37" fmla="*/ 1527513 w 1672849"/>
              <a:gd name="connsiteY37" fmla="*/ 1353602 h 1836715"/>
              <a:gd name="connsiteX38" fmla="*/ 1557051 w 1672849"/>
              <a:gd name="connsiteY38" fmla="*/ 1483019 h 1836715"/>
              <a:gd name="connsiteX39" fmla="*/ 1626208 w 1672849"/>
              <a:gd name="connsiteY39" fmla="*/ 1705856 h 1836715"/>
              <a:gd name="connsiteX40" fmla="*/ 1672849 w 1672849"/>
              <a:gd name="connsiteY40"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702114 w 1672849"/>
              <a:gd name="connsiteY22" fmla="*/ 1436750 h 1836715"/>
              <a:gd name="connsiteX23" fmla="*/ 744459 w 1672849"/>
              <a:gd name="connsiteY23" fmla="*/ 1446682 h 1836715"/>
              <a:gd name="connsiteX24" fmla="*/ 784312 w 1672849"/>
              <a:gd name="connsiteY24" fmla="*/ 1506269 h 1836715"/>
              <a:gd name="connsiteX25" fmla="*/ 986070 w 1672849"/>
              <a:gd name="connsiteY25" fmla="*/ 1451648 h 1836715"/>
              <a:gd name="connsiteX26" fmla="*/ 1090686 w 1672849"/>
              <a:gd name="connsiteY26" fmla="*/ 1384612 h 1836715"/>
              <a:gd name="connsiteX27" fmla="*/ 1147975 w 1672849"/>
              <a:gd name="connsiteY27" fmla="*/ 1302680 h 1836715"/>
              <a:gd name="connsiteX28" fmla="*/ 1103140 w 1672849"/>
              <a:gd name="connsiteY28" fmla="*/ 1027090 h 1836715"/>
              <a:gd name="connsiteX29" fmla="*/ 1175375 w 1672849"/>
              <a:gd name="connsiteY29" fmla="*/ 1002263 h 1836715"/>
              <a:gd name="connsiteX30" fmla="*/ 1236554 w 1672849"/>
              <a:gd name="connsiteY30" fmla="*/ 996331 h 1836715"/>
              <a:gd name="connsiteX31" fmla="*/ 1268982 w 1672849"/>
              <a:gd name="connsiteY31" fmla="*/ 995027 h 1836715"/>
              <a:gd name="connsiteX32" fmla="*/ 1343558 w 1672849"/>
              <a:gd name="connsiteY32" fmla="*/ 1004054 h 1836715"/>
              <a:gd name="connsiteX33" fmla="*/ 1399974 w 1672849"/>
              <a:gd name="connsiteY33" fmla="*/ 1050289 h 1836715"/>
              <a:gd name="connsiteX34" fmla="*/ 1450175 w 1672849"/>
              <a:gd name="connsiteY34" fmla="*/ 1083813 h 1836715"/>
              <a:gd name="connsiteX35" fmla="*/ 1437983 w 1672849"/>
              <a:gd name="connsiteY35" fmla="*/ 1135226 h 1836715"/>
              <a:gd name="connsiteX36" fmla="*/ 1487895 w 1672849"/>
              <a:gd name="connsiteY36" fmla="*/ 1229446 h 1836715"/>
              <a:gd name="connsiteX37" fmla="*/ 1526315 w 1672849"/>
              <a:gd name="connsiteY37" fmla="*/ 1260182 h 1836715"/>
              <a:gd name="connsiteX38" fmla="*/ 1527513 w 1672849"/>
              <a:gd name="connsiteY38" fmla="*/ 1353602 h 1836715"/>
              <a:gd name="connsiteX39" fmla="*/ 1557051 w 1672849"/>
              <a:gd name="connsiteY39" fmla="*/ 1483019 h 1836715"/>
              <a:gd name="connsiteX40" fmla="*/ 1626208 w 1672849"/>
              <a:gd name="connsiteY40" fmla="*/ 1705856 h 1836715"/>
              <a:gd name="connsiteX41" fmla="*/ 1672849 w 1672849"/>
              <a:gd name="connsiteY41"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702114 w 1672849"/>
              <a:gd name="connsiteY22" fmla="*/ 1436750 h 1836715"/>
              <a:gd name="connsiteX23" fmla="*/ 744459 w 1672849"/>
              <a:gd name="connsiteY23" fmla="*/ 1446682 h 1836715"/>
              <a:gd name="connsiteX24" fmla="*/ 784312 w 1672849"/>
              <a:gd name="connsiteY24" fmla="*/ 1506269 h 1836715"/>
              <a:gd name="connsiteX25" fmla="*/ 986070 w 1672849"/>
              <a:gd name="connsiteY25" fmla="*/ 1451648 h 1836715"/>
              <a:gd name="connsiteX26" fmla="*/ 1085705 w 1672849"/>
              <a:gd name="connsiteY26" fmla="*/ 1374681 h 1836715"/>
              <a:gd name="connsiteX27" fmla="*/ 1147975 w 1672849"/>
              <a:gd name="connsiteY27" fmla="*/ 1302680 h 1836715"/>
              <a:gd name="connsiteX28" fmla="*/ 1103140 w 1672849"/>
              <a:gd name="connsiteY28" fmla="*/ 1027090 h 1836715"/>
              <a:gd name="connsiteX29" fmla="*/ 1175375 w 1672849"/>
              <a:gd name="connsiteY29" fmla="*/ 1002263 h 1836715"/>
              <a:gd name="connsiteX30" fmla="*/ 1236554 w 1672849"/>
              <a:gd name="connsiteY30" fmla="*/ 996331 h 1836715"/>
              <a:gd name="connsiteX31" fmla="*/ 1268982 w 1672849"/>
              <a:gd name="connsiteY31" fmla="*/ 995027 h 1836715"/>
              <a:gd name="connsiteX32" fmla="*/ 1343558 w 1672849"/>
              <a:gd name="connsiteY32" fmla="*/ 1004054 h 1836715"/>
              <a:gd name="connsiteX33" fmla="*/ 1399974 w 1672849"/>
              <a:gd name="connsiteY33" fmla="*/ 1050289 h 1836715"/>
              <a:gd name="connsiteX34" fmla="*/ 1450175 w 1672849"/>
              <a:gd name="connsiteY34" fmla="*/ 1083813 h 1836715"/>
              <a:gd name="connsiteX35" fmla="*/ 1437983 w 1672849"/>
              <a:gd name="connsiteY35" fmla="*/ 1135226 h 1836715"/>
              <a:gd name="connsiteX36" fmla="*/ 1487895 w 1672849"/>
              <a:gd name="connsiteY36" fmla="*/ 1229446 h 1836715"/>
              <a:gd name="connsiteX37" fmla="*/ 1526315 w 1672849"/>
              <a:gd name="connsiteY37" fmla="*/ 1260182 h 1836715"/>
              <a:gd name="connsiteX38" fmla="*/ 1527513 w 1672849"/>
              <a:gd name="connsiteY38" fmla="*/ 1353602 h 1836715"/>
              <a:gd name="connsiteX39" fmla="*/ 1557051 w 1672849"/>
              <a:gd name="connsiteY39" fmla="*/ 1483019 h 1836715"/>
              <a:gd name="connsiteX40" fmla="*/ 1626208 w 1672849"/>
              <a:gd name="connsiteY40" fmla="*/ 1705856 h 1836715"/>
              <a:gd name="connsiteX41" fmla="*/ 1672849 w 1672849"/>
              <a:gd name="connsiteY41"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754422 w 1672849"/>
              <a:gd name="connsiteY22" fmla="*/ 1233162 h 1836715"/>
              <a:gd name="connsiteX23" fmla="*/ 702114 w 1672849"/>
              <a:gd name="connsiteY23" fmla="*/ 1436750 h 1836715"/>
              <a:gd name="connsiteX24" fmla="*/ 744459 w 1672849"/>
              <a:gd name="connsiteY24" fmla="*/ 1446682 h 1836715"/>
              <a:gd name="connsiteX25" fmla="*/ 784312 w 1672849"/>
              <a:gd name="connsiteY25" fmla="*/ 1506269 h 1836715"/>
              <a:gd name="connsiteX26" fmla="*/ 986070 w 1672849"/>
              <a:gd name="connsiteY26" fmla="*/ 1451648 h 1836715"/>
              <a:gd name="connsiteX27" fmla="*/ 1085705 w 1672849"/>
              <a:gd name="connsiteY27" fmla="*/ 1374681 h 1836715"/>
              <a:gd name="connsiteX28" fmla="*/ 1147975 w 1672849"/>
              <a:gd name="connsiteY28" fmla="*/ 1302680 h 1836715"/>
              <a:gd name="connsiteX29" fmla="*/ 1103140 w 1672849"/>
              <a:gd name="connsiteY29" fmla="*/ 1027090 h 1836715"/>
              <a:gd name="connsiteX30" fmla="*/ 1175375 w 1672849"/>
              <a:gd name="connsiteY30" fmla="*/ 1002263 h 1836715"/>
              <a:gd name="connsiteX31" fmla="*/ 1236554 w 1672849"/>
              <a:gd name="connsiteY31" fmla="*/ 996331 h 1836715"/>
              <a:gd name="connsiteX32" fmla="*/ 1268982 w 1672849"/>
              <a:gd name="connsiteY32" fmla="*/ 995027 h 1836715"/>
              <a:gd name="connsiteX33" fmla="*/ 1343558 w 1672849"/>
              <a:gd name="connsiteY33" fmla="*/ 1004054 h 1836715"/>
              <a:gd name="connsiteX34" fmla="*/ 1399974 w 1672849"/>
              <a:gd name="connsiteY34" fmla="*/ 1050289 h 1836715"/>
              <a:gd name="connsiteX35" fmla="*/ 1450175 w 1672849"/>
              <a:gd name="connsiteY35" fmla="*/ 1083813 h 1836715"/>
              <a:gd name="connsiteX36" fmla="*/ 1437983 w 1672849"/>
              <a:gd name="connsiteY36" fmla="*/ 1135226 h 1836715"/>
              <a:gd name="connsiteX37" fmla="*/ 1487895 w 1672849"/>
              <a:gd name="connsiteY37" fmla="*/ 1229446 h 1836715"/>
              <a:gd name="connsiteX38" fmla="*/ 1526315 w 1672849"/>
              <a:gd name="connsiteY38" fmla="*/ 1260182 h 1836715"/>
              <a:gd name="connsiteX39" fmla="*/ 1527513 w 1672849"/>
              <a:gd name="connsiteY39" fmla="*/ 1353602 h 1836715"/>
              <a:gd name="connsiteX40" fmla="*/ 1557051 w 1672849"/>
              <a:gd name="connsiteY40" fmla="*/ 1483019 h 1836715"/>
              <a:gd name="connsiteX41" fmla="*/ 1626208 w 1672849"/>
              <a:gd name="connsiteY41" fmla="*/ 1705856 h 1836715"/>
              <a:gd name="connsiteX42" fmla="*/ 1672849 w 1672849"/>
              <a:gd name="connsiteY42"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754422 w 1672849"/>
              <a:gd name="connsiteY22" fmla="*/ 1233162 h 1836715"/>
              <a:gd name="connsiteX23" fmla="*/ 712078 w 1672849"/>
              <a:gd name="connsiteY23" fmla="*/ 1282818 h 1836715"/>
              <a:gd name="connsiteX24" fmla="*/ 744459 w 1672849"/>
              <a:gd name="connsiteY24" fmla="*/ 1446682 h 1836715"/>
              <a:gd name="connsiteX25" fmla="*/ 784312 w 1672849"/>
              <a:gd name="connsiteY25" fmla="*/ 1506269 h 1836715"/>
              <a:gd name="connsiteX26" fmla="*/ 986070 w 1672849"/>
              <a:gd name="connsiteY26" fmla="*/ 1451648 h 1836715"/>
              <a:gd name="connsiteX27" fmla="*/ 1085705 w 1672849"/>
              <a:gd name="connsiteY27" fmla="*/ 1374681 h 1836715"/>
              <a:gd name="connsiteX28" fmla="*/ 1147975 w 1672849"/>
              <a:gd name="connsiteY28" fmla="*/ 1302680 h 1836715"/>
              <a:gd name="connsiteX29" fmla="*/ 1103140 w 1672849"/>
              <a:gd name="connsiteY29" fmla="*/ 1027090 h 1836715"/>
              <a:gd name="connsiteX30" fmla="*/ 1175375 w 1672849"/>
              <a:gd name="connsiteY30" fmla="*/ 1002263 h 1836715"/>
              <a:gd name="connsiteX31" fmla="*/ 1236554 w 1672849"/>
              <a:gd name="connsiteY31" fmla="*/ 996331 h 1836715"/>
              <a:gd name="connsiteX32" fmla="*/ 1268982 w 1672849"/>
              <a:gd name="connsiteY32" fmla="*/ 995027 h 1836715"/>
              <a:gd name="connsiteX33" fmla="*/ 1343558 w 1672849"/>
              <a:gd name="connsiteY33" fmla="*/ 1004054 h 1836715"/>
              <a:gd name="connsiteX34" fmla="*/ 1399974 w 1672849"/>
              <a:gd name="connsiteY34" fmla="*/ 1050289 h 1836715"/>
              <a:gd name="connsiteX35" fmla="*/ 1450175 w 1672849"/>
              <a:gd name="connsiteY35" fmla="*/ 1083813 h 1836715"/>
              <a:gd name="connsiteX36" fmla="*/ 1437983 w 1672849"/>
              <a:gd name="connsiteY36" fmla="*/ 1135226 h 1836715"/>
              <a:gd name="connsiteX37" fmla="*/ 1487895 w 1672849"/>
              <a:gd name="connsiteY37" fmla="*/ 1229446 h 1836715"/>
              <a:gd name="connsiteX38" fmla="*/ 1526315 w 1672849"/>
              <a:gd name="connsiteY38" fmla="*/ 1260182 h 1836715"/>
              <a:gd name="connsiteX39" fmla="*/ 1527513 w 1672849"/>
              <a:gd name="connsiteY39" fmla="*/ 1353602 h 1836715"/>
              <a:gd name="connsiteX40" fmla="*/ 1557051 w 1672849"/>
              <a:gd name="connsiteY40" fmla="*/ 1483019 h 1836715"/>
              <a:gd name="connsiteX41" fmla="*/ 1626208 w 1672849"/>
              <a:gd name="connsiteY41" fmla="*/ 1705856 h 1836715"/>
              <a:gd name="connsiteX42" fmla="*/ 1672849 w 1672849"/>
              <a:gd name="connsiteY42"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784312 w 1672849"/>
              <a:gd name="connsiteY22" fmla="*/ 1141299 h 1836715"/>
              <a:gd name="connsiteX23" fmla="*/ 754422 w 1672849"/>
              <a:gd name="connsiteY23" fmla="*/ 1233162 h 1836715"/>
              <a:gd name="connsiteX24" fmla="*/ 712078 w 1672849"/>
              <a:gd name="connsiteY24" fmla="*/ 1282818 h 1836715"/>
              <a:gd name="connsiteX25" fmla="*/ 744459 w 1672849"/>
              <a:gd name="connsiteY25" fmla="*/ 1446682 h 1836715"/>
              <a:gd name="connsiteX26" fmla="*/ 784312 w 1672849"/>
              <a:gd name="connsiteY26" fmla="*/ 1506269 h 1836715"/>
              <a:gd name="connsiteX27" fmla="*/ 986070 w 1672849"/>
              <a:gd name="connsiteY27" fmla="*/ 1451648 h 1836715"/>
              <a:gd name="connsiteX28" fmla="*/ 1085705 w 1672849"/>
              <a:gd name="connsiteY28" fmla="*/ 1374681 h 1836715"/>
              <a:gd name="connsiteX29" fmla="*/ 1147975 w 1672849"/>
              <a:gd name="connsiteY29" fmla="*/ 1302680 h 1836715"/>
              <a:gd name="connsiteX30" fmla="*/ 1103140 w 1672849"/>
              <a:gd name="connsiteY30" fmla="*/ 1027090 h 1836715"/>
              <a:gd name="connsiteX31" fmla="*/ 1175375 w 1672849"/>
              <a:gd name="connsiteY31" fmla="*/ 1002263 h 1836715"/>
              <a:gd name="connsiteX32" fmla="*/ 1236554 w 1672849"/>
              <a:gd name="connsiteY32" fmla="*/ 996331 h 1836715"/>
              <a:gd name="connsiteX33" fmla="*/ 1268982 w 1672849"/>
              <a:gd name="connsiteY33" fmla="*/ 995027 h 1836715"/>
              <a:gd name="connsiteX34" fmla="*/ 1343558 w 1672849"/>
              <a:gd name="connsiteY34" fmla="*/ 1004054 h 1836715"/>
              <a:gd name="connsiteX35" fmla="*/ 1399974 w 1672849"/>
              <a:gd name="connsiteY35" fmla="*/ 1050289 h 1836715"/>
              <a:gd name="connsiteX36" fmla="*/ 1450175 w 1672849"/>
              <a:gd name="connsiteY36" fmla="*/ 1083813 h 1836715"/>
              <a:gd name="connsiteX37" fmla="*/ 1437983 w 1672849"/>
              <a:gd name="connsiteY37" fmla="*/ 1135226 h 1836715"/>
              <a:gd name="connsiteX38" fmla="*/ 1487895 w 1672849"/>
              <a:gd name="connsiteY38" fmla="*/ 1229446 h 1836715"/>
              <a:gd name="connsiteX39" fmla="*/ 1526315 w 1672849"/>
              <a:gd name="connsiteY39" fmla="*/ 1260182 h 1836715"/>
              <a:gd name="connsiteX40" fmla="*/ 1527513 w 1672849"/>
              <a:gd name="connsiteY40" fmla="*/ 1353602 h 1836715"/>
              <a:gd name="connsiteX41" fmla="*/ 1557051 w 1672849"/>
              <a:gd name="connsiteY41" fmla="*/ 1483019 h 1836715"/>
              <a:gd name="connsiteX42" fmla="*/ 1626208 w 1672849"/>
              <a:gd name="connsiteY42" fmla="*/ 1705856 h 1836715"/>
              <a:gd name="connsiteX43" fmla="*/ 1672849 w 1672849"/>
              <a:gd name="connsiteY43"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878964 w 1672849"/>
              <a:gd name="connsiteY22" fmla="*/ 1109022 h 1836715"/>
              <a:gd name="connsiteX23" fmla="*/ 784312 w 1672849"/>
              <a:gd name="connsiteY23" fmla="*/ 1141299 h 1836715"/>
              <a:gd name="connsiteX24" fmla="*/ 754422 w 1672849"/>
              <a:gd name="connsiteY24" fmla="*/ 1233162 h 1836715"/>
              <a:gd name="connsiteX25" fmla="*/ 712078 w 1672849"/>
              <a:gd name="connsiteY25" fmla="*/ 1282818 h 1836715"/>
              <a:gd name="connsiteX26" fmla="*/ 744459 w 1672849"/>
              <a:gd name="connsiteY26" fmla="*/ 1446682 h 1836715"/>
              <a:gd name="connsiteX27" fmla="*/ 784312 w 1672849"/>
              <a:gd name="connsiteY27" fmla="*/ 1506269 h 1836715"/>
              <a:gd name="connsiteX28" fmla="*/ 986070 w 1672849"/>
              <a:gd name="connsiteY28" fmla="*/ 1451648 h 1836715"/>
              <a:gd name="connsiteX29" fmla="*/ 1085705 w 1672849"/>
              <a:gd name="connsiteY29" fmla="*/ 1374681 h 1836715"/>
              <a:gd name="connsiteX30" fmla="*/ 1147975 w 1672849"/>
              <a:gd name="connsiteY30" fmla="*/ 1302680 h 1836715"/>
              <a:gd name="connsiteX31" fmla="*/ 1103140 w 1672849"/>
              <a:gd name="connsiteY31" fmla="*/ 1027090 h 1836715"/>
              <a:gd name="connsiteX32" fmla="*/ 1175375 w 1672849"/>
              <a:gd name="connsiteY32" fmla="*/ 1002263 h 1836715"/>
              <a:gd name="connsiteX33" fmla="*/ 1236554 w 1672849"/>
              <a:gd name="connsiteY33" fmla="*/ 996331 h 1836715"/>
              <a:gd name="connsiteX34" fmla="*/ 1268982 w 1672849"/>
              <a:gd name="connsiteY34" fmla="*/ 995027 h 1836715"/>
              <a:gd name="connsiteX35" fmla="*/ 1343558 w 1672849"/>
              <a:gd name="connsiteY35" fmla="*/ 1004054 h 1836715"/>
              <a:gd name="connsiteX36" fmla="*/ 1399974 w 1672849"/>
              <a:gd name="connsiteY36" fmla="*/ 1050289 h 1836715"/>
              <a:gd name="connsiteX37" fmla="*/ 1450175 w 1672849"/>
              <a:gd name="connsiteY37" fmla="*/ 1083813 h 1836715"/>
              <a:gd name="connsiteX38" fmla="*/ 1437983 w 1672849"/>
              <a:gd name="connsiteY38" fmla="*/ 1135226 h 1836715"/>
              <a:gd name="connsiteX39" fmla="*/ 1487895 w 1672849"/>
              <a:gd name="connsiteY39" fmla="*/ 1229446 h 1836715"/>
              <a:gd name="connsiteX40" fmla="*/ 1526315 w 1672849"/>
              <a:gd name="connsiteY40" fmla="*/ 1260182 h 1836715"/>
              <a:gd name="connsiteX41" fmla="*/ 1527513 w 1672849"/>
              <a:gd name="connsiteY41" fmla="*/ 1353602 h 1836715"/>
              <a:gd name="connsiteX42" fmla="*/ 1557051 w 1672849"/>
              <a:gd name="connsiteY42" fmla="*/ 1483019 h 1836715"/>
              <a:gd name="connsiteX43" fmla="*/ 1626208 w 1672849"/>
              <a:gd name="connsiteY43" fmla="*/ 1705856 h 1836715"/>
              <a:gd name="connsiteX44" fmla="*/ 1672849 w 1672849"/>
              <a:gd name="connsiteY44"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878964 w 1672849"/>
              <a:gd name="connsiteY22" fmla="*/ 1109022 h 1836715"/>
              <a:gd name="connsiteX23" fmla="*/ 784312 w 1672849"/>
              <a:gd name="connsiteY23" fmla="*/ 1141299 h 1836715"/>
              <a:gd name="connsiteX24" fmla="*/ 754422 w 1672849"/>
              <a:gd name="connsiteY24" fmla="*/ 1233162 h 1836715"/>
              <a:gd name="connsiteX25" fmla="*/ 712078 w 1672849"/>
              <a:gd name="connsiteY25" fmla="*/ 1282818 h 1836715"/>
              <a:gd name="connsiteX26" fmla="*/ 744459 w 1672849"/>
              <a:gd name="connsiteY26" fmla="*/ 1446682 h 1836715"/>
              <a:gd name="connsiteX27" fmla="*/ 784312 w 1672849"/>
              <a:gd name="connsiteY27" fmla="*/ 1506269 h 1836715"/>
              <a:gd name="connsiteX28" fmla="*/ 986070 w 1672849"/>
              <a:gd name="connsiteY28" fmla="*/ 1451648 h 1836715"/>
              <a:gd name="connsiteX29" fmla="*/ 1085705 w 1672849"/>
              <a:gd name="connsiteY29" fmla="*/ 1374681 h 1836715"/>
              <a:gd name="connsiteX30" fmla="*/ 1120576 w 1672849"/>
              <a:gd name="connsiteY30" fmla="*/ 1334956 h 1836715"/>
              <a:gd name="connsiteX31" fmla="*/ 1147975 w 1672849"/>
              <a:gd name="connsiteY31" fmla="*/ 1302680 h 1836715"/>
              <a:gd name="connsiteX32" fmla="*/ 1103140 w 1672849"/>
              <a:gd name="connsiteY32" fmla="*/ 1027090 h 1836715"/>
              <a:gd name="connsiteX33" fmla="*/ 1175375 w 1672849"/>
              <a:gd name="connsiteY33" fmla="*/ 1002263 h 1836715"/>
              <a:gd name="connsiteX34" fmla="*/ 1236554 w 1672849"/>
              <a:gd name="connsiteY34" fmla="*/ 996331 h 1836715"/>
              <a:gd name="connsiteX35" fmla="*/ 1268982 w 1672849"/>
              <a:gd name="connsiteY35" fmla="*/ 995027 h 1836715"/>
              <a:gd name="connsiteX36" fmla="*/ 1343558 w 1672849"/>
              <a:gd name="connsiteY36" fmla="*/ 1004054 h 1836715"/>
              <a:gd name="connsiteX37" fmla="*/ 1399974 w 1672849"/>
              <a:gd name="connsiteY37" fmla="*/ 1050289 h 1836715"/>
              <a:gd name="connsiteX38" fmla="*/ 1450175 w 1672849"/>
              <a:gd name="connsiteY38" fmla="*/ 1083813 h 1836715"/>
              <a:gd name="connsiteX39" fmla="*/ 1437983 w 1672849"/>
              <a:gd name="connsiteY39" fmla="*/ 1135226 h 1836715"/>
              <a:gd name="connsiteX40" fmla="*/ 1487895 w 1672849"/>
              <a:gd name="connsiteY40" fmla="*/ 1229446 h 1836715"/>
              <a:gd name="connsiteX41" fmla="*/ 1526315 w 1672849"/>
              <a:gd name="connsiteY41" fmla="*/ 1260182 h 1836715"/>
              <a:gd name="connsiteX42" fmla="*/ 1527513 w 1672849"/>
              <a:gd name="connsiteY42" fmla="*/ 1353602 h 1836715"/>
              <a:gd name="connsiteX43" fmla="*/ 1557051 w 1672849"/>
              <a:gd name="connsiteY43" fmla="*/ 1483019 h 1836715"/>
              <a:gd name="connsiteX44" fmla="*/ 1626208 w 1672849"/>
              <a:gd name="connsiteY44" fmla="*/ 1705856 h 1836715"/>
              <a:gd name="connsiteX45" fmla="*/ 1672849 w 1672849"/>
              <a:gd name="connsiteY45" fmla="*/ 1823490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878964 w 1672849"/>
              <a:gd name="connsiteY22" fmla="*/ 1109022 h 1836715"/>
              <a:gd name="connsiteX23" fmla="*/ 784312 w 1672849"/>
              <a:gd name="connsiteY23" fmla="*/ 1141299 h 1836715"/>
              <a:gd name="connsiteX24" fmla="*/ 754422 w 1672849"/>
              <a:gd name="connsiteY24" fmla="*/ 1233162 h 1836715"/>
              <a:gd name="connsiteX25" fmla="*/ 712078 w 1672849"/>
              <a:gd name="connsiteY25" fmla="*/ 1282818 h 1836715"/>
              <a:gd name="connsiteX26" fmla="*/ 744459 w 1672849"/>
              <a:gd name="connsiteY26" fmla="*/ 1446682 h 1836715"/>
              <a:gd name="connsiteX27" fmla="*/ 784312 w 1672849"/>
              <a:gd name="connsiteY27" fmla="*/ 1506269 h 1836715"/>
              <a:gd name="connsiteX28" fmla="*/ 986070 w 1672849"/>
              <a:gd name="connsiteY28" fmla="*/ 1451648 h 1836715"/>
              <a:gd name="connsiteX29" fmla="*/ 1065777 w 1672849"/>
              <a:gd name="connsiteY29" fmla="*/ 1434268 h 1836715"/>
              <a:gd name="connsiteX30" fmla="*/ 1085705 w 1672849"/>
              <a:gd name="connsiteY30" fmla="*/ 1374681 h 1836715"/>
              <a:gd name="connsiteX31" fmla="*/ 1120576 w 1672849"/>
              <a:gd name="connsiteY31" fmla="*/ 1334956 h 1836715"/>
              <a:gd name="connsiteX32" fmla="*/ 1147975 w 1672849"/>
              <a:gd name="connsiteY32" fmla="*/ 1302680 h 1836715"/>
              <a:gd name="connsiteX33" fmla="*/ 1103140 w 1672849"/>
              <a:gd name="connsiteY33" fmla="*/ 1027090 h 1836715"/>
              <a:gd name="connsiteX34" fmla="*/ 1175375 w 1672849"/>
              <a:gd name="connsiteY34" fmla="*/ 1002263 h 1836715"/>
              <a:gd name="connsiteX35" fmla="*/ 1236554 w 1672849"/>
              <a:gd name="connsiteY35" fmla="*/ 996331 h 1836715"/>
              <a:gd name="connsiteX36" fmla="*/ 1268982 w 1672849"/>
              <a:gd name="connsiteY36" fmla="*/ 995027 h 1836715"/>
              <a:gd name="connsiteX37" fmla="*/ 1343558 w 1672849"/>
              <a:gd name="connsiteY37" fmla="*/ 1004054 h 1836715"/>
              <a:gd name="connsiteX38" fmla="*/ 1399974 w 1672849"/>
              <a:gd name="connsiteY38" fmla="*/ 1050289 h 1836715"/>
              <a:gd name="connsiteX39" fmla="*/ 1450175 w 1672849"/>
              <a:gd name="connsiteY39" fmla="*/ 1083813 h 1836715"/>
              <a:gd name="connsiteX40" fmla="*/ 1437983 w 1672849"/>
              <a:gd name="connsiteY40" fmla="*/ 1135226 h 1836715"/>
              <a:gd name="connsiteX41" fmla="*/ 1487895 w 1672849"/>
              <a:gd name="connsiteY41" fmla="*/ 1229446 h 1836715"/>
              <a:gd name="connsiteX42" fmla="*/ 1526315 w 1672849"/>
              <a:gd name="connsiteY42" fmla="*/ 1260182 h 1836715"/>
              <a:gd name="connsiteX43" fmla="*/ 1527513 w 1672849"/>
              <a:gd name="connsiteY43" fmla="*/ 1353602 h 1836715"/>
              <a:gd name="connsiteX44" fmla="*/ 1557051 w 1672849"/>
              <a:gd name="connsiteY44" fmla="*/ 1483019 h 1836715"/>
              <a:gd name="connsiteX45" fmla="*/ 1626208 w 1672849"/>
              <a:gd name="connsiteY45" fmla="*/ 1705856 h 1836715"/>
              <a:gd name="connsiteX46" fmla="*/ 1672849 w 1672849"/>
              <a:gd name="connsiteY46" fmla="*/ 1823490 h 183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72849" h="1836715">
                <a:moveTo>
                  <a:pt x="50918" y="1836715"/>
                </a:moveTo>
                <a:cubicBezTo>
                  <a:pt x="48042" y="1820667"/>
                  <a:pt x="9080" y="1798400"/>
                  <a:pt x="2687" y="1768906"/>
                </a:cubicBezTo>
                <a:cubicBezTo>
                  <a:pt x="-3706" y="1739412"/>
                  <a:pt x="1990" y="1712899"/>
                  <a:pt x="12561" y="1659752"/>
                </a:cubicBezTo>
                <a:cubicBezTo>
                  <a:pt x="25368" y="1544491"/>
                  <a:pt x="84278" y="1536807"/>
                  <a:pt x="97085" y="1421546"/>
                </a:cubicBezTo>
                <a:cubicBezTo>
                  <a:pt x="104769" y="1324215"/>
                  <a:pt x="35613" y="1272988"/>
                  <a:pt x="43297" y="1175657"/>
                </a:cubicBezTo>
                <a:lnTo>
                  <a:pt x="127821" y="960504"/>
                </a:lnTo>
                <a:lnTo>
                  <a:pt x="135505" y="760720"/>
                </a:lnTo>
                <a:lnTo>
                  <a:pt x="150873" y="637775"/>
                </a:lnTo>
                <a:lnTo>
                  <a:pt x="227714" y="476410"/>
                </a:lnTo>
                <a:lnTo>
                  <a:pt x="312238" y="299678"/>
                </a:lnTo>
                <a:lnTo>
                  <a:pt x="342974" y="115261"/>
                </a:lnTo>
                <a:lnTo>
                  <a:pt x="319922" y="38420"/>
                </a:lnTo>
                <a:lnTo>
                  <a:pt x="412130" y="0"/>
                </a:lnTo>
                <a:lnTo>
                  <a:pt x="473603" y="61473"/>
                </a:lnTo>
                <a:lnTo>
                  <a:pt x="481287" y="161365"/>
                </a:lnTo>
                <a:lnTo>
                  <a:pt x="581179" y="376518"/>
                </a:lnTo>
                <a:lnTo>
                  <a:pt x="719492" y="476410"/>
                </a:lnTo>
                <a:lnTo>
                  <a:pt x="704124" y="553251"/>
                </a:lnTo>
                <a:lnTo>
                  <a:pt x="750228" y="660827"/>
                </a:lnTo>
                <a:lnTo>
                  <a:pt x="780964" y="745352"/>
                </a:lnTo>
                <a:lnTo>
                  <a:pt x="850120" y="791456"/>
                </a:lnTo>
                <a:lnTo>
                  <a:pt x="1003801" y="860612"/>
                </a:lnTo>
                <a:cubicBezTo>
                  <a:pt x="1006533" y="902367"/>
                  <a:pt x="915545" y="1062241"/>
                  <a:pt x="878964" y="1109022"/>
                </a:cubicBezTo>
                <a:cubicBezTo>
                  <a:pt x="842383" y="1155803"/>
                  <a:pt x="802993" y="1109437"/>
                  <a:pt x="784312" y="1141299"/>
                </a:cubicBezTo>
                <a:cubicBezTo>
                  <a:pt x="765631" y="1173161"/>
                  <a:pt x="769782" y="1212058"/>
                  <a:pt x="754422" y="1233162"/>
                </a:cubicBezTo>
                <a:cubicBezTo>
                  <a:pt x="739062" y="1254266"/>
                  <a:pt x="716644" y="1256749"/>
                  <a:pt x="712078" y="1282818"/>
                </a:cubicBezTo>
                <a:cubicBezTo>
                  <a:pt x="668024" y="1385462"/>
                  <a:pt x="679697" y="1455372"/>
                  <a:pt x="744459" y="1446682"/>
                </a:cubicBezTo>
                <a:cubicBezTo>
                  <a:pt x="769367" y="1445855"/>
                  <a:pt x="726607" y="1516614"/>
                  <a:pt x="784312" y="1506269"/>
                </a:cubicBezTo>
                <a:cubicBezTo>
                  <a:pt x="816693" y="1505855"/>
                  <a:pt x="935008" y="1471924"/>
                  <a:pt x="986070" y="1451648"/>
                </a:cubicBezTo>
                <a:cubicBezTo>
                  <a:pt x="1029660" y="1435096"/>
                  <a:pt x="1049171" y="1447096"/>
                  <a:pt x="1065777" y="1434268"/>
                </a:cubicBezTo>
                <a:cubicBezTo>
                  <a:pt x="1082383" y="1421440"/>
                  <a:pt x="1073251" y="1386681"/>
                  <a:pt x="1085705" y="1374681"/>
                </a:cubicBezTo>
                <a:cubicBezTo>
                  <a:pt x="1098159" y="1362681"/>
                  <a:pt x="1110198" y="1346956"/>
                  <a:pt x="1120576" y="1334956"/>
                </a:cubicBezTo>
                <a:cubicBezTo>
                  <a:pt x="1130954" y="1322956"/>
                  <a:pt x="1152542" y="1355646"/>
                  <a:pt x="1147975" y="1302680"/>
                </a:cubicBezTo>
                <a:cubicBezTo>
                  <a:pt x="1143408" y="1249714"/>
                  <a:pt x="1073250" y="1074263"/>
                  <a:pt x="1103140" y="1027090"/>
                </a:cubicBezTo>
                <a:cubicBezTo>
                  <a:pt x="1133030" y="979917"/>
                  <a:pt x="1150649" y="991665"/>
                  <a:pt x="1175375" y="1002263"/>
                </a:cubicBezTo>
                <a:lnTo>
                  <a:pt x="1236554" y="996331"/>
                </a:lnTo>
                <a:lnTo>
                  <a:pt x="1268982" y="995027"/>
                </a:lnTo>
                <a:lnTo>
                  <a:pt x="1343558" y="1004054"/>
                </a:lnTo>
                <a:lnTo>
                  <a:pt x="1399974" y="1050289"/>
                </a:lnTo>
                <a:lnTo>
                  <a:pt x="1450175" y="1083813"/>
                </a:lnTo>
                <a:lnTo>
                  <a:pt x="1437983" y="1135226"/>
                </a:lnTo>
                <a:lnTo>
                  <a:pt x="1487895" y="1229446"/>
                </a:lnTo>
                <a:lnTo>
                  <a:pt x="1526315" y="1260182"/>
                </a:lnTo>
                <a:cubicBezTo>
                  <a:pt x="1529891" y="1291322"/>
                  <a:pt x="1523937" y="1322462"/>
                  <a:pt x="1527513" y="1353602"/>
                </a:cubicBezTo>
                <a:lnTo>
                  <a:pt x="1557051" y="1483019"/>
                </a:lnTo>
                <a:lnTo>
                  <a:pt x="1626208" y="1705856"/>
                </a:lnTo>
                <a:lnTo>
                  <a:pt x="1672849" y="182349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0" name="Oval 22"/>
          <p:cNvSpPr>
            <a:spLocks noChangeArrowheads="1"/>
          </p:cNvSpPr>
          <p:nvPr/>
        </p:nvSpPr>
        <p:spPr bwMode="auto">
          <a:xfrm>
            <a:off x="4578350" y="1485900"/>
            <a:ext cx="139700" cy="139700"/>
          </a:xfrm>
          <a:prstGeom prst="ellipse">
            <a:avLst/>
          </a:prstGeom>
          <a:solidFill>
            <a:srgbClr val="FFFFFF"/>
          </a:solidFill>
          <a:ln w="25400">
            <a:solidFill>
              <a:schemeClr val="tx1"/>
            </a:solidFill>
            <a:round/>
            <a:headEnd/>
            <a:tailEnd/>
          </a:ln>
        </p:spPr>
        <p:txBody>
          <a:bodyPr anchor="ct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81" name="TextBox 146"/>
          <p:cNvSpPr txBox="1">
            <a:spLocks noChangeArrowheads="1"/>
          </p:cNvSpPr>
          <p:nvPr/>
        </p:nvSpPr>
        <p:spPr bwMode="auto">
          <a:xfrm>
            <a:off x="3086100" y="1417638"/>
            <a:ext cx="8691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dirty="0">
                <a:solidFill>
                  <a:srgbClr val="FFFFFF"/>
                </a:solidFill>
                <a:latin typeface="+mj-lt"/>
              </a:rPr>
              <a:t>FLORIDA</a:t>
            </a:r>
          </a:p>
        </p:txBody>
      </p:sp>
      <p:sp>
        <p:nvSpPr>
          <p:cNvPr id="82" name="Freeform 81"/>
          <p:cNvSpPr/>
          <p:nvPr/>
        </p:nvSpPr>
        <p:spPr>
          <a:xfrm>
            <a:off x="4578350" y="5530850"/>
            <a:ext cx="1344613" cy="844550"/>
          </a:xfrm>
          <a:custGeom>
            <a:avLst/>
            <a:gdLst>
              <a:gd name="connsiteX0" fmla="*/ 0 w 1498386"/>
              <a:gd name="connsiteY0" fmla="*/ 799139 h 883664"/>
              <a:gd name="connsiteX1" fmla="*/ 230521 w 1498386"/>
              <a:gd name="connsiteY1" fmla="*/ 722299 h 883664"/>
              <a:gd name="connsiteX2" fmla="*/ 376517 w 1498386"/>
              <a:gd name="connsiteY2" fmla="*/ 683879 h 883664"/>
              <a:gd name="connsiteX3" fmla="*/ 491778 w 1498386"/>
              <a:gd name="connsiteY3" fmla="*/ 583986 h 883664"/>
              <a:gd name="connsiteX4" fmla="*/ 576302 w 1498386"/>
              <a:gd name="connsiteY4" fmla="*/ 514830 h 883664"/>
              <a:gd name="connsiteX5" fmla="*/ 714615 w 1498386"/>
              <a:gd name="connsiteY5" fmla="*/ 537882 h 883664"/>
              <a:gd name="connsiteX6" fmla="*/ 776087 w 1498386"/>
              <a:gd name="connsiteY6" fmla="*/ 599354 h 883664"/>
              <a:gd name="connsiteX7" fmla="*/ 883664 w 1498386"/>
              <a:gd name="connsiteY7" fmla="*/ 599354 h 883664"/>
              <a:gd name="connsiteX8" fmla="*/ 983556 w 1498386"/>
              <a:gd name="connsiteY8" fmla="*/ 545566 h 883664"/>
              <a:gd name="connsiteX9" fmla="*/ 1098817 w 1498386"/>
              <a:gd name="connsiteY9" fmla="*/ 430306 h 883664"/>
              <a:gd name="connsiteX10" fmla="*/ 1221761 w 1498386"/>
              <a:gd name="connsiteY10" fmla="*/ 361149 h 883664"/>
              <a:gd name="connsiteX11" fmla="*/ 1367758 w 1498386"/>
              <a:gd name="connsiteY11" fmla="*/ 261257 h 883664"/>
              <a:gd name="connsiteX12" fmla="*/ 1429230 w 1498386"/>
              <a:gd name="connsiteY12" fmla="*/ 138312 h 883664"/>
              <a:gd name="connsiteX13" fmla="*/ 1475334 w 1498386"/>
              <a:gd name="connsiteY13" fmla="*/ 0 h 883664"/>
              <a:gd name="connsiteX14" fmla="*/ 1498386 w 1498386"/>
              <a:gd name="connsiteY14" fmla="*/ 84524 h 883664"/>
              <a:gd name="connsiteX15" fmla="*/ 1436914 w 1498386"/>
              <a:gd name="connsiteY15" fmla="*/ 199785 h 883664"/>
              <a:gd name="connsiteX16" fmla="*/ 1398494 w 1498386"/>
              <a:gd name="connsiteY16" fmla="*/ 299677 h 883664"/>
              <a:gd name="connsiteX17" fmla="*/ 1344706 w 1498386"/>
              <a:gd name="connsiteY17" fmla="*/ 376517 h 883664"/>
              <a:gd name="connsiteX18" fmla="*/ 1221761 w 1498386"/>
              <a:gd name="connsiteY18" fmla="*/ 461042 h 883664"/>
              <a:gd name="connsiteX19" fmla="*/ 1075765 w 1498386"/>
              <a:gd name="connsiteY19" fmla="*/ 591670 h 883664"/>
              <a:gd name="connsiteX20" fmla="*/ 952820 w 1498386"/>
              <a:gd name="connsiteY20" fmla="*/ 683879 h 883664"/>
              <a:gd name="connsiteX21" fmla="*/ 729983 w 1498386"/>
              <a:gd name="connsiteY21" fmla="*/ 776087 h 883664"/>
              <a:gd name="connsiteX22" fmla="*/ 514830 w 1498386"/>
              <a:gd name="connsiteY22" fmla="*/ 852927 h 883664"/>
              <a:gd name="connsiteX23" fmla="*/ 391886 w 1498386"/>
              <a:gd name="connsiteY23" fmla="*/ 883664 h 883664"/>
              <a:gd name="connsiteX24" fmla="*/ 253573 w 1498386"/>
              <a:gd name="connsiteY24" fmla="*/ 875980 h 883664"/>
              <a:gd name="connsiteX25" fmla="*/ 169049 w 1498386"/>
              <a:gd name="connsiteY25" fmla="*/ 875980 h 883664"/>
              <a:gd name="connsiteX26" fmla="*/ 138312 w 1498386"/>
              <a:gd name="connsiteY26" fmla="*/ 875980 h 883664"/>
              <a:gd name="connsiteX27" fmla="*/ 99892 w 1498386"/>
              <a:gd name="connsiteY27" fmla="*/ 845243 h 883664"/>
              <a:gd name="connsiteX28" fmla="*/ 92208 w 1498386"/>
              <a:gd name="connsiteY28" fmla="*/ 814507 h 883664"/>
              <a:gd name="connsiteX29" fmla="*/ 115260 w 1498386"/>
              <a:gd name="connsiteY29" fmla="*/ 783771 h 883664"/>
              <a:gd name="connsiteX0" fmla="*/ 138313 w 1406178"/>
              <a:gd name="connsiteY0" fmla="*/ 722299 h 883664"/>
              <a:gd name="connsiteX1" fmla="*/ 284309 w 1406178"/>
              <a:gd name="connsiteY1" fmla="*/ 683879 h 883664"/>
              <a:gd name="connsiteX2" fmla="*/ 399570 w 1406178"/>
              <a:gd name="connsiteY2" fmla="*/ 583986 h 883664"/>
              <a:gd name="connsiteX3" fmla="*/ 484094 w 1406178"/>
              <a:gd name="connsiteY3" fmla="*/ 514830 h 883664"/>
              <a:gd name="connsiteX4" fmla="*/ 622407 w 1406178"/>
              <a:gd name="connsiteY4" fmla="*/ 537882 h 883664"/>
              <a:gd name="connsiteX5" fmla="*/ 683879 w 1406178"/>
              <a:gd name="connsiteY5" fmla="*/ 599354 h 883664"/>
              <a:gd name="connsiteX6" fmla="*/ 791456 w 1406178"/>
              <a:gd name="connsiteY6" fmla="*/ 599354 h 883664"/>
              <a:gd name="connsiteX7" fmla="*/ 891348 w 1406178"/>
              <a:gd name="connsiteY7" fmla="*/ 545566 h 883664"/>
              <a:gd name="connsiteX8" fmla="*/ 1006609 w 1406178"/>
              <a:gd name="connsiteY8" fmla="*/ 430306 h 883664"/>
              <a:gd name="connsiteX9" fmla="*/ 1129553 w 1406178"/>
              <a:gd name="connsiteY9" fmla="*/ 361149 h 883664"/>
              <a:gd name="connsiteX10" fmla="*/ 1275550 w 1406178"/>
              <a:gd name="connsiteY10" fmla="*/ 261257 h 883664"/>
              <a:gd name="connsiteX11" fmla="*/ 1337022 w 1406178"/>
              <a:gd name="connsiteY11" fmla="*/ 138312 h 883664"/>
              <a:gd name="connsiteX12" fmla="*/ 1383126 w 1406178"/>
              <a:gd name="connsiteY12" fmla="*/ 0 h 883664"/>
              <a:gd name="connsiteX13" fmla="*/ 1406178 w 1406178"/>
              <a:gd name="connsiteY13" fmla="*/ 84524 h 883664"/>
              <a:gd name="connsiteX14" fmla="*/ 1344706 w 1406178"/>
              <a:gd name="connsiteY14" fmla="*/ 199785 h 883664"/>
              <a:gd name="connsiteX15" fmla="*/ 1306286 w 1406178"/>
              <a:gd name="connsiteY15" fmla="*/ 299677 h 883664"/>
              <a:gd name="connsiteX16" fmla="*/ 1252498 w 1406178"/>
              <a:gd name="connsiteY16" fmla="*/ 376517 h 883664"/>
              <a:gd name="connsiteX17" fmla="*/ 1129553 w 1406178"/>
              <a:gd name="connsiteY17" fmla="*/ 461042 h 883664"/>
              <a:gd name="connsiteX18" fmla="*/ 983557 w 1406178"/>
              <a:gd name="connsiteY18" fmla="*/ 591670 h 883664"/>
              <a:gd name="connsiteX19" fmla="*/ 860612 w 1406178"/>
              <a:gd name="connsiteY19" fmla="*/ 683879 h 883664"/>
              <a:gd name="connsiteX20" fmla="*/ 637775 w 1406178"/>
              <a:gd name="connsiteY20" fmla="*/ 776087 h 883664"/>
              <a:gd name="connsiteX21" fmla="*/ 422622 w 1406178"/>
              <a:gd name="connsiteY21" fmla="*/ 852927 h 883664"/>
              <a:gd name="connsiteX22" fmla="*/ 299678 w 1406178"/>
              <a:gd name="connsiteY22" fmla="*/ 883664 h 883664"/>
              <a:gd name="connsiteX23" fmla="*/ 161365 w 1406178"/>
              <a:gd name="connsiteY23" fmla="*/ 875980 h 883664"/>
              <a:gd name="connsiteX24" fmla="*/ 76841 w 1406178"/>
              <a:gd name="connsiteY24" fmla="*/ 875980 h 883664"/>
              <a:gd name="connsiteX25" fmla="*/ 46104 w 1406178"/>
              <a:gd name="connsiteY25" fmla="*/ 875980 h 883664"/>
              <a:gd name="connsiteX26" fmla="*/ 7684 w 1406178"/>
              <a:gd name="connsiteY26" fmla="*/ 845243 h 883664"/>
              <a:gd name="connsiteX27" fmla="*/ 0 w 1406178"/>
              <a:gd name="connsiteY27" fmla="*/ 814507 h 883664"/>
              <a:gd name="connsiteX28" fmla="*/ 23052 w 1406178"/>
              <a:gd name="connsiteY28" fmla="*/ 783771 h 883664"/>
              <a:gd name="connsiteX0" fmla="*/ 138313 w 1406178"/>
              <a:gd name="connsiteY0" fmla="*/ 722299 h 883664"/>
              <a:gd name="connsiteX1" fmla="*/ 284309 w 1406178"/>
              <a:gd name="connsiteY1" fmla="*/ 683879 h 883664"/>
              <a:gd name="connsiteX2" fmla="*/ 399570 w 1406178"/>
              <a:gd name="connsiteY2" fmla="*/ 583986 h 883664"/>
              <a:gd name="connsiteX3" fmla="*/ 484094 w 1406178"/>
              <a:gd name="connsiteY3" fmla="*/ 514830 h 883664"/>
              <a:gd name="connsiteX4" fmla="*/ 622407 w 1406178"/>
              <a:gd name="connsiteY4" fmla="*/ 537882 h 883664"/>
              <a:gd name="connsiteX5" fmla="*/ 683879 w 1406178"/>
              <a:gd name="connsiteY5" fmla="*/ 599354 h 883664"/>
              <a:gd name="connsiteX6" fmla="*/ 791456 w 1406178"/>
              <a:gd name="connsiteY6" fmla="*/ 599354 h 883664"/>
              <a:gd name="connsiteX7" fmla="*/ 891348 w 1406178"/>
              <a:gd name="connsiteY7" fmla="*/ 545566 h 883664"/>
              <a:gd name="connsiteX8" fmla="*/ 1006609 w 1406178"/>
              <a:gd name="connsiteY8" fmla="*/ 430306 h 883664"/>
              <a:gd name="connsiteX9" fmla="*/ 1129553 w 1406178"/>
              <a:gd name="connsiteY9" fmla="*/ 361149 h 883664"/>
              <a:gd name="connsiteX10" fmla="*/ 1275550 w 1406178"/>
              <a:gd name="connsiteY10" fmla="*/ 261257 h 883664"/>
              <a:gd name="connsiteX11" fmla="*/ 1337022 w 1406178"/>
              <a:gd name="connsiteY11" fmla="*/ 138312 h 883664"/>
              <a:gd name="connsiteX12" fmla="*/ 1383126 w 1406178"/>
              <a:gd name="connsiteY12" fmla="*/ 0 h 883664"/>
              <a:gd name="connsiteX13" fmla="*/ 1406178 w 1406178"/>
              <a:gd name="connsiteY13" fmla="*/ 84524 h 883664"/>
              <a:gd name="connsiteX14" fmla="*/ 1344706 w 1406178"/>
              <a:gd name="connsiteY14" fmla="*/ 199785 h 883664"/>
              <a:gd name="connsiteX15" fmla="*/ 1306286 w 1406178"/>
              <a:gd name="connsiteY15" fmla="*/ 299677 h 883664"/>
              <a:gd name="connsiteX16" fmla="*/ 1252498 w 1406178"/>
              <a:gd name="connsiteY16" fmla="*/ 376517 h 883664"/>
              <a:gd name="connsiteX17" fmla="*/ 1129553 w 1406178"/>
              <a:gd name="connsiteY17" fmla="*/ 461042 h 883664"/>
              <a:gd name="connsiteX18" fmla="*/ 983557 w 1406178"/>
              <a:gd name="connsiteY18" fmla="*/ 591670 h 883664"/>
              <a:gd name="connsiteX19" fmla="*/ 860612 w 1406178"/>
              <a:gd name="connsiteY19" fmla="*/ 683879 h 883664"/>
              <a:gd name="connsiteX20" fmla="*/ 637775 w 1406178"/>
              <a:gd name="connsiteY20" fmla="*/ 776087 h 883664"/>
              <a:gd name="connsiteX21" fmla="*/ 422622 w 1406178"/>
              <a:gd name="connsiteY21" fmla="*/ 852927 h 883664"/>
              <a:gd name="connsiteX22" fmla="*/ 299678 w 1406178"/>
              <a:gd name="connsiteY22" fmla="*/ 883664 h 883664"/>
              <a:gd name="connsiteX23" fmla="*/ 161365 w 1406178"/>
              <a:gd name="connsiteY23" fmla="*/ 875980 h 883664"/>
              <a:gd name="connsiteX24" fmla="*/ 76841 w 1406178"/>
              <a:gd name="connsiteY24" fmla="*/ 875980 h 883664"/>
              <a:gd name="connsiteX25" fmla="*/ 46104 w 1406178"/>
              <a:gd name="connsiteY25" fmla="*/ 875980 h 883664"/>
              <a:gd name="connsiteX26" fmla="*/ 7684 w 1406178"/>
              <a:gd name="connsiteY26" fmla="*/ 845243 h 883664"/>
              <a:gd name="connsiteX27" fmla="*/ 0 w 1406178"/>
              <a:gd name="connsiteY27" fmla="*/ 814507 h 883664"/>
              <a:gd name="connsiteX28" fmla="*/ 23052 w 1406178"/>
              <a:gd name="connsiteY28" fmla="*/ 783771 h 883664"/>
              <a:gd name="connsiteX29" fmla="*/ 138313 w 1406178"/>
              <a:gd name="connsiteY29" fmla="*/ 722299 h 883664"/>
              <a:gd name="connsiteX0" fmla="*/ 138313 w 1408300"/>
              <a:gd name="connsiteY0" fmla="*/ 722299 h 883664"/>
              <a:gd name="connsiteX1" fmla="*/ 284309 w 1408300"/>
              <a:gd name="connsiteY1" fmla="*/ 683879 h 883664"/>
              <a:gd name="connsiteX2" fmla="*/ 399570 w 1408300"/>
              <a:gd name="connsiteY2" fmla="*/ 583986 h 883664"/>
              <a:gd name="connsiteX3" fmla="*/ 484094 w 1408300"/>
              <a:gd name="connsiteY3" fmla="*/ 514830 h 883664"/>
              <a:gd name="connsiteX4" fmla="*/ 622407 w 1408300"/>
              <a:gd name="connsiteY4" fmla="*/ 537882 h 883664"/>
              <a:gd name="connsiteX5" fmla="*/ 683879 w 1408300"/>
              <a:gd name="connsiteY5" fmla="*/ 599354 h 883664"/>
              <a:gd name="connsiteX6" fmla="*/ 791456 w 1408300"/>
              <a:gd name="connsiteY6" fmla="*/ 599354 h 883664"/>
              <a:gd name="connsiteX7" fmla="*/ 891348 w 1408300"/>
              <a:gd name="connsiteY7" fmla="*/ 545566 h 883664"/>
              <a:gd name="connsiteX8" fmla="*/ 1006609 w 1408300"/>
              <a:gd name="connsiteY8" fmla="*/ 430306 h 883664"/>
              <a:gd name="connsiteX9" fmla="*/ 1129553 w 1408300"/>
              <a:gd name="connsiteY9" fmla="*/ 361149 h 883664"/>
              <a:gd name="connsiteX10" fmla="*/ 1275550 w 1408300"/>
              <a:gd name="connsiteY10" fmla="*/ 261257 h 883664"/>
              <a:gd name="connsiteX11" fmla="*/ 1337022 w 1408300"/>
              <a:gd name="connsiteY11" fmla="*/ 138312 h 883664"/>
              <a:gd name="connsiteX12" fmla="*/ 1383126 w 1408300"/>
              <a:gd name="connsiteY12" fmla="*/ 0 h 883664"/>
              <a:gd name="connsiteX13" fmla="*/ 1408300 w 1408300"/>
              <a:gd name="connsiteY13" fmla="*/ 35739 h 883664"/>
              <a:gd name="connsiteX14" fmla="*/ 1406178 w 1408300"/>
              <a:gd name="connsiteY14" fmla="*/ 84524 h 883664"/>
              <a:gd name="connsiteX15" fmla="*/ 1344706 w 1408300"/>
              <a:gd name="connsiteY15" fmla="*/ 199785 h 883664"/>
              <a:gd name="connsiteX16" fmla="*/ 1306286 w 1408300"/>
              <a:gd name="connsiteY16" fmla="*/ 299677 h 883664"/>
              <a:gd name="connsiteX17" fmla="*/ 1252498 w 1408300"/>
              <a:gd name="connsiteY17" fmla="*/ 376517 h 883664"/>
              <a:gd name="connsiteX18" fmla="*/ 1129553 w 1408300"/>
              <a:gd name="connsiteY18" fmla="*/ 461042 h 883664"/>
              <a:gd name="connsiteX19" fmla="*/ 983557 w 1408300"/>
              <a:gd name="connsiteY19" fmla="*/ 591670 h 883664"/>
              <a:gd name="connsiteX20" fmla="*/ 860612 w 1408300"/>
              <a:gd name="connsiteY20" fmla="*/ 683879 h 883664"/>
              <a:gd name="connsiteX21" fmla="*/ 637775 w 1408300"/>
              <a:gd name="connsiteY21" fmla="*/ 776087 h 883664"/>
              <a:gd name="connsiteX22" fmla="*/ 422622 w 1408300"/>
              <a:gd name="connsiteY22" fmla="*/ 852927 h 883664"/>
              <a:gd name="connsiteX23" fmla="*/ 299678 w 1408300"/>
              <a:gd name="connsiteY23" fmla="*/ 883664 h 883664"/>
              <a:gd name="connsiteX24" fmla="*/ 161365 w 1408300"/>
              <a:gd name="connsiteY24" fmla="*/ 875980 h 883664"/>
              <a:gd name="connsiteX25" fmla="*/ 76841 w 1408300"/>
              <a:gd name="connsiteY25" fmla="*/ 875980 h 883664"/>
              <a:gd name="connsiteX26" fmla="*/ 46104 w 1408300"/>
              <a:gd name="connsiteY26" fmla="*/ 875980 h 883664"/>
              <a:gd name="connsiteX27" fmla="*/ 7684 w 1408300"/>
              <a:gd name="connsiteY27" fmla="*/ 845243 h 883664"/>
              <a:gd name="connsiteX28" fmla="*/ 0 w 1408300"/>
              <a:gd name="connsiteY28" fmla="*/ 814507 h 883664"/>
              <a:gd name="connsiteX29" fmla="*/ 23052 w 1408300"/>
              <a:gd name="connsiteY29" fmla="*/ 783771 h 883664"/>
              <a:gd name="connsiteX30" fmla="*/ 138313 w 1408300"/>
              <a:gd name="connsiteY30" fmla="*/ 722299 h 883664"/>
              <a:gd name="connsiteX0" fmla="*/ 138313 w 1408300"/>
              <a:gd name="connsiteY0" fmla="*/ 722299 h 883664"/>
              <a:gd name="connsiteX1" fmla="*/ 284309 w 1408300"/>
              <a:gd name="connsiteY1" fmla="*/ 683879 h 883664"/>
              <a:gd name="connsiteX2" fmla="*/ 399570 w 1408300"/>
              <a:gd name="connsiteY2" fmla="*/ 583986 h 883664"/>
              <a:gd name="connsiteX3" fmla="*/ 484094 w 1408300"/>
              <a:gd name="connsiteY3" fmla="*/ 514830 h 883664"/>
              <a:gd name="connsiteX4" fmla="*/ 622407 w 1408300"/>
              <a:gd name="connsiteY4" fmla="*/ 537882 h 883664"/>
              <a:gd name="connsiteX5" fmla="*/ 683879 w 1408300"/>
              <a:gd name="connsiteY5" fmla="*/ 599354 h 883664"/>
              <a:gd name="connsiteX6" fmla="*/ 791456 w 1408300"/>
              <a:gd name="connsiteY6" fmla="*/ 599354 h 883664"/>
              <a:gd name="connsiteX7" fmla="*/ 891348 w 1408300"/>
              <a:gd name="connsiteY7" fmla="*/ 545566 h 883664"/>
              <a:gd name="connsiteX8" fmla="*/ 1016134 w 1408300"/>
              <a:gd name="connsiteY8" fmla="*/ 449356 h 883664"/>
              <a:gd name="connsiteX9" fmla="*/ 1129553 w 1408300"/>
              <a:gd name="connsiteY9" fmla="*/ 361149 h 883664"/>
              <a:gd name="connsiteX10" fmla="*/ 1275550 w 1408300"/>
              <a:gd name="connsiteY10" fmla="*/ 261257 h 883664"/>
              <a:gd name="connsiteX11" fmla="*/ 1337022 w 1408300"/>
              <a:gd name="connsiteY11" fmla="*/ 138312 h 883664"/>
              <a:gd name="connsiteX12" fmla="*/ 1383126 w 1408300"/>
              <a:gd name="connsiteY12" fmla="*/ 0 h 883664"/>
              <a:gd name="connsiteX13" fmla="*/ 1408300 w 1408300"/>
              <a:gd name="connsiteY13" fmla="*/ 35739 h 883664"/>
              <a:gd name="connsiteX14" fmla="*/ 1406178 w 1408300"/>
              <a:gd name="connsiteY14" fmla="*/ 84524 h 883664"/>
              <a:gd name="connsiteX15" fmla="*/ 1344706 w 1408300"/>
              <a:gd name="connsiteY15" fmla="*/ 199785 h 883664"/>
              <a:gd name="connsiteX16" fmla="*/ 1306286 w 1408300"/>
              <a:gd name="connsiteY16" fmla="*/ 299677 h 883664"/>
              <a:gd name="connsiteX17" fmla="*/ 1252498 w 1408300"/>
              <a:gd name="connsiteY17" fmla="*/ 376517 h 883664"/>
              <a:gd name="connsiteX18" fmla="*/ 1129553 w 1408300"/>
              <a:gd name="connsiteY18" fmla="*/ 461042 h 883664"/>
              <a:gd name="connsiteX19" fmla="*/ 983557 w 1408300"/>
              <a:gd name="connsiteY19" fmla="*/ 591670 h 883664"/>
              <a:gd name="connsiteX20" fmla="*/ 860612 w 1408300"/>
              <a:gd name="connsiteY20" fmla="*/ 683879 h 883664"/>
              <a:gd name="connsiteX21" fmla="*/ 637775 w 1408300"/>
              <a:gd name="connsiteY21" fmla="*/ 776087 h 883664"/>
              <a:gd name="connsiteX22" fmla="*/ 422622 w 1408300"/>
              <a:gd name="connsiteY22" fmla="*/ 852927 h 883664"/>
              <a:gd name="connsiteX23" fmla="*/ 299678 w 1408300"/>
              <a:gd name="connsiteY23" fmla="*/ 883664 h 883664"/>
              <a:gd name="connsiteX24" fmla="*/ 161365 w 1408300"/>
              <a:gd name="connsiteY24" fmla="*/ 875980 h 883664"/>
              <a:gd name="connsiteX25" fmla="*/ 76841 w 1408300"/>
              <a:gd name="connsiteY25" fmla="*/ 875980 h 883664"/>
              <a:gd name="connsiteX26" fmla="*/ 46104 w 1408300"/>
              <a:gd name="connsiteY26" fmla="*/ 875980 h 883664"/>
              <a:gd name="connsiteX27" fmla="*/ 7684 w 1408300"/>
              <a:gd name="connsiteY27" fmla="*/ 845243 h 883664"/>
              <a:gd name="connsiteX28" fmla="*/ 0 w 1408300"/>
              <a:gd name="connsiteY28" fmla="*/ 814507 h 883664"/>
              <a:gd name="connsiteX29" fmla="*/ 23052 w 1408300"/>
              <a:gd name="connsiteY29" fmla="*/ 783771 h 883664"/>
              <a:gd name="connsiteX30" fmla="*/ 138313 w 1408300"/>
              <a:gd name="connsiteY30" fmla="*/ 722299 h 883664"/>
              <a:gd name="connsiteX0" fmla="*/ 138313 w 1408300"/>
              <a:gd name="connsiteY0" fmla="*/ 722299 h 883664"/>
              <a:gd name="connsiteX1" fmla="*/ 284309 w 1408300"/>
              <a:gd name="connsiteY1" fmla="*/ 683879 h 883664"/>
              <a:gd name="connsiteX2" fmla="*/ 399570 w 1408300"/>
              <a:gd name="connsiteY2" fmla="*/ 583986 h 883664"/>
              <a:gd name="connsiteX3" fmla="*/ 484094 w 1408300"/>
              <a:gd name="connsiteY3" fmla="*/ 514830 h 883664"/>
              <a:gd name="connsiteX4" fmla="*/ 622407 w 1408300"/>
              <a:gd name="connsiteY4" fmla="*/ 537882 h 883664"/>
              <a:gd name="connsiteX5" fmla="*/ 683879 w 1408300"/>
              <a:gd name="connsiteY5" fmla="*/ 599354 h 883664"/>
              <a:gd name="connsiteX6" fmla="*/ 791456 w 1408300"/>
              <a:gd name="connsiteY6" fmla="*/ 599354 h 883664"/>
              <a:gd name="connsiteX7" fmla="*/ 891348 w 1408300"/>
              <a:gd name="connsiteY7" fmla="*/ 545566 h 883664"/>
              <a:gd name="connsiteX8" fmla="*/ 1016134 w 1408300"/>
              <a:gd name="connsiteY8" fmla="*/ 449356 h 883664"/>
              <a:gd name="connsiteX9" fmla="*/ 1129553 w 1408300"/>
              <a:gd name="connsiteY9" fmla="*/ 361149 h 883664"/>
              <a:gd name="connsiteX10" fmla="*/ 1266025 w 1408300"/>
              <a:gd name="connsiteY10" fmla="*/ 246970 h 883664"/>
              <a:gd name="connsiteX11" fmla="*/ 1337022 w 1408300"/>
              <a:gd name="connsiteY11" fmla="*/ 138312 h 883664"/>
              <a:gd name="connsiteX12" fmla="*/ 1383126 w 1408300"/>
              <a:gd name="connsiteY12" fmla="*/ 0 h 883664"/>
              <a:gd name="connsiteX13" fmla="*/ 1408300 w 1408300"/>
              <a:gd name="connsiteY13" fmla="*/ 35739 h 883664"/>
              <a:gd name="connsiteX14" fmla="*/ 1406178 w 1408300"/>
              <a:gd name="connsiteY14" fmla="*/ 84524 h 883664"/>
              <a:gd name="connsiteX15" fmla="*/ 1344706 w 1408300"/>
              <a:gd name="connsiteY15" fmla="*/ 199785 h 883664"/>
              <a:gd name="connsiteX16" fmla="*/ 1306286 w 1408300"/>
              <a:gd name="connsiteY16" fmla="*/ 299677 h 883664"/>
              <a:gd name="connsiteX17" fmla="*/ 1252498 w 1408300"/>
              <a:gd name="connsiteY17" fmla="*/ 376517 h 883664"/>
              <a:gd name="connsiteX18" fmla="*/ 1129553 w 1408300"/>
              <a:gd name="connsiteY18" fmla="*/ 461042 h 883664"/>
              <a:gd name="connsiteX19" fmla="*/ 983557 w 1408300"/>
              <a:gd name="connsiteY19" fmla="*/ 591670 h 883664"/>
              <a:gd name="connsiteX20" fmla="*/ 860612 w 1408300"/>
              <a:gd name="connsiteY20" fmla="*/ 683879 h 883664"/>
              <a:gd name="connsiteX21" fmla="*/ 637775 w 1408300"/>
              <a:gd name="connsiteY21" fmla="*/ 776087 h 883664"/>
              <a:gd name="connsiteX22" fmla="*/ 422622 w 1408300"/>
              <a:gd name="connsiteY22" fmla="*/ 852927 h 883664"/>
              <a:gd name="connsiteX23" fmla="*/ 299678 w 1408300"/>
              <a:gd name="connsiteY23" fmla="*/ 883664 h 883664"/>
              <a:gd name="connsiteX24" fmla="*/ 161365 w 1408300"/>
              <a:gd name="connsiteY24" fmla="*/ 875980 h 883664"/>
              <a:gd name="connsiteX25" fmla="*/ 76841 w 1408300"/>
              <a:gd name="connsiteY25" fmla="*/ 875980 h 883664"/>
              <a:gd name="connsiteX26" fmla="*/ 46104 w 1408300"/>
              <a:gd name="connsiteY26" fmla="*/ 875980 h 883664"/>
              <a:gd name="connsiteX27" fmla="*/ 7684 w 1408300"/>
              <a:gd name="connsiteY27" fmla="*/ 845243 h 883664"/>
              <a:gd name="connsiteX28" fmla="*/ 0 w 1408300"/>
              <a:gd name="connsiteY28" fmla="*/ 814507 h 883664"/>
              <a:gd name="connsiteX29" fmla="*/ 23052 w 1408300"/>
              <a:gd name="connsiteY29" fmla="*/ 783771 h 883664"/>
              <a:gd name="connsiteX30" fmla="*/ 138313 w 1408300"/>
              <a:gd name="connsiteY30" fmla="*/ 722299 h 883664"/>
              <a:gd name="connsiteX0" fmla="*/ 138313 w 1408300"/>
              <a:gd name="connsiteY0" fmla="*/ 722299 h 883664"/>
              <a:gd name="connsiteX1" fmla="*/ 284309 w 1408300"/>
              <a:gd name="connsiteY1" fmla="*/ 683879 h 883664"/>
              <a:gd name="connsiteX2" fmla="*/ 399570 w 1408300"/>
              <a:gd name="connsiteY2" fmla="*/ 583986 h 883664"/>
              <a:gd name="connsiteX3" fmla="*/ 484094 w 1408300"/>
              <a:gd name="connsiteY3" fmla="*/ 514830 h 883664"/>
              <a:gd name="connsiteX4" fmla="*/ 622407 w 1408300"/>
              <a:gd name="connsiteY4" fmla="*/ 537882 h 883664"/>
              <a:gd name="connsiteX5" fmla="*/ 683879 w 1408300"/>
              <a:gd name="connsiteY5" fmla="*/ 599354 h 883664"/>
              <a:gd name="connsiteX6" fmla="*/ 791456 w 1408300"/>
              <a:gd name="connsiteY6" fmla="*/ 599354 h 883664"/>
              <a:gd name="connsiteX7" fmla="*/ 891348 w 1408300"/>
              <a:gd name="connsiteY7" fmla="*/ 545566 h 883664"/>
              <a:gd name="connsiteX8" fmla="*/ 1016134 w 1408300"/>
              <a:gd name="connsiteY8" fmla="*/ 449356 h 883664"/>
              <a:gd name="connsiteX9" fmla="*/ 1129553 w 1408300"/>
              <a:gd name="connsiteY9" fmla="*/ 361149 h 883664"/>
              <a:gd name="connsiteX10" fmla="*/ 1263643 w 1408300"/>
              <a:gd name="connsiteY10" fmla="*/ 239826 h 883664"/>
              <a:gd name="connsiteX11" fmla="*/ 1337022 w 1408300"/>
              <a:gd name="connsiteY11" fmla="*/ 138312 h 883664"/>
              <a:gd name="connsiteX12" fmla="*/ 1383126 w 1408300"/>
              <a:gd name="connsiteY12" fmla="*/ 0 h 883664"/>
              <a:gd name="connsiteX13" fmla="*/ 1408300 w 1408300"/>
              <a:gd name="connsiteY13" fmla="*/ 35739 h 883664"/>
              <a:gd name="connsiteX14" fmla="*/ 1406178 w 1408300"/>
              <a:gd name="connsiteY14" fmla="*/ 84524 h 883664"/>
              <a:gd name="connsiteX15" fmla="*/ 1344706 w 1408300"/>
              <a:gd name="connsiteY15" fmla="*/ 199785 h 883664"/>
              <a:gd name="connsiteX16" fmla="*/ 1306286 w 1408300"/>
              <a:gd name="connsiteY16" fmla="*/ 299677 h 883664"/>
              <a:gd name="connsiteX17" fmla="*/ 1252498 w 1408300"/>
              <a:gd name="connsiteY17" fmla="*/ 376517 h 883664"/>
              <a:gd name="connsiteX18" fmla="*/ 1129553 w 1408300"/>
              <a:gd name="connsiteY18" fmla="*/ 461042 h 883664"/>
              <a:gd name="connsiteX19" fmla="*/ 983557 w 1408300"/>
              <a:gd name="connsiteY19" fmla="*/ 591670 h 883664"/>
              <a:gd name="connsiteX20" fmla="*/ 860612 w 1408300"/>
              <a:gd name="connsiteY20" fmla="*/ 683879 h 883664"/>
              <a:gd name="connsiteX21" fmla="*/ 637775 w 1408300"/>
              <a:gd name="connsiteY21" fmla="*/ 776087 h 883664"/>
              <a:gd name="connsiteX22" fmla="*/ 422622 w 1408300"/>
              <a:gd name="connsiteY22" fmla="*/ 852927 h 883664"/>
              <a:gd name="connsiteX23" fmla="*/ 299678 w 1408300"/>
              <a:gd name="connsiteY23" fmla="*/ 883664 h 883664"/>
              <a:gd name="connsiteX24" fmla="*/ 161365 w 1408300"/>
              <a:gd name="connsiteY24" fmla="*/ 875980 h 883664"/>
              <a:gd name="connsiteX25" fmla="*/ 76841 w 1408300"/>
              <a:gd name="connsiteY25" fmla="*/ 875980 h 883664"/>
              <a:gd name="connsiteX26" fmla="*/ 46104 w 1408300"/>
              <a:gd name="connsiteY26" fmla="*/ 875980 h 883664"/>
              <a:gd name="connsiteX27" fmla="*/ 7684 w 1408300"/>
              <a:gd name="connsiteY27" fmla="*/ 845243 h 883664"/>
              <a:gd name="connsiteX28" fmla="*/ 0 w 1408300"/>
              <a:gd name="connsiteY28" fmla="*/ 814507 h 883664"/>
              <a:gd name="connsiteX29" fmla="*/ 23052 w 1408300"/>
              <a:gd name="connsiteY29" fmla="*/ 783771 h 883664"/>
              <a:gd name="connsiteX30" fmla="*/ 138313 w 1408300"/>
              <a:gd name="connsiteY30" fmla="*/ 722299 h 883664"/>
              <a:gd name="connsiteX0" fmla="*/ 138313 w 1408300"/>
              <a:gd name="connsiteY0" fmla="*/ 722299 h 883664"/>
              <a:gd name="connsiteX1" fmla="*/ 284309 w 1408300"/>
              <a:gd name="connsiteY1" fmla="*/ 683879 h 883664"/>
              <a:gd name="connsiteX2" fmla="*/ 399570 w 1408300"/>
              <a:gd name="connsiteY2" fmla="*/ 583986 h 883664"/>
              <a:gd name="connsiteX3" fmla="*/ 484094 w 1408300"/>
              <a:gd name="connsiteY3" fmla="*/ 514830 h 883664"/>
              <a:gd name="connsiteX4" fmla="*/ 622407 w 1408300"/>
              <a:gd name="connsiteY4" fmla="*/ 537882 h 883664"/>
              <a:gd name="connsiteX5" fmla="*/ 683879 w 1408300"/>
              <a:gd name="connsiteY5" fmla="*/ 599354 h 883664"/>
              <a:gd name="connsiteX6" fmla="*/ 791456 w 1408300"/>
              <a:gd name="connsiteY6" fmla="*/ 599354 h 883664"/>
              <a:gd name="connsiteX7" fmla="*/ 891348 w 1408300"/>
              <a:gd name="connsiteY7" fmla="*/ 545566 h 883664"/>
              <a:gd name="connsiteX8" fmla="*/ 1016134 w 1408300"/>
              <a:gd name="connsiteY8" fmla="*/ 449356 h 883664"/>
              <a:gd name="connsiteX9" fmla="*/ 1129553 w 1408300"/>
              <a:gd name="connsiteY9" fmla="*/ 361149 h 883664"/>
              <a:gd name="connsiteX10" fmla="*/ 1263643 w 1408300"/>
              <a:gd name="connsiteY10" fmla="*/ 239826 h 883664"/>
              <a:gd name="connsiteX11" fmla="*/ 1334641 w 1408300"/>
              <a:gd name="connsiteY11" fmla="*/ 133550 h 883664"/>
              <a:gd name="connsiteX12" fmla="*/ 1383126 w 1408300"/>
              <a:gd name="connsiteY12" fmla="*/ 0 h 883664"/>
              <a:gd name="connsiteX13" fmla="*/ 1408300 w 1408300"/>
              <a:gd name="connsiteY13" fmla="*/ 35739 h 883664"/>
              <a:gd name="connsiteX14" fmla="*/ 1406178 w 1408300"/>
              <a:gd name="connsiteY14" fmla="*/ 84524 h 883664"/>
              <a:gd name="connsiteX15" fmla="*/ 1344706 w 1408300"/>
              <a:gd name="connsiteY15" fmla="*/ 199785 h 883664"/>
              <a:gd name="connsiteX16" fmla="*/ 1306286 w 1408300"/>
              <a:gd name="connsiteY16" fmla="*/ 299677 h 883664"/>
              <a:gd name="connsiteX17" fmla="*/ 1252498 w 1408300"/>
              <a:gd name="connsiteY17" fmla="*/ 376517 h 883664"/>
              <a:gd name="connsiteX18" fmla="*/ 1129553 w 1408300"/>
              <a:gd name="connsiteY18" fmla="*/ 461042 h 883664"/>
              <a:gd name="connsiteX19" fmla="*/ 983557 w 1408300"/>
              <a:gd name="connsiteY19" fmla="*/ 591670 h 883664"/>
              <a:gd name="connsiteX20" fmla="*/ 860612 w 1408300"/>
              <a:gd name="connsiteY20" fmla="*/ 683879 h 883664"/>
              <a:gd name="connsiteX21" fmla="*/ 637775 w 1408300"/>
              <a:gd name="connsiteY21" fmla="*/ 776087 h 883664"/>
              <a:gd name="connsiteX22" fmla="*/ 422622 w 1408300"/>
              <a:gd name="connsiteY22" fmla="*/ 852927 h 883664"/>
              <a:gd name="connsiteX23" fmla="*/ 299678 w 1408300"/>
              <a:gd name="connsiteY23" fmla="*/ 883664 h 883664"/>
              <a:gd name="connsiteX24" fmla="*/ 161365 w 1408300"/>
              <a:gd name="connsiteY24" fmla="*/ 875980 h 883664"/>
              <a:gd name="connsiteX25" fmla="*/ 76841 w 1408300"/>
              <a:gd name="connsiteY25" fmla="*/ 875980 h 883664"/>
              <a:gd name="connsiteX26" fmla="*/ 46104 w 1408300"/>
              <a:gd name="connsiteY26" fmla="*/ 875980 h 883664"/>
              <a:gd name="connsiteX27" fmla="*/ 7684 w 1408300"/>
              <a:gd name="connsiteY27" fmla="*/ 845243 h 883664"/>
              <a:gd name="connsiteX28" fmla="*/ 0 w 1408300"/>
              <a:gd name="connsiteY28" fmla="*/ 814507 h 883664"/>
              <a:gd name="connsiteX29" fmla="*/ 23052 w 1408300"/>
              <a:gd name="connsiteY29" fmla="*/ 783771 h 883664"/>
              <a:gd name="connsiteX30" fmla="*/ 138313 w 1408300"/>
              <a:gd name="connsiteY30" fmla="*/ 722299 h 88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8300" h="883664">
                <a:moveTo>
                  <a:pt x="138313" y="722299"/>
                </a:moveTo>
                <a:lnTo>
                  <a:pt x="284309" y="683879"/>
                </a:lnTo>
                <a:lnTo>
                  <a:pt x="399570" y="583986"/>
                </a:lnTo>
                <a:lnTo>
                  <a:pt x="484094" y="514830"/>
                </a:lnTo>
                <a:lnTo>
                  <a:pt x="622407" y="537882"/>
                </a:lnTo>
                <a:lnTo>
                  <a:pt x="683879" y="599354"/>
                </a:lnTo>
                <a:lnTo>
                  <a:pt x="791456" y="599354"/>
                </a:lnTo>
                <a:lnTo>
                  <a:pt x="891348" y="545566"/>
                </a:lnTo>
                <a:lnTo>
                  <a:pt x="1016134" y="449356"/>
                </a:lnTo>
                <a:lnTo>
                  <a:pt x="1129553" y="361149"/>
                </a:lnTo>
                <a:lnTo>
                  <a:pt x="1263643" y="239826"/>
                </a:lnTo>
                <a:lnTo>
                  <a:pt x="1334641" y="133550"/>
                </a:lnTo>
                <a:lnTo>
                  <a:pt x="1383126" y="0"/>
                </a:lnTo>
                <a:cubicBezTo>
                  <a:pt x="1386755" y="16675"/>
                  <a:pt x="1404671" y="19064"/>
                  <a:pt x="1408300" y="35739"/>
                </a:cubicBezTo>
                <a:cubicBezTo>
                  <a:pt x="1407593" y="52001"/>
                  <a:pt x="1406885" y="68262"/>
                  <a:pt x="1406178" y="84524"/>
                </a:cubicBezTo>
                <a:lnTo>
                  <a:pt x="1344706" y="199785"/>
                </a:lnTo>
                <a:lnTo>
                  <a:pt x="1306286" y="299677"/>
                </a:lnTo>
                <a:lnTo>
                  <a:pt x="1252498" y="376517"/>
                </a:lnTo>
                <a:lnTo>
                  <a:pt x="1129553" y="461042"/>
                </a:lnTo>
                <a:lnTo>
                  <a:pt x="983557" y="591670"/>
                </a:lnTo>
                <a:lnTo>
                  <a:pt x="860612" y="683879"/>
                </a:lnTo>
                <a:lnTo>
                  <a:pt x="637775" y="776087"/>
                </a:lnTo>
                <a:lnTo>
                  <a:pt x="422622" y="852927"/>
                </a:lnTo>
                <a:lnTo>
                  <a:pt x="299678" y="883664"/>
                </a:lnTo>
                <a:lnTo>
                  <a:pt x="161365" y="875980"/>
                </a:lnTo>
                <a:lnTo>
                  <a:pt x="76841" y="875980"/>
                </a:lnTo>
                <a:lnTo>
                  <a:pt x="46104" y="875980"/>
                </a:lnTo>
                <a:lnTo>
                  <a:pt x="7684" y="845243"/>
                </a:lnTo>
                <a:lnTo>
                  <a:pt x="0" y="814507"/>
                </a:lnTo>
                <a:lnTo>
                  <a:pt x="23052" y="783771"/>
                </a:lnTo>
                <a:lnTo>
                  <a:pt x="138313" y="722299"/>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3" name="Freeform 82"/>
          <p:cNvSpPr/>
          <p:nvPr/>
        </p:nvSpPr>
        <p:spPr>
          <a:xfrm>
            <a:off x="4552950" y="5505450"/>
            <a:ext cx="1397000" cy="898525"/>
          </a:xfrm>
          <a:custGeom>
            <a:avLst/>
            <a:gdLst>
              <a:gd name="connsiteX0" fmla="*/ 45244 w 1462088"/>
              <a:gd name="connsiteY0" fmla="*/ 792956 h 940594"/>
              <a:gd name="connsiteX1" fmla="*/ 154781 w 1462088"/>
              <a:gd name="connsiteY1" fmla="*/ 731044 h 940594"/>
              <a:gd name="connsiteX2" fmla="*/ 307181 w 1462088"/>
              <a:gd name="connsiteY2" fmla="*/ 683419 h 940594"/>
              <a:gd name="connsiteX3" fmla="*/ 473869 w 1462088"/>
              <a:gd name="connsiteY3" fmla="*/ 533400 h 940594"/>
              <a:gd name="connsiteX4" fmla="*/ 516731 w 1462088"/>
              <a:gd name="connsiteY4" fmla="*/ 516731 h 940594"/>
              <a:gd name="connsiteX5" fmla="*/ 678656 w 1462088"/>
              <a:gd name="connsiteY5" fmla="*/ 540544 h 940594"/>
              <a:gd name="connsiteX6" fmla="*/ 723900 w 1462088"/>
              <a:gd name="connsiteY6" fmla="*/ 607219 h 940594"/>
              <a:gd name="connsiteX7" fmla="*/ 819150 w 1462088"/>
              <a:gd name="connsiteY7" fmla="*/ 592931 h 940594"/>
              <a:gd name="connsiteX8" fmla="*/ 954881 w 1462088"/>
              <a:gd name="connsiteY8" fmla="*/ 516731 h 940594"/>
              <a:gd name="connsiteX9" fmla="*/ 1193006 w 1462088"/>
              <a:gd name="connsiteY9" fmla="*/ 316706 h 940594"/>
              <a:gd name="connsiteX10" fmla="*/ 1293019 w 1462088"/>
              <a:gd name="connsiteY10" fmla="*/ 235744 h 940594"/>
              <a:gd name="connsiteX11" fmla="*/ 1364456 w 1462088"/>
              <a:gd name="connsiteY11" fmla="*/ 102394 h 940594"/>
              <a:gd name="connsiteX12" fmla="*/ 1393031 w 1462088"/>
              <a:gd name="connsiteY12" fmla="*/ 0 h 940594"/>
              <a:gd name="connsiteX13" fmla="*/ 1457325 w 1462088"/>
              <a:gd name="connsiteY13" fmla="*/ 42862 h 940594"/>
              <a:gd name="connsiteX14" fmla="*/ 1462088 w 1462088"/>
              <a:gd name="connsiteY14" fmla="*/ 92869 h 940594"/>
              <a:gd name="connsiteX15" fmla="*/ 1445419 w 1462088"/>
              <a:gd name="connsiteY15" fmla="*/ 142875 h 940594"/>
              <a:gd name="connsiteX16" fmla="*/ 1404938 w 1462088"/>
              <a:gd name="connsiteY16" fmla="*/ 211931 h 940594"/>
              <a:gd name="connsiteX17" fmla="*/ 1376363 w 1462088"/>
              <a:gd name="connsiteY17" fmla="*/ 269081 h 940594"/>
              <a:gd name="connsiteX18" fmla="*/ 1345406 w 1462088"/>
              <a:gd name="connsiteY18" fmla="*/ 357187 h 940594"/>
              <a:gd name="connsiteX19" fmla="*/ 1288256 w 1462088"/>
              <a:gd name="connsiteY19" fmla="*/ 433387 h 940594"/>
              <a:gd name="connsiteX20" fmla="*/ 1176338 w 1462088"/>
              <a:gd name="connsiteY20" fmla="*/ 504825 h 940594"/>
              <a:gd name="connsiteX21" fmla="*/ 1102519 w 1462088"/>
              <a:gd name="connsiteY21" fmla="*/ 581025 h 940594"/>
              <a:gd name="connsiteX22" fmla="*/ 988219 w 1462088"/>
              <a:gd name="connsiteY22" fmla="*/ 676275 h 940594"/>
              <a:gd name="connsiteX23" fmla="*/ 904875 w 1462088"/>
              <a:gd name="connsiteY23" fmla="*/ 738187 h 940594"/>
              <a:gd name="connsiteX24" fmla="*/ 695325 w 1462088"/>
              <a:gd name="connsiteY24" fmla="*/ 823912 h 940594"/>
              <a:gd name="connsiteX25" fmla="*/ 338138 w 1462088"/>
              <a:gd name="connsiteY25" fmla="*/ 940594 h 940594"/>
              <a:gd name="connsiteX26" fmla="*/ 64294 w 1462088"/>
              <a:gd name="connsiteY26" fmla="*/ 933450 h 940594"/>
              <a:gd name="connsiteX27" fmla="*/ 0 w 1462088"/>
              <a:gd name="connsiteY27" fmla="*/ 871537 h 940594"/>
              <a:gd name="connsiteX28" fmla="*/ 45244 w 1462088"/>
              <a:gd name="connsiteY28" fmla="*/ 792956 h 940594"/>
              <a:gd name="connsiteX0" fmla="*/ 45244 w 1462088"/>
              <a:gd name="connsiteY0" fmla="*/ 792956 h 940594"/>
              <a:gd name="connsiteX1" fmla="*/ 154781 w 1462088"/>
              <a:gd name="connsiteY1" fmla="*/ 731044 h 940594"/>
              <a:gd name="connsiteX2" fmla="*/ 307181 w 1462088"/>
              <a:gd name="connsiteY2" fmla="*/ 683419 h 940594"/>
              <a:gd name="connsiteX3" fmla="*/ 473869 w 1462088"/>
              <a:gd name="connsiteY3" fmla="*/ 533400 h 940594"/>
              <a:gd name="connsiteX4" fmla="*/ 516731 w 1462088"/>
              <a:gd name="connsiteY4" fmla="*/ 516731 h 940594"/>
              <a:gd name="connsiteX5" fmla="*/ 673894 w 1462088"/>
              <a:gd name="connsiteY5" fmla="*/ 554831 h 940594"/>
              <a:gd name="connsiteX6" fmla="*/ 723900 w 1462088"/>
              <a:gd name="connsiteY6" fmla="*/ 607219 h 940594"/>
              <a:gd name="connsiteX7" fmla="*/ 819150 w 1462088"/>
              <a:gd name="connsiteY7" fmla="*/ 592931 h 940594"/>
              <a:gd name="connsiteX8" fmla="*/ 954881 w 1462088"/>
              <a:gd name="connsiteY8" fmla="*/ 516731 h 940594"/>
              <a:gd name="connsiteX9" fmla="*/ 1193006 w 1462088"/>
              <a:gd name="connsiteY9" fmla="*/ 316706 h 940594"/>
              <a:gd name="connsiteX10" fmla="*/ 1293019 w 1462088"/>
              <a:gd name="connsiteY10" fmla="*/ 235744 h 940594"/>
              <a:gd name="connsiteX11" fmla="*/ 1364456 w 1462088"/>
              <a:gd name="connsiteY11" fmla="*/ 102394 h 940594"/>
              <a:gd name="connsiteX12" fmla="*/ 1393031 w 1462088"/>
              <a:gd name="connsiteY12" fmla="*/ 0 h 940594"/>
              <a:gd name="connsiteX13" fmla="*/ 1457325 w 1462088"/>
              <a:gd name="connsiteY13" fmla="*/ 42862 h 940594"/>
              <a:gd name="connsiteX14" fmla="*/ 1462088 w 1462088"/>
              <a:gd name="connsiteY14" fmla="*/ 92869 h 940594"/>
              <a:gd name="connsiteX15" fmla="*/ 1445419 w 1462088"/>
              <a:gd name="connsiteY15" fmla="*/ 142875 h 940594"/>
              <a:gd name="connsiteX16" fmla="*/ 1404938 w 1462088"/>
              <a:gd name="connsiteY16" fmla="*/ 211931 h 940594"/>
              <a:gd name="connsiteX17" fmla="*/ 1376363 w 1462088"/>
              <a:gd name="connsiteY17" fmla="*/ 269081 h 940594"/>
              <a:gd name="connsiteX18" fmla="*/ 1345406 w 1462088"/>
              <a:gd name="connsiteY18" fmla="*/ 357187 h 940594"/>
              <a:gd name="connsiteX19" fmla="*/ 1288256 w 1462088"/>
              <a:gd name="connsiteY19" fmla="*/ 433387 h 940594"/>
              <a:gd name="connsiteX20" fmla="*/ 1176338 w 1462088"/>
              <a:gd name="connsiteY20" fmla="*/ 504825 h 940594"/>
              <a:gd name="connsiteX21" fmla="*/ 1102519 w 1462088"/>
              <a:gd name="connsiteY21" fmla="*/ 581025 h 940594"/>
              <a:gd name="connsiteX22" fmla="*/ 988219 w 1462088"/>
              <a:gd name="connsiteY22" fmla="*/ 676275 h 940594"/>
              <a:gd name="connsiteX23" fmla="*/ 904875 w 1462088"/>
              <a:gd name="connsiteY23" fmla="*/ 738187 h 940594"/>
              <a:gd name="connsiteX24" fmla="*/ 695325 w 1462088"/>
              <a:gd name="connsiteY24" fmla="*/ 823912 h 940594"/>
              <a:gd name="connsiteX25" fmla="*/ 338138 w 1462088"/>
              <a:gd name="connsiteY25" fmla="*/ 940594 h 940594"/>
              <a:gd name="connsiteX26" fmla="*/ 64294 w 1462088"/>
              <a:gd name="connsiteY26" fmla="*/ 933450 h 940594"/>
              <a:gd name="connsiteX27" fmla="*/ 0 w 1462088"/>
              <a:gd name="connsiteY27" fmla="*/ 871537 h 940594"/>
              <a:gd name="connsiteX28" fmla="*/ 45244 w 1462088"/>
              <a:gd name="connsiteY28" fmla="*/ 792956 h 940594"/>
              <a:gd name="connsiteX0" fmla="*/ 45244 w 1462088"/>
              <a:gd name="connsiteY0" fmla="*/ 792956 h 940594"/>
              <a:gd name="connsiteX1" fmla="*/ 154781 w 1462088"/>
              <a:gd name="connsiteY1" fmla="*/ 731044 h 940594"/>
              <a:gd name="connsiteX2" fmla="*/ 307181 w 1462088"/>
              <a:gd name="connsiteY2" fmla="*/ 683419 h 940594"/>
              <a:gd name="connsiteX3" fmla="*/ 473869 w 1462088"/>
              <a:gd name="connsiteY3" fmla="*/ 533400 h 940594"/>
              <a:gd name="connsiteX4" fmla="*/ 516731 w 1462088"/>
              <a:gd name="connsiteY4" fmla="*/ 516731 h 940594"/>
              <a:gd name="connsiteX5" fmla="*/ 673894 w 1462088"/>
              <a:gd name="connsiteY5" fmla="*/ 554831 h 940594"/>
              <a:gd name="connsiteX6" fmla="*/ 723900 w 1462088"/>
              <a:gd name="connsiteY6" fmla="*/ 607219 h 940594"/>
              <a:gd name="connsiteX7" fmla="*/ 819150 w 1462088"/>
              <a:gd name="connsiteY7" fmla="*/ 592931 h 940594"/>
              <a:gd name="connsiteX8" fmla="*/ 954881 w 1462088"/>
              <a:gd name="connsiteY8" fmla="*/ 516731 h 940594"/>
              <a:gd name="connsiteX9" fmla="*/ 1193006 w 1462088"/>
              <a:gd name="connsiteY9" fmla="*/ 316706 h 940594"/>
              <a:gd name="connsiteX10" fmla="*/ 1293019 w 1462088"/>
              <a:gd name="connsiteY10" fmla="*/ 235744 h 940594"/>
              <a:gd name="connsiteX11" fmla="*/ 1364456 w 1462088"/>
              <a:gd name="connsiteY11" fmla="*/ 102394 h 940594"/>
              <a:gd name="connsiteX12" fmla="*/ 1393031 w 1462088"/>
              <a:gd name="connsiteY12" fmla="*/ 0 h 940594"/>
              <a:gd name="connsiteX13" fmla="*/ 1457325 w 1462088"/>
              <a:gd name="connsiteY13" fmla="*/ 42862 h 940594"/>
              <a:gd name="connsiteX14" fmla="*/ 1462088 w 1462088"/>
              <a:gd name="connsiteY14" fmla="*/ 92869 h 940594"/>
              <a:gd name="connsiteX15" fmla="*/ 1445419 w 1462088"/>
              <a:gd name="connsiteY15" fmla="*/ 142875 h 940594"/>
              <a:gd name="connsiteX16" fmla="*/ 1404938 w 1462088"/>
              <a:gd name="connsiteY16" fmla="*/ 211931 h 940594"/>
              <a:gd name="connsiteX17" fmla="*/ 1376363 w 1462088"/>
              <a:gd name="connsiteY17" fmla="*/ 269081 h 940594"/>
              <a:gd name="connsiteX18" fmla="*/ 1345406 w 1462088"/>
              <a:gd name="connsiteY18" fmla="*/ 357187 h 940594"/>
              <a:gd name="connsiteX19" fmla="*/ 1288256 w 1462088"/>
              <a:gd name="connsiteY19" fmla="*/ 433387 h 940594"/>
              <a:gd name="connsiteX20" fmla="*/ 1176338 w 1462088"/>
              <a:gd name="connsiteY20" fmla="*/ 504825 h 940594"/>
              <a:gd name="connsiteX21" fmla="*/ 1102519 w 1462088"/>
              <a:gd name="connsiteY21" fmla="*/ 581025 h 940594"/>
              <a:gd name="connsiteX22" fmla="*/ 988219 w 1462088"/>
              <a:gd name="connsiteY22" fmla="*/ 669131 h 940594"/>
              <a:gd name="connsiteX23" fmla="*/ 904875 w 1462088"/>
              <a:gd name="connsiteY23" fmla="*/ 738187 h 940594"/>
              <a:gd name="connsiteX24" fmla="*/ 695325 w 1462088"/>
              <a:gd name="connsiteY24" fmla="*/ 823912 h 940594"/>
              <a:gd name="connsiteX25" fmla="*/ 338138 w 1462088"/>
              <a:gd name="connsiteY25" fmla="*/ 940594 h 940594"/>
              <a:gd name="connsiteX26" fmla="*/ 64294 w 1462088"/>
              <a:gd name="connsiteY26" fmla="*/ 933450 h 940594"/>
              <a:gd name="connsiteX27" fmla="*/ 0 w 1462088"/>
              <a:gd name="connsiteY27" fmla="*/ 871537 h 940594"/>
              <a:gd name="connsiteX28" fmla="*/ 45244 w 1462088"/>
              <a:gd name="connsiteY28" fmla="*/ 792956 h 940594"/>
              <a:gd name="connsiteX0" fmla="*/ 45244 w 1462088"/>
              <a:gd name="connsiteY0" fmla="*/ 792956 h 940594"/>
              <a:gd name="connsiteX1" fmla="*/ 154781 w 1462088"/>
              <a:gd name="connsiteY1" fmla="*/ 731044 h 940594"/>
              <a:gd name="connsiteX2" fmla="*/ 307181 w 1462088"/>
              <a:gd name="connsiteY2" fmla="*/ 683419 h 940594"/>
              <a:gd name="connsiteX3" fmla="*/ 473869 w 1462088"/>
              <a:gd name="connsiteY3" fmla="*/ 533400 h 940594"/>
              <a:gd name="connsiteX4" fmla="*/ 516731 w 1462088"/>
              <a:gd name="connsiteY4" fmla="*/ 516731 h 940594"/>
              <a:gd name="connsiteX5" fmla="*/ 673894 w 1462088"/>
              <a:gd name="connsiteY5" fmla="*/ 554831 h 940594"/>
              <a:gd name="connsiteX6" fmla="*/ 723900 w 1462088"/>
              <a:gd name="connsiteY6" fmla="*/ 607219 h 940594"/>
              <a:gd name="connsiteX7" fmla="*/ 819150 w 1462088"/>
              <a:gd name="connsiteY7" fmla="*/ 592931 h 940594"/>
              <a:gd name="connsiteX8" fmla="*/ 954881 w 1462088"/>
              <a:gd name="connsiteY8" fmla="*/ 516731 h 940594"/>
              <a:gd name="connsiteX9" fmla="*/ 1193006 w 1462088"/>
              <a:gd name="connsiteY9" fmla="*/ 316706 h 940594"/>
              <a:gd name="connsiteX10" fmla="*/ 1293019 w 1462088"/>
              <a:gd name="connsiteY10" fmla="*/ 235744 h 940594"/>
              <a:gd name="connsiteX11" fmla="*/ 1364456 w 1462088"/>
              <a:gd name="connsiteY11" fmla="*/ 102394 h 940594"/>
              <a:gd name="connsiteX12" fmla="*/ 1373981 w 1462088"/>
              <a:gd name="connsiteY12" fmla="*/ 52387 h 940594"/>
              <a:gd name="connsiteX13" fmla="*/ 1393031 w 1462088"/>
              <a:gd name="connsiteY13" fmla="*/ 0 h 940594"/>
              <a:gd name="connsiteX14" fmla="*/ 1457325 w 1462088"/>
              <a:gd name="connsiteY14" fmla="*/ 42862 h 940594"/>
              <a:gd name="connsiteX15" fmla="*/ 1462088 w 1462088"/>
              <a:gd name="connsiteY15" fmla="*/ 92869 h 940594"/>
              <a:gd name="connsiteX16" fmla="*/ 1445419 w 1462088"/>
              <a:gd name="connsiteY16" fmla="*/ 142875 h 940594"/>
              <a:gd name="connsiteX17" fmla="*/ 1404938 w 1462088"/>
              <a:gd name="connsiteY17" fmla="*/ 211931 h 940594"/>
              <a:gd name="connsiteX18" fmla="*/ 1376363 w 1462088"/>
              <a:gd name="connsiteY18" fmla="*/ 269081 h 940594"/>
              <a:gd name="connsiteX19" fmla="*/ 1345406 w 1462088"/>
              <a:gd name="connsiteY19" fmla="*/ 357187 h 940594"/>
              <a:gd name="connsiteX20" fmla="*/ 1288256 w 1462088"/>
              <a:gd name="connsiteY20" fmla="*/ 433387 h 940594"/>
              <a:gd name="connsiteX21" fmla="*/ 1176338 w 1462088"/>
              <a:gd name="connsiteY21" fmla="*/ 504825 h 940594"/>
              <a:gd name="connsiteX22" fmla="*/ 1102519 w 1462088"/>
              <a:gd name="connsiteY22" fmla="*/ 581025 h 940594"/>
              <a:gd name="connsiteX23" fmla="*/ 988219 w 1462088"/>
              <a:gd name="connsiteY23" fmla="*/ 669131 h 940594"/>
              <a:gd name="connsiteX24" fmla="*/ 904875 w 1462088"/>
              <a:gd name="connsiteY24" fmla="*/ 738187 h 940594"/>
              <a:gd name="connsiteX25" fmla="*/ 695325 w 1462088"/>
              <a:gd name="connsiteY25" fmla="*/ 823912 h 940594"/>
              <a:gd name="connsiteX26" fmla="*/ 338138 w 1462088"/>
              <a:gd name="connsiteY26" fmla="*/ 940594 h 940594"/>
              <a:gd name="connsiteX27" fmla="*/ 64294 w 1462088"/>
              <a:gd name="connsiteY27" fmla="*/ 933450 h 940594"/>
              <a:gd name="connsiteX28" fmla="*/ 0 w 1462088"/>
              <a:gd name="connsiteY28" fmla="*/ 871537 h 940594"/>
              <a:gd name="connsiteX29" fmla="*/ 45244 w 1462088"/>
              <a:gd name="connsiteY29" fmla="*/ 792956 h 940594"/>
              <a:gd name="connsiteX0" fmla="*/ 45244 w 1462088"/>
              <a:gd name="connsiteY0" fmla="*/ 792956 h 940594"/>
              <a:gd name="connsiteX1" fmla="*/ 154781 w 1462088"/>
              <a:gd name="connsiteY1" fmla="*/ 731044 h 940594"/>
              <a:gd name="connsiteX2" fmla="*/ 307181 w 1462088"/>
              <a:gd name="connsiteY2" fmla="*/ 683419 h 940594"/>
              <a:gd name="connsiteX3" fmla="*/ 473869 w 1462088"/>
              <a:gd name="connsiteY3" fmla="*/ 533400 h 940594"/>
              <a:gd name="connsiteX4" fmla="*/ 516731 w 1462088"/>
              <a:gd name="connsiteY4" fmla="*/ 516731 h 940594"/>
              <a:gd name="connsiteX5" fmla="*/ 673894 w 1462088"/>
              <a:gd name="connsiteY5" fmla="*/ 554831 h 940594"/>
              <a:gd name="connsiteX6" fmla="*/ 723900 w 1462088"/>
              <a:gd name="connsiteY6" fmla="*/ 607219 h 940594"/>
              <a:gd name="connsiteX7" fmla="*/ 819150 w 1462088"/>
              <a:gd name="connsiteY7" fmla="*/ 592931 h 940594"/>
              <a:gd name="connsiteX8" fmla="*/ 954881 w 1462088"/>
              <a:gd name="connsiteY8" fmla="*/ 516731 h 940594"/>
              <a:gd name="connsiteX9" fmla="*/ 1193006 w 1462088"/>
              <a:gd name="connsiteY9" fmla="*/ 316706 h 940594"/>
              <a:gd name="connsiteX10" fmla="*/ 1235869 w 1462088"/>
              <a:gd name="connsiteY10" fmla="*/ 295275 h 940594"/>
              <a:gd name="connsiteX11" fmla="*/ 1293019 w 1462088"/>
              <a:gd name="connsiteY11" fmla="*/ 235744 h 940594"/>
              <a:gd name="connsiteX12" fmla="*/ 1364456 w 1462088"/>
              <a:gd name="connsiteY12" fmla="*/ 102394 h 940594"/>
              <a:gd name="connsiteX13" fmla="*/ 1373981 w 1462088"/>
              <a:gd name="connsiteY13" fmla="*/ 52387 h 940594"/>
              <a:gd name="connsiteX14" fmla="*/ 1393031 w 1462088"/>
              <a:gd name="connsiteY14" fmla="*/ 0 h 940594"/>
              <a:gd name="connsiteX15" fmla="*/ 1457325 w 1462088"/>
              <a:gd name="connsiteY15" fmla="*/ 42862 h 940594"/>
              <a:gd name="connsiteX16" fmla="*/ 1462088 w 1462088"/>
              <a:gd name="connsiteY16" fmla="*/ 92869 h 940594"/>
              <a:gd name="connsiteX17" fmla="*/ 1445419 w 1462088"/>
              <a:gd name="connsiteY17" fmla="*/ 142875 h 940594"/>
              <a:gd name="connsiteX18" fmla="*/ 1404938 w 1462088"/>
              <a:gd name="connsiteY18" fmla="*/ 211931 h 940594"/>
              <a:gd name="connsiteX19" fmla="*/ 1376363 w 1462088"/>
              <a:gd name="connsiteY19" fmla="*/ 269081 h 940594"/>
              <a:gd name="connsiteX20" fmla="*/ 1345406 w 1462088"/>
              <a:gd name="connsiteY20" fmla="*/ 357187 h 940594"/>
              <a:gd name="connsiteX21" fmla="*/ 1288256 w 1462088"/>
              <a:gd name="connsiteY21" fmla="*/ 433387 h 940594"/>
              <a:gd name="connsiteX22" fmla="*/ 1176338 w 1462088"/>
              <a:gd name="connsiteY22" fmla="*/ 504825 h 940594"/>
              <a:gd name="connsiteX23" fmla="*/ 1102519 w 1462088"/>
              <a:gd name="connsiteY23" fmla="*/ 581025 h 940594"/>
              <a:gd name="connsiteX24" fmla="*/ 988219 w 1462088"/>
              <a:gd name="connsiteY24" fmla="*/ 669131 h 940594"/>
              <a:gd name="connsiteX25" fmla="*/ 904875 w 1462088"/>
              <a:gd name="connsiteY25" fmla="*/ 738187 h 940594"/>
              <a:gd name="connsiteX26" fmla="*/ 695325 w 1462088"/>
              <a:gd name="connsiteY26" fmla="*/ 823912 h 940594"/>
              <a:gd name="connsiteX27" fmla="*/ 338138 w 1462088"/>
              <a:gd name="connsiteY27" fmla="*/ 940594 h 940594"/>
              <a:gd name="connsiteX28" fmla="*/ 64294 w 1462088"/>
              <a:gd name="connsiteY28" fmla="*/ 933450 h 940594"/>
              <a:gd name="connsiteX29" fmla="*/ 0 w 1462088"/>
              <a:gd name="connsiteY29" fmla="*/ 871537 h 940594"/>
              <a:gd name="connsiteX30" fmla="*/ 45244 w 1462088"/>
              <a:gd name="connsiteY30" fmla="*/ 792956 h 940594"/>
              <a:gd name="connsiteX0" fmla="*/ 45244 w 1462088"/>
              <a:gd name="connsiteY0" fmla="*/ 792956 h 940594"/>
              <a:gd name="connsiteX1" fmla="*/ 154781 w 1462088"/>
              <a:gd name="connsiteY1" fmla="*/ 731044 h 940594"/>
              <a:gd name="connsiteX2" fmla="*/ 307181 w 1462088"/>
              <a:gd name="connsiteY2" fmla="*/ 683419 h 940594"/>
              <a:gd name="connsiteX3" fmla="*/ 473869 w 1462088"/>
              <a:gd name="connsiteY3" fmla="*/ 533400 h 940594"/>
              <a:gd name="connsiteX4" fmla="*/ 516731 w 1462088"/>
              <a:gd name="connsiteY4" fmla="*/ 516731 h 940594"/>
              <a:gd name="connsiteX5" fmla="*/ 673894 w 1462088"/>
              <a:gd name="connsiteY5" fmla="*/ 554831 h 940594"/>
              <a:gd name="connsiteX6" fmla="*/ 723900 w 1462088"/>
              <a:gd name="connsiteY6" fmla="*/ 607219 h 940594"/>
              <a:gd name="connsiteX7" fmla="*/ 819150 w 1462088"/>
              <a:gd name="connsiteY7" fmla="*/ 592931 h 940594"/>
              <a:gd name="connsiteX8" fmla="*/ 954881 w 1462088"/>
              <a:gd name="connsiteY8" fmla="*/ 516731 h 940594"/>
              <a:gd name="connsiteX9" fmla="*/ 1193006 w 1462088"/>
              <a:gd name="connsiteY9" fmla="*/ 316706 h 940594"/>
              <a:gd name="connsiteX10" fmla="*/ 1235869 w 1462088"/>
              <a:gd name="connsiteY10" fmla="*/ 295275 h 940594"/>
              <a:gd name="connsiteX11" fmla="*/ 1293019 w 1462088"/>
              <a:gd name="connsiteY11" fmla="*/ 228600 h 940594"/>
              <a:gd name="connsiteX12" fmla="*/ 1364456 w 1462088"/>
              <a:gd name="connsiteY12" fmla="*/ 102394 h 940594"/>
              <a:gd name="connsiteX13" fmla="*/ 1373981 w 1462088"/>
              <a:gd name="connsiteY13" fmla="*/ 52387 h 940594"/>
              <a:gd name="connsiteX14" fmla="*/ 1393031 w 1462088"/>
              <a:gd name="connsiteY14" fmla="*/ 0 h 940594"/>
              <a:gd name="connsiteX15" fmla="*/ 1457325 w 1462088"/>
              <a:gd name="connsiteY15" fmla="*/ 42862 h 940594"/>
              <a:gd name="connsiteX16" fmla="*/ 1462088 w 1462088"/>
              <a:gd name="connsiteY16" fmla="*/ 92869 h 940594"/>
              <a:gd name="connsiteX17" fmla="*/ 1445419 w 1462088"/>
              <a:gd name="connsiteY17" fmla="*/ 142875 h 940594"/>
              <a:gd name="connsiteX18" fmla="*/ 1404938 w 1462088"/>
              <a:gd name="connsiteY18" fmla="*/ 211931 h 940594"/>
              <a:gd name="connsiteX19" fmla="*/ 1376363 w 1462088"/>
              <a:gd name="connsiteY19" fmla="*/ 269081 h 940594"/>
              <a:gd name="connsiteX20" fmla="*/ 1345406 w 1462088"/>
              <a:gd name="connsiteY20" fmla="*/ 357187 h 940594"/>
              <a:gd name="connsiteX21" fmla="*/ 1288256 w 1462088"/>
              <a:gd name="connsiteY21" fmla="*/ 433387 h 940594"/>
              <a:gd name="connsiteX22" fmla="*/ 1176338 w 1462088"/>
              <a:gd name="connsiteY22" fmla="*/ 504825 h 940594"/>
              <a:gd name="connsiteX23" fmla="*/ 1102519 w 1462088"/>
              <a:gd name="connsiteY23" fmla="*/ 581025 h 940594"/>
              <a:gd name="connsiteX24" fmla="*/ 988219 w 1462088"/>
              <a:gd name="connsiteY24" fmla="*/ 669131 h 940594"/>
              <a:gd name="connsiteX25" fmla="*/ 904875 w 1462088"/>
              <a:gd name="connsiteY25" fmla="*/ 738187 h 940594"/>
              <a:gd name="connsiteX26" fmla="*/ 695325 w 1462088"/>
              <a:gd name="connsiteY26" fmla="*/ 823912 h 940594"/>
              <a:gd name="connsiteX27" fmla="*/ 338138 w 1462088"/>
              <a:gd name="connsiteY27" fmla="*/ 940594 h 940594"/>
              <a:gd name="connsiteX28" fmla="*/ 64294 w 1462088"/>
              <a:gd name="connsiteY28" fmla="*/ 933450 h 940594"/>
              <a:gd name="connsiteX29" fmla="*/ 0 w 1462088"/>
              <a:gd name="connsiteY29" fmla="*/ 871537 h 940594"/>
              <a:gd name="connsiteX30" fmla="*/ 45244 w 1462088"/>
              <a:gd name="connsiteY30" fmla="*/ 792956 h 940594"/>
              <a:gd name="connsiteX0" fmla="*/ 45244 w 1462088"/>
              <a:gd name="connsiteY0" fmla="*/ 792956 h 940594"/>
              <a:gd name="connsiteX1" fmla="*/ 154781 w 1462088"/>
              <a:gd name="connsiteY1" fmla="*/ 731044 h 940594"/>
              <a:gd name="connsiteX2" fmla="*/ 307181 w 1462088"/>
              <a:gd name="connsiteY2" fmla="*/ 683419 h 940594"/>
              <a:gd name="connsiteX3" fmla="*/ 473869 w 1462088"/>
              <a:gd name="connsiteY3" fmla="*/ 533400 h 940594"/>
              <a:gd name="connsiteX4" fmla="*/ 516731 w 1462088"/>
              <a:gd name="connsiteY4" fmla="*/ 516731 h 940594"/>
              <a:gd name="connsiteX5" fmla="*/ 673894 w 1462088"/>
              <a:gd name="connsiteY5" fmla="*/ 554831 h 940594"/>
              <a:gd name="connsiteX6" fmla="*/ 723900 w 1462088"/>
              <a:gd name="connsiteY6" fmla="*/ 607219 h 940594"/>
              <a:gd name="connsiteX7" fmla="*/ 819150 w 1462088"/>
              <a:gd name="connsiteY7" fmla="*/ 592931 h 940594"/>
              <a:gd name="connsiteX8" fmla="*/ 954881 w 1462088"/>
              <a:gd name="connsiteY8" fmla="*/ 516731 h 940594"/>
              <a:gd name="connsiteX9" fmla="*/ 1193006 w 1462088"/>
              <a:gd name="connsiteY9" fmla="*/ 316706 h 940594"/>
              <a:gd name="connsiteX10" fmla="*/ 1235869 w 1462088"/>
              <a:gd name="connsiteY10" fmla="*/ 295275 h 940594"/>
              <a:gd name="connsiteX11" fmla="*/ 1293019 w 1462088"/>
              <a:gd name="connsiteY11" fmla="*/ 228600 h 940594"/>
              <a:gd name="connsiteX12" fmla="*/ 1354931 w 1462088"/>
              <a:gd name="connsiteY12" fmla="*/ 100012 h 940594"/>
              <a:gd name="connsiteX13" fmla="*/ 1373981 w 1462088"/>
              <a:gd name="connsiteY13" fmla="*/ 52387 h 940594"/>
              <a:gd name="connsiteX14" fmla="*/ 1393031 w 1462088"/>
              <a:gd name="connsiteY14" fmla="*/ 0 h 940594"/>
              <a:gd name="connsiteX15" fmla="*/ 1457325 w 1462088"/>
              <a:gd name="connsiteY15" fmla="*/ 42862 h 940594"/>
              <a:gd name="connsiteX16" fmla="*/ 1462088 w 1462088"/>
              <a:gd name="connsiteY16" fmla="*/ 92869 h 940594"/>
              <a:gd name="connsiteX17" fmla="*/ 1445419 w 1462088"/>
              <a:gd name="connsiteY17" fmla="*/ 142875 h 940594"/>
              <a:gd name="connsiteX18" fmla="*/ 1404938 w 1462088"/>
              <a:gd name="connsiteY18" fmla="*/ 211931 h 940594"/>
              <a:gd name="connsiteX19" fmla="*/ 1376363 w 1462088"/>
              <a:gd name="connsiteY19" fmla="*/ 269081 h 940594"/>
              <a:gd name="connsiteX20" fmla="*/ 1345406 w 1462088"/>
              <a:gd name="connsiteY20" fmla="*/ 357187 h 940594"/>
              <a:gd name="connsiteX21" fmla="*/ 1288256 w 1462088"/>
              <a:gd name="connsiteY21" fmla="*/ 433387 h 940594"/>
              <a:gd name="connsiteX22" fmla="*/ 1176338 w 1462088"/>
              <a:gd name="connsiteY22" fmla="*/ 504825 h 940594"/>
              <a:gd name="connsiteX23" fmla="*/ 1102519 w 1462088"/>
              <a:gd name="connsiteY23" fmla="*/ 581025 h 940594"/>
              <a:gd name="connsiteX24" fmla="*/ 988219 w 1462088"/>
              <a:gd name="connsiteY24" fmla="*/ 669131 h 940594"/>
              <a:gd name="connsiteX25" fmla="*/ 904875 w 1462088"/>
              <a:gd name="connsiteY25" fmla="*/ 738187 h 940594"/>
              <a:gd name="connsiteX26" fmla="*/ 695325 w 1462088"/>
              <a:gd name="connsiteY26" fmla="*/ 823912 h 940594"/>
              <a:gd name="connsiteX27" fmla="*/ 338138 w 1462088"/>
              <a:gd name="connsiteY27" fmla="*/ 940594 h 940594"/>
              <a:gd name="connsiteX28" fmla="*/ 64294 w 1462088"/>
              <a:gd name="connsiteY28" fmla="*/ 933450 h 940594"/>
              <a:gd name="connsiteX29" fmla="*/ 0 w 1462088"/>
              <a:gd name="connsiteY29" fmla="*/ 871537 h 940594"/>
              <a:gd name="connsiteX30" fmla="*/ 45244 w 1462088"/>
              <a:gd name="connsiteY30" fmla="*/ 792956 h 940594"/>
              <a:gd name="connsiteX0" fmla="*/ 45244 w 1462088"/>
              <a:gd name="connsiteY0" fmla="*/ 792956 h 940594"/>
              <a:gd name="connsiteX1" fmla="*/ 154781 w 1462088"/>
              <a:gd name="connsiteY1" fmla="*/ 731044 h 940594"/>
              <a:gd name="connsiteX2" fmla="*/ 307181 w 1462088"/>
              <a:gd name="connsiteY2" fmla="*/ 683419 h 940594"/>
              <a:gd name="connsiteX3" fmla="*/ 473869 w 1462088"/>
              <a:gd name="connsiteY3" fmla="*/ 533400 h 940594"/>
              <a:gd name="connsiteX4" fmla="*/ 516731 w 1462088"/>
              <a:gd name="connsiteY4" fmla="*/ 516731 h 940594"/>
              <a:gd name="connsiteX5" fmla="*/ 673894 w 1462088"/>
              <a:gd name="connsiteY5" fmla="*/ 554831 h 940594"/>
              <a:gd name="connsiteX6" fmla="*/ 723900 w 1462088"/>
              <a:gd name="connsiteY6" fmla="*/ 607219 h 940594"/>
              <a:gd name="connsiteX7" fmla="*/ 819150 w 1462088"/>
              <a:gd name="connsiteY7" fmla="*/ 592931 h 940594"/>
              <a:gd name="connsiteX8" fmla="*/ 954881 w 1462088"/>
              <a:gd name="connsiteY8" fmla="*/ 516731 h 940594"/>
              <a:gd name="connsiteX9" fmla="*/ 1193006 w 1462088"/>
              <a:gd name="connsiteY9" fmla="*/ 316706 h 940594"/>
              <a:gd name="connsiteX10" fmla="*/ 1235869 w 1462088"/>
              <a:gd name="connsiteY10" fmla="*/ 295275 h 940594"/>
              <a:gd name="connsiteX11" fmla="*/ 1293019 w 1462088"/>
              <a:gd name="connsiteY11" fmla="*/ 216693 h 940594"/>
              <a:gd name="connsiteX12" fmla="*/ 1354931 w 1462088"/>
              <a:gd name="connsiteY12" fmla="*/ 100012 h 940594"/>
              <a:gd name="connsiteX13" fmla="*/ 1373981 w 1462088"/>
              <a:gd name="connsiteY13" fmla="*/ 52387 h 940594"/>
              <a:gd name="connsiteX14" fmla="*/ 1393031 w 1462088"/>
              <a:gd name="connsiteY14" fmla="*/ 0 h 940594"/>
              <a:gd name="connsiteX15" fmla="*/ 1457325 w 1462088"/>
              <a:gd name="connsiteY15" fmla="*/ 42862 h 940594"/>
              <a:gd name="connsiteX16" fmla="*/ 1462088 w 1462088"/>
              <a:gd name="connsiteY16" fmla="*/ 92869 h 940594"/>
              <a:gd name="connsiteX17" fmla="*/ 1445419 w 1462088"/>
              <a:gd name="connsiteY17" fmla="*/ 142875 h 940594"/>
              <a:gd name="connsiteX18" fmla="*/ 1404938 w 1462088"/>
              <a:gd name="connsiteY18" fmla="*/ 211931 h 940594"/>
              <a:gd name="connsiteX19" fmla="*/ 1376363 w 1462088"/>
              <a:gd name="connsiteY19" fmla="*/ 269081 h 940594"/>
              <a:gd name="connsiteX20" fmla="*/ 1345406 w 1462088"/>
              <a:gd name="connsiteY20" fmla="*/ 357187 h 940594"/>
              <a:gd name="connsiteX21" fmla="*/ 1288256 w 1462088"/>
              <a:gd name="connsiteY21" fmla="*/ 433387 h 940594"/>
              <a:gd name="connsiteX22" fmla="*/ 1176338 w 1462088"/>
              <a:gd name="connsiteY22" fmla="*/ 504825 h 940594"/>
              <a:gd name="connsiteX23" fmla="*/ 1102519 w 1462088"/>
              <a:gd name="connsiteY23" fmla="*/ 581025 h 940594"/>
              <a:gd name="connsiteX24" fmla="*/ 988219 w 1462088"/>
              <a:gd name="connsiteY24" fmla="*/ 669131 h 940594"/>
              <a:gd name="connsiteX25" fmla="*/ 904875 w 1462088"/>
              <a:gd name="connsiteY25" fmla="*/ 738187 h 940594"/>
              <a:gd name="connsiteX26" fmla="*/ 695325 w 1462088"/>
              <a:gd name="connsiteY26" fmla="*/ 823912 h 940594"/>
              <a:gd name="connsiteX27" fmla="*/ 338138 w 1462088"/>
              <a:gd name="connsiteY27" fmla="*/ 940594 h 940594"/>
              <a:gd name="connsiteX28" fmla="*/ 64294 w 1462088"/>
              <a:gd name="connsiteY28" fmla="*/ 933450 h 940594"/>
              <a:gd name="connsiteX29" fmla="*/ 0 w 1462088"/>
              <a:gd name="connsiteY29" fmla="*/ 871537 h 940594"/>
              <a:gd name="connsiteX30" fmla="*/ 45244 w 1462088"/>
              <a:gd name="connsiteY30" fmla="*/ 792956 h 940594"/>
              <a:gd name="connsiteX0" fmla="*/ 45244 w 1462088"/>
              <a:gd name="connsiteY0" fmla="*/ 792956 h 940594"/>
              <a:gd name="connsiteX1" fmla="*/ 154781 w 1462088"/>
              <a:gd name="connsiteY1" fmla="*/ 731044 h 940594"/>
              <a:gd name="connsiteX2" fmla="*/ 307181 w 1462088"/>
              <a:gd name="connsiteY2" fmla="*/ 683419 h 940594"/>
              <a:gd name="connsiteX3" fmla="*/ 473869 w 1462088"/>
              <a:gd name="connsiteY3" fmla="*/ 533400 h 940594"/>
              <a:gd name="connsiteX4" fmla="*/ 516731 w 1462088"/>
              <a:gd name="connsiteY4" fmla="*/ 516731 h 940594"/>
              <a:gd name="connsiteX5" fmla="*/ 673894 w 1462088"/>
              <a:gd name="connsiteY5" fmla="*/ 554831 h 940594"/>
              <a:gd name="connsiteX6" fmla="*/ 723900 w 1462088"/>
              <a:gd name="connsiteY6" fmla="*/ 607219 h 940594"/>
              <a:gd name="connsiteX7" fmla="*/ 819150 w 1462088"/>
              <a:gd name="connsiteY7" fmla="*/ 592931 h 940594"/>
              <a:gd name="connsiteX8" fmla="*/ 954881 w 1462088"/>
              <a:gd name="connsiteY8" fmla="*/ 516731 h 940594"/>
              <a:gd name="connsiteX9" fmla="*/ 1193006 w 1462088"/>
              <a:gd name="connsiteY9" fmla="*/ 316706 h 940594"/>
              <a:gd name="connsiteX10" fmla="*/ 1235869 w 1462088"/>
              <a:gd name="connsiteY10" fmla="*/ 295275 h 940594"/>
              <a:gd name="connsiteX11" fmla="*/ 1293019 w 1462088"/>
              <a:gd name="connsiteY11" fmla="*/ 216693 h 940594"/>
              <a:gd name="connsiteX12" fmla="*/ 1335881 w 1462088"/>
              <a:gd name="connsiteY12" fmla="*/ 145256 h 940594"/>
              <a:gd name="connsiteX13" fmla="*/ 1354931 w 1462088"/>
              <a:gd name="connsiteY13" fmla="*/ 100012 h 940594"/>
              <a:gd name="connsiteX14" fmla="*/ 1373981 w 1462088"/>
              <a:gd name="connsiteY14" fmla="*/ 52387 h 940594"/>
              <a:gd name="connsiteX15" fmla="*/ 1393031 w 1462088"/>
              <a:gd name="connsiteY15" fmla="*/ 0 h 940594"/>
              <a:gd name="connsiteX16" fmla="*/ 1457325 w 1462088"/>
              <a:gd name="connsiteY16" fmla="*/ 42862 h 940594"/>
              <a:gd name="connsiteX17" fmla="*/ 1462088 w 1462088"/>
              <a:gd name="connsiteY17" fmla="*/ 92869 h 940594"/>
              <a:gd name="connsiteX18" fmla="*/ 1445419 w 1462088"/>
              <a:gd name="connsiteY18" fmla="*/ 142875 h 940594"/>
              <a:gd name="connsiteX19" fmla="*/ 1404938 w 1462088"/>
              <a:gd name="connsiteY19" fmla="*/ 211931 h 940594"/>
              <a:gd name="connsiteX20" fmla="*/ 1376363 w 1462088"/>
              <a:gd name="connsiteY20" fmla="*/ 269081 h 940594"/>
              <a:gd name="connsiteX21" fmla="*/ 1345406 w 1462088"/>
              <a:gd name="connsiteY21" fmla="*/ 357187 h 940594"/>
              <a:gd name="connsiteX22" fmla="*/ 1288256 w 1462088"/>
              <a:gd name="connsiteY22" fmla="*/ 433387 h 940594"/>
              <a:gd name="connsiteX23" fmla="*/ 1176338 w 1462088"/>
              <a:gd name="connsiteY23" fmla="*/ 504825 h 940594"/>
              <a:gd name="connsiteX24" fmla="*/ 1102519 w 1462088"/>
              <a:gd name="connsiteY24" fmla="*/ 581025 h 940594"/>
              <a:gd name="connsiteX25" fmla="*/ 988219 w 1462088"/>
              <a:gd name="connsiteY25" fmla="*/ 669131 h 940594"/>
              <a:gd name="connsiteX26" fmla="*/ 904875 w 1462088"/>
              <a:gd name="connsiteY26" fmla="*/ 738187 h 940594"/>
              <a:gd name="connsiteX27" fmla="*/ 695325 w 1462088"/>
              <a:gd name="connsiteY27" fmla="*/ 823912 h 940594"/>
              <a:gd name="connsiteX28" fmla="*/ 338138 w 1462088"/>
              <a:gd name="connsiteY28" fmla="*/ 940594 h 940594"/>
              <a:gd name="connsiteX29" fmla="*/ 64294 w 1462088"/>
              <a:gd name="connsiteY29" fmla="*/ 933450 h 940594"/>
              <a:gd name="connsiteX30" fmla="*/ 0 w 1462088"/>
              <a:gd name="connsiteY30" fmla="*/ 871537 h 940594"/>
              <a:gd name="connsiteX31" fmla="*/ 45244 w 1462088"/>
              <a:gd name="connsiteY31" fmla="*/ 792956 h 940594"/>
              <a:gd name="connsiteX0" fmla="*/ 45244 w 1462088"/>
              <a:gd name="connsiteY0" fmla="*/ 792956 h 940594"/>
              <a:gd name="connsiteX1" fmla="*/ 154781 w 1462088"/>
              <a:gd name="connsiteY1" fmla="*/ 731044 h 940594"/>
              <a:gd name="connsiteX2" fmla="*/ 307181 w 1462088"/>
              <a:gd name="connsiteY2" fmla="*/ 683419 h 940594"/>
              <a:gd name="connsiteX3" fmla="*/ 473869 w 1462088"/>
              <a:gd name="connsiteY3" fmla="*/ 533400 h 940594"/>
              <a:gd name="connsiteX4" fmla="*/ 516731 w 1462088"/>
              <a:gd name="connsiteY4" fmla="*/ 516731 h 940594"/>
              <a:gd name="connsiteX5" fmla="*/ 673894 w 1462088"/>
              <a:gd name="connsiteY5" fmla="*/ 554831 h 940594"/>
              <a:gd name="connsiteX6" fmla="*/ 723900 w 1462088"/>
              <a:gd name="connsiteY6" fmla="*/ 607219 h 940594"/>
              <a:gd name="connsiteX7" fmla="*/ 819150 w 1462088"/>
              <a:gd name="connsiteY7" fmla="*/ 592931 h 940594"/>
              <a:gd name="connsiteX8" fmla="*/ 954881 w 1462088"/>
              <a:gd name="connsiteY8" fmla="*/ 516731 h 940594"/>
              <a:gd name="connsiteX9" fmla="*/ 1138237 w 1462088"/>
              <a:gd name="connsiteY9" fmla="*/ 369094 h 940594"/>
              <a:gd name="connsiteX10" fmla="*/ 1235869 w 1462088"/>
              <a:gd name="connsiteY10" fmla="*/ 295275 h 940594"/>
              <a:gd name="connsiteX11" fmla="*/ 1293019 w 1462088"/>
              <a:gd name="connsiteY11" fmla="*/ 216693 h 940594"/>
              <a:gd name="connsiteX12" fmla="*/ 1335881 w 1462088"/>
              <a:gd name="connsiteY12" fmla="*/ 145256 h 940594"/>
              <a:gd name="connsiteX13" fmla="*/ 1354931 w 1462088"/>
              <a:gd name="connsiteY13" fmla="*/ 100012 h 940594"/>
              <a:gd name="connsiteX14" fmla="*/ 1373981 w 1462088"/>
              <a:gd name="connsiteY14" fmla="*/ 52387 h 940594"/>
              <a:gd name="connsiteX15" fmla="*/ 1393031 w 1462088"/>
              <a:gd name="connsiteY15" fmla="*/ 0 h 940594"/>
              <a:gd name="connsiteX16" fmla="*/ 1457325 w 1462088"/>
              <a:gd name="connsiteY16" fmla="*/ 42862 h 940594"/>
              <a:gd name="connsiteX17" fmla="*/ 1462088 w 1462088"/>
              <a:gd name="connsiteY17" fmla="*/ 92869 h 940594"/>
              <a:gd name="connsiteX18" fmla="*/ 1445419 w 1462088"/>
              <a:gd name="connsiteY18" fmla="*/ 142875 h 940594"/>
              <a:gd name="connsiteX19" fmla="*/ 1404938 w 1462088"/>
              <a:gd name="connsiteY19" fmla="*/ 211931 h 940594"/>
              <a:gd name="connsiteX20" fmla="*/ 1376363 w 1462088"/>
              <a:gd name="connsiteY20" fmla="*/ 269081 h 940594"/>
              <a:gd name="connsiteX21" fmla="*/ 1345406 w 1462088"/>
              <a:gd name="connsiteY21" fmla="*/ 357187 h 940594"/>
              <a:gd name="connsiteX22" fmla="*/ 1288256 w 1462088"/>
              <a:gd name="connsiteY22" fmla="*/ 433387 h 940594"/>
              <a:gd name="connsiteX23" fmla="*/ 1176338 w 1462088"/>
              <a:gd name="connsiteY23" fmla="*/ 504825 h 940594"/>
              <a:gd name="connsiteX24" fmla="*/ 1102519 w 1462088"/>
              <a:gd name="connsiteY24" fmla="*/ 581025 h 940594"/>
              <a:gd name="connsiteX25" fmla="*/ 988219 w 1462088"/>
              <a:gd name="connsiteY25" fmla="*/ 669131 h 940594"/>
              <a:gd name="connsiteX26" fmla="*/ 904875 w 1462088"/>
              <a:gd name="connsiteY26" fmla="*/ 738187 h 940594"/>
              <a:gd name="connsiteX27" fmla="*/ 695325 w 1462088"/>
              <a:gd name="connsiteY27" fmla="*/ 823912 h 940594"/>
              <a:gd name="connsiteX28" fmla="*/ 338138 w 1462088"/>
              <a:gd name="connsiteY28" fmla="*/ 940594 h 940594"/>
              <a:gd name="connsiteX29" fmla="*/ 64294 w 1462088"/>
              <a:gd name="connsiteY29" fmla="*/ 933450 h 940594"/>
              <a:gd name="connsiteX30" fmla="*/ 0 w 1462088"/>
              <a:gd name="connsiteY30" fmla="*/ 871537 h 940594"/>
              <a:gd name="connsiteX31" fmla="*/ 45244 w 1462088"/>
              <a:gd name="connsiteY31" fmla="*/ 792956 h 940594"/>
              <a:gd name="connsiteX0" fmla="*/ 45244 w 1462088"/>
              <a:gd name="connsiteY0" fmla="*/ 792956 h 940594"/>
              <a:gd name="connsiteX1" fmla="*/ 154781 w 1462088"/>
              <a:gd name="connsiteY1" fmla="*/ 731044 h 940594"/>
              <a:gd name="connsiteX2" fmla="*/ 307181 w 1462088"/>
              <a:gd name="connsiteY2" fmla="*/ 683419 h 940594"/>
              <a:gd name="connsiteX3" fmla="*/ 473869 w 1462088"/>
              <a:gd name="connsiteY3" fmla="*/ 533400 h 940594"/>
              <a:gd name="connsiteX4" fmla="*/ 516731 w 1462088"/>
              <a:gd name="connsiteY4" fmla="*/ 516731 h 940594"/>
              <a:gd name="connsiteX5" fmla="*/ 673894 w 1462088"/>
              <a:gd name="connsiteY5" fmla="*/ 554831 h 940594"/>
              <a:gd name="connsiteX6" fmla="*/ 723900 w 1462088"/>
              <a:gd name="connsiteY6" fmla="*/ 607219 h 940594"/>
              <a:gd name="connsiteX7" fmla="*/ 819150 w 1462088"/>
              <a:gd name="connsiteY7" fmla="*/ 592931 h 940594"/>
              <a:gd name="connsiteX8" fmla="*/ 954881 w 1462088"/>
              <a:gd name="connsiteY8" fmla="*/ 516731 h 940594"/>
              <a:gd name="connsiteX9" fmla="*/ 1138237 w 1462088"/>
              <a:gd name="connsiteY9" fmla="*/ 369094 h 940594"/>
              <a:gd name="connsiteX10" fmla="*/ 1240631 w 1462088"/>
              <a:gd name="connsiteY10" fmla="*/ 278606 h 940594"/>
              <a:gd name="connsiteX11" fmla="*/ 1293019 w 1462088"/>
              <a:gd name="connsiteY11" fmla="*/ 216693 h 940594"/>
              <a:gd name="connsiteX12" fmla="*/ 1335881 w 1462088"/>
              <a:gd name="connsiteY12" fmla="*/ 145256 h 940594"/>
              <a:gd name="connsiteX13" fmla="*/ 1354931 w 1462088"/>
              <a:gd name="connsiteY13" fmla="*/ 100012 h 940594"/>
              <a:gd name="connsiteX14" fmla="*/ 1373981 w 1462088"/>
              <a:gd name="connsiteY14" fmla="*/ 52387 h 940594"/>
              <a:gd name="connsiteX15" fmla="*/ 1393031 w 1462088"/>
              <a:gd name="connsiteY15" fmla="*/ 0 h 940594"/>
              <a:gd name="connsiteX16" fmla="*/ 1457325 w 1462088"/>
              <a:gd name="connsiteY16" fmla="*/ 42862 h 940594"/>
              <a:gd name="connsiteX17" fmla="*/ 1462088 w 1462088"/>
              <a:gd name="connsiteY17" fmla="*/ 92869 h 940594"/>
              <a:gd name="connsiteX18" fmla="*/ 1445419 w 1462088"/>
              <a:gd name="connsiteY18" fmla="*/ 142875 h 940594"/>
              <a:gd name="connsiteX19" fmla="*/ 1404938 w 1462088"/>
              <a:gd name="connsiteY19" fmla="*/ 211931 h 940594"/>
              <a:gd name="connsiteX20" fmla="*/ 1376363 w 1462088"/>
              <a:gd name="connsiteY20" fmla="*/ 269081 h 940594"/>
              <a:gd name="connsiteX21" fmla="*/ 1345406 w 1462088"/>
              <a:gd name="connsiteY21" fmla="*/ 357187 h 940594"/>
              <a:gd name="connsiteX22" fmla="*/ 1288256 w 1462088"/>
              <a:gd name="connsiteY22" fmla="*/ 433387 h 940594"/>
              <a:gd name="connsiteX23" fmla="*/ 1176338 w 1462088"/>
              <a:gd name="connsiteY23" fmla="*/ 504825 h 940594"/>
              <a:gd name="connsiteX24" fmla="*/ 1102519 w 1462088"/>
              <a:gd name="connsiteY24" fmla="*/ 581025 h 940594"/>
              <a:gd name="connsiteX25" fmla="*/ 988219 w 1462088"/>
              <a:gd name="connsiteY25" fmla="*/ 669131 h 940594"/>
              <a:gd name="connsiteX26" fmla="*/ 904875 w 1462088"/>
              <a:gd name="connsiteY26" fmla="*/ 738187 h 940594"/>
              <a:gd name="connsiteX27" fmla="*/ 695325 w 1462088"/>
              <a:gd name="connsiteY27" fmla="*/ 823912 h 940594"/>
              <a:gd name="connsiteX28" fmla="*/ 338138 w 1462088"/>
              <a:gd name="connsiteY28" fmla="*/ 940594 h 940594"/>
              <a:gd name="connsiteX29" fmla="*/ 64294 w 1462088"/>
              <a:gd name="connsiteY29" fmla="*/ 933450 h 940594"/>
              <a:gd name="connsiteX30" fmla="*/ 0 w 1462088"/>
              <a:gd name="connsiteY30" fmla="*/ 871537 h 940594"/>
              <a:gd name="connsiteX31" fmla="*/ 45244 w 1462088"/>
              <a:gd name="connsiteY31" fmla="*/ 792956 h 940594"/>
              <a:gd name="connsiteX0" fmla="*/ 45244 w 1462088"/>
              <a:gd name="connsiteY0" fmla="*/ 792956 h 940594"/>
              <a:gd name="connsiteX1" fmla="*/ 154781 w 1462088"/>
              <a:gd name="connsiteY1" fmla="*/ 731044 h 940594"/>
              <a:gd name="connsiteX2" fmla="*/ 307181 w 1462088"/>
              <a:gd name="connsiteY2" fmla="*/ 683419 h 940594"/>
              <a:gd name="connsiteX3" fmla="*/ 473869 w 1462088"/>
              <a:gd name="connsiteY3" fmla="*/ 533400 h 940594"/>
              <a:gd name="connsiteX4" fmla="*/ 516731 w 1462088"/>
              <a:gd name="connsiteY4" fmla="*/ 516731 h 940594"/>
              <a:gd name="connsiteX5" fmla="*/ 673894 w 1462088"/>
              <a:gd name="connsiteY5" fmla="*/ 554831 h 940594"/>
              <a:gd name="connsiteX6" fmla="*/ 723900 w 1462088"/>
              <a:gd name="connsiteY6" fmla="*/ 607219 h 940594"/>
              <a:gd name="connsiteX7" fmla="*/ 819150 w 1462088"/>
              <a:gd name="connsiteY7" fmla="*/ 592931 h 940594"/>
              <a:gd name="connsiteX8" fmla="*/ 954881 w 1462088"/>
              <a:gd name="connsiteY8" fmla="*/ 516731 h 940594"/>
              <a:gd name="connsiteX9" fmla="*/ 1138237 w 1462088"/>
              <a:gd name="connsiteY9" fmla="*/ 369094 h 940594"/>
              <a:gd name="connsiteX10" fmla="*/ 1240631 w 1462088"/>
              <a:gd name="connsiteY10" fmla="*/ 278606 h 940594"/>
              <a:gd name="connsiteX11" fmla="*/ 1297782 w 1462088"/>
              <a:gd name="connsiteY11" fmla="*/ 221455 h 940594"/>
              <a:gd name="connsiteX12" fmla="*/ 1335881 w 1462088"/>
              <a:gd name="connsiteY12" fmla="*/ 145256 h 940594"/>
              <a:gd name="connsiteX13" fmla="*/ 1354931 w 1462088"/>
              <a:gd name="connsiteY13" fmla="*/ 100012 h 940594"/>
              <a:gd name="connsiteX14" fmla="*/ 1373981 w 1462088"/>
              <a:gd name="connsiteY14" fmla="*/ 52387 h 940594"/>
              <a:gd name="connsiteX15" fmla="*/ 1393031 w 1462088"/>
              <a:gd name="connsiteY15" fmla="*/ 0 h 940594"/>
              <a:gd name="connsiteX16" fmla="*/ 1457325 w 1462088"/>
              <a:gd name="connsiteY16" fmla="*/ 42862 h 940594"/>
              <a:gd name="connsiteX17" fmla="*/ 1462088 w 1462088"/>
              <a:gd name="connsiteY17" fmla="*/ 92869 h 940594"/>
              <a:gd name="connsiteX18" fmla="*/ 1445419 w 1462088"/>
              <a:gd name="connsiteY18" fmla="*/ 142875 h 940594"/>
              <a:gd name="connsiteX19" fmla="*/ 1404938 w 1462088"/>
              <a:gd name="connsiteY19" fmla="*/ 211931 h 940594"/>
              <a:gd name="connsiteX20" fmla="*/ 1376363 w 1462088"/>
              <a:gd name="connsiteY20" fmla="*/ 269081 h 940594"/>
              <a:gd name="connsiteX21" fmla="*/ 1345406 w 1462088"/>
              <a:gd name="connsiteY21" fmla="*/ 357187 h 940594"/>
              <a:gd name="connsiteX22" fmla="*/ 1288256 w 1462088"/>
              <a:gd name="connsiteY22" fmla="*/ 433387 h 940594"/>
              <a:gd name="connsiteX23" fmla="*/ 1176338 w 1462088"/>
              <a:gd name="connsiteY23" fmla="*/ 504825 h 940594"/>
              <a:gd name="connsiteX24" fmla="*/ 1102519 w 1462088"/>
              <a:gd name="connsiteY24" fmla="*/ 581025 h 940594"/>
              <a:gd name="connsiteX25" fmla="*/ 988219 w 1462088"/>
              <a:gd name="connsiteY25" fmla="*/ 669131 h 940594"/>
              <a:gd name="connsiteX26" fmla="*/ 904875 w 1462088"/>
              <a:gd name="connsiteY26" fmla="*/ 738187 h 940594"/>
              <a:gd name="connsiteX27" fmla="*/ 695325 w 1462088"/>
              <a:gd name="connsiteY27" fmla="*/ 823912 h 940594"/>
              <a:gd name="connsiteX28" fmla="*/ 338138 w 1462088"/>
              <a:gd name="connsiteY28" fmla="*/ 940594 h 940594"/>
              <a:gd name="connsiteX29" fmla="*/ 64294 w 1462088"/>
              <a:gd name="connsiteY29" fmla="*/ 933450 h 940594"/>
              <a:gd name="connsiteX30" fmla="*/ 0 w 1462088"/>
              <a:gd name="connsiteY30" fmla="*/ 871537 h 940594"/>
              <a:gd name="connsiteX31" fmla="*/ 45244 w 1462088"/>
              <a:gd name="connsiteY31" fmla="*/ 792956 h 94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62088" h="940594">
                <a:moveTo>
                  <a:pt x="45244" y="792956"/>
                </a:moveTo>
                <a:lnTo>
                  <a:pt x="154781" y="731044"/>
                </a:lnTo>
                <a:lnTo>
                  <a:pt x="307181" y="683419"/>
                </a:lnTo>
                <a:lnTo>
                  <a:pt x="473869" y="533400"/>
                </a:lnTo>
                <a:lnTo>
                  <a:pt x="516731" y="516731"/>
                </a:lnTo>
                <a:lnTo>
                  <a:pt x="673894" y="554831"/>
                </a:lnTo>
                <a:lnTo>
                  <a:pt x="723900" y="607219"/>
                </a:lnTo>
                <a:lnTo>
                  <a:pt x="819150" y="592931"/>
                </a:lnTo>
                <a:lnTo>
                  <a:pt x="954881" y="516731"/>
                </a:lnTo>
                <a:lnTo>
                  <a:pt x="1138237" y="369094"/>
                </a:lnTo>
                <a:cubicBezTo>
                  <a:pt x="1153318" y="357982"/>
                  <a:pt x="1225550" y="289718"/>
                  <a:pt x="1240631" y="278606"/>
                </a:cubicBezTo>
                <a:lnTo>
                  <a:pt x="1297782" y="221455"/>
                </a:lnTo>
                <a:cubicBezTo>
                  <a:pt x="1312863" y="192880"/>
                  <a:pt x="1320800" y="173831"/>
                  <a:pt x="1335881" y="145256"/>
                </a:cubicBezTo>
                <a:lnTo>
                  <a:pt x="1354931" y="100012"/>
                </a:lnTo>
                <a:cubicBezTo>
                  <a:pt x="1359694" y="82549"/>
                  <a:pt x="1369218" y="69850"/>
                  <a:pt x="1373981" y="52387"/>
                </a:cubicBezTo>
                <a:lnTo>
                  <a:pt x="1393031" y="0"/>
                </a:lnTo>
                <a:lnTo>
                  <a:pt x="1457325" y="42862"/>
                </a:lnTo>
                <a:lnTo>
                  <a:pt x="1462088" y="92869"/>
                </a:lnTo>
                <a:lnTo>
                  <a:pt x="1445419" y="142875"/>
                </a:lnTo>
                <a:lnTo>
                  <a:pt x="1404938" y="211931"/>
                </a:lnTo>
                <a:lnTo>
                  <a:pt x="1376363" y="269081"/>
                </a:lnTo>
                <a:lnTo>
                  <a:pt x="1345406" y="357187"/>
                </a:lnTo>
                <a:lnTo>
                  <a:pt x="1288256" y="433387"/>
                </a:lnTo>
                <a:lnTo>
                  <a:pt x="1176338" y="504825"/>
                </a:lnTo>
                <a:lnTo>
                  <a:pt x="1102519" y="581025"/>
                </a:lnTo>
                <a:lnTo>
                  <a:pt x="988219" y="669131"/>
                </a:lnTo>
                <a:lnTo>
                  <a:pt x="904875" y="738187"/>
                </a:lnTo>
                <a:lnTo>
                  <a:pt x="695325" y="823912"/>
                </a:lnTo>
                <a:lnTo>
                  <a:pt x="338138" y="940594"/>
                </a:lnTo>
                <a:lnTo>
                  <a:pt x="64294" y="933450"/>
                </a:lnTo>
                <a:lnTo>
                  <a:pt x="0" y="871537"/>
                </a:lnTo>
                <a:lnTo>
                  <a:pt x="45244" y="792956"/>
                </a:lnTo>
                <a:close/>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4" name="Freeform 83"/>
          <p:cNvSpPr/>
          <p:nvPr/>
        </p:nvSpPr>
        <p:spPr>
          <a:xfrm>
            <a:off x="4606925" y="5581650"/>
            <a:ext cx="1298575" cy="769938"/>
          </a:xfrm>
          <a:custGeom>
            <a:avLst/>
            <a:gdLst>
              <a:gd name="connsiteX0" fmla="*/ 85725 w 1359694"/>
              <a:gd name="connsiteY0" fmla="*/ 702469 h 804863"/>
              <a:gd name="connsiteX1" fmla="*/ 161925 w 1359694"/>
              <a:gd name="connsiteY1" fmla="*/ 681038 h 804863"/>
              <a:gd name="connsiteX2" fmla="*/ 273844 w 1359694"/>
              <a:gd name="connsiteY2" fmla="*/ 650082 h 804863"/>
              <a:gd name="connsiteX3" fmla="*/ 402431 w 1359694"/>
              <a:gd name="connsiteY3" fmla="*/ 538163 h 804863"/>
              <a:gd name="connsiteX4" fmla="*/ 464344 w 1359694"/>
              <a:gd name="connsiteY4" fmla="*/ 485775 h 804863"/>
              <a:gd name="connsiteX5" fmla="*/ 588169 w 1359694"/>
              <a:gd name="connsiteY5" fmla="*/ 516732 h 804863"/>
              <a:gd name="connsiteX6" fmla="*/ 652462 w 1359694"/>
              <a:gd name="connsiteY6" fmla="*/ 571500 h 804863"/>
              <a:gd name="connsiteX7" fmla="*/ 771525 w 1359694"/>
              <a:gd name="connsiteY7" fmla="*/ 576263 h 804863"/>
              <a:gd name="connsiteX8" fmla="*/ 914400 w 1359694"/>
              <a:gd name="connsiteY8" fmla="*/ 485775 h 804863"/>
              <a:gd name="connsiteX9" fmla="*/ 1178719 w 1359694"/>
              <a:gd name="connsiteY9" fmla="*/ 278607 h 804863"/>
              <a:gd name="connsiteX10" fmla="*/ 1293019 w 1359694"/>
              <a:gd name="connsiteY10" fmla="*/ 152400 h 804863"/>
              <a:gd name="connsiteX11" fmla="*/ 1359694 w 1359694"/>
              <a:gd name="connsiteY11" fmla="*/ 0 h 804863"/>
              <a:gd name="connsiteX12" fmla="*/ 1257300 w 1359694"/>
              <a:gd name="connsiteY12" fmla="*/ 209550 h 804863"/>
              <a:gd name="connsiteX13" fmla="*/ 1223962 w 1359694"/>
              <a:gd name="connsiteY13" fmla="*/ 271463 h 804863"/>
              <a:gd name="connsiteX14" fmla="*/ 1169194 w 1359694"/>
              <a:gd name="connsiteY14" fmla="*/ 323850 h 804863"/>
              <a:gd name="connsiteX15" fmla="*/ 1054894 w 1359694"/>
              <a:gd name="connsiteY15" fmla="*/ 414338 h 804863"/>
              <a:gd name="connsiteX16" fmla="*/ 821531 w 1359694"/>
              <a:gd name="connsiteY16" fmla="*/ 614363 h 804863"/>
              <a:gd name="connsiteX17" fmla="*/ 264319 w 1359694"/>
              <a:gd name="connsiteY17" fmla="*/ 804863 h 804863"/>
              <a:gd name="connsiteX18" fmla="*/ 23812 w 1359694"/>
              <a:gd name="connsiteY18" fmla="*/ 797719 h 804863"/>
              <a:gd name="connsiteX19" fmla="*/ 0 w 1359694"/>
              <a:gd name="connsiteY19" fmla="*/ 764382 h 804863"/>
              <a:gd name="connsiteX0" fmla="*/ 85725 w 1359694"/>
              <a:gd name="connsiteY0" fmla="*/ 702469 h 804863"/>
              <a:gd name="connsiteX1" fmla="*/ 161925 w 1359694"/>
              <a:gd name="connsiteY1" fmla="*/ 681038 h 804863"/>
              <a:gd name="connsiteX2" fmla="*/ 273844 w 1359694"/>
              <a:gd name="connsiteY2" fmla="*/ 650082 h 804863"/>
              <a:gd name="connsiteX3" fmla="*/ 402431 w 1359694"/>
              <a:gd name="connsiteY3" fmla="*/ 538163 h 804863"/>
              <a:gd name="connsiteX4" fmla="*/ 464344 w 1359694"/>
              <a:gd name="connsiteY4" fmla="*/ 485775 h 804863"/>
              <a:gd name="connsiteX5" fmla="*/ 588169 w 1359694"/>
              <a:gd name="connsiteY5" fmla="*/ 516732 h 804863"/>
              <a:gd name="connsiteX6" fmla="*/ 652462 w 1359694"/>
              <a:gd name="connsiteY6" fmla="*/ 571500 h 804863"/>
              <a:gd name="connsiteX7" fmla="*/ 771525 w 1359694"/>
              <a:gd name="connsiteY7" fmla="*/ 576263 h 804863"/>
              <a:gd name="connsiteX8" fmla="*/ 914400 w 1359694"/>
              <a:gd name="connsiteY8" fmla="*/ 485775 h 804863"/>
              <a:gd name="connsiteX9" fmla="*/ 1178719 w 1359694"/>
              <a:gd name="connsiteY9" fmla="*/ 278607 h 804863"/>
              <a:gd name="connsiteX10" fmla="*/ 1293019 w 1359694"/>
              <a:gd name="connsiteY10" fmla="*/ 152400 h 804863"/>
              <a:gd name="connsiteX11" fmla="*/ 1359694 w 1359694"/>
              <a:gd name="connsiteY11" fmla="*/ 0 h 804863"/>
              <a:gd name="connsiteX12" fmla="*/ 1257300 w 1359694"/>
              <a:gd name="connsiteY12" fmla="*/ 209550 h 804863"/>
              <a:gd name="connsiteX13" fmla="*/ 1223962 w 1359694"/>
              <a:gd name="connsiteY13" fmla="*/ 271463 h 804863"/>
              <a:gd name="connsiteX14" fmla="*/ 1169194 w 1359694"/>
              <a:gd name="connsiteY14" fmla="*/ 323850 h 804863"/>
              <a:gd name="connsiteX15" fmla="*/ 1054894 w 1359694"/>
              <a:gd name="connsiteY15" fmla="*/ 414338 h 804863"/>
              <a:gd name="connsiteX16" fmla="*/ 821531 w 1359694"/>
              <a:gd name="connsiteY16" fmla="*/ 614363 h 804863"/>
              <a:gd name="connsiteX17" fmla="*/ 264319 w 1359694"/>
              <a:gd name="connsiteY17" fmla="*/ 804863 h 804863"/>
              <a:gd name="connsiteX18" fmla="*/ 23812 w 1359694"/>
              <a:gd name="connsiteY18" fmla="*/ 797719 h 804863"/>
              <a:gd name="connsiteX19" fmla="*/ 0 w 1359694"/>
              <a:gd name="connsiteY19" fmla="*/ 764382 h 804863"/>
              <a:gd name="connsiteX20" fmla="*/ 85725 w 1359694"/>
              <a:gd name="connsiteY20" fmla="*/ 702469 h 804863"/>
              <a:gd name="connsiteX0" fmla="*/ 85725 w 1359694"/>
              <a:gd name="connsiteY0" fmla="*/ 702469 h 804863"/>
              <a:gd name="connsiteX1" fmla="*/ 161925 w 1359694"/>
              <a:gd name="connsiteY1" fmla="*/ 681038 h 804863"/>
              <a:gd name="connsiteX2" fmla="*/ 273844 w 1359694"/>
              <a:gd name="connsiteY2" fmla="*/ 650082 h 804863"/>
              <a:gd name="connsiteX3" fmla="*/ 402431 w 1359694"/>
              <a:gd name="connsiteY3" fmla="*/ 538163 h 804863"/>
              <a:gd name="connsiteX4" fmla="*/ 464344 w 1359694"/>
              <a:gd name="connsiteY4" fmla="*/ 485775 h 804863"/>
              <a:gd name="connsiteX5" fmla="*/ 588169 w 1359694"/>
              <a:gd name="connsiteY5" fmla="*/ 516732 h 804863"/>
              <a:gd name="connsiteX6" fmla="*/ 652462 w 1359694"/>
              <a:gd name="connsiteY6" fmla="*/ 571500 h 804863"/>
              <a:gd name="connsiteX7" fmla="*/ 771525 w 1359694"/>
              <a:gd name="connsiteY7" fmla="*/ 576263 h 804863"/>
              <a:gd name="connsiteX8" fmla="*/ 914400 w 1359694"/>
              <a:gd name="connsiteY8" fmla="*/ 485775 h 804863"/>
              <a:gd name="connsiteX9" fmla="*/ 1178719 w 1359694"/>
              <a:gd name="connsiteY9" fmla="*/ 278607 h 804863"/>
              <a:gd name="connsiteX10" fmla="*/ 1293019 w 1359694"/>
              <a:gd name="connsiteY10" fmla="*/ 152400 h 804863"/>
              <a:gd name="connsiteX11" fmla="*/ 1359694 w 1359694"/>
              <a:gd name="connsiteY11" fmla="*/ 0 h 804863"/>
              <a:gd name="connsiteX12" fmla="*/ 1257300 w 1359694"/>
              <a:gd name="connsiteY12" fmla="*/ 209550 h 804863"/>
              <a:gd name="connsiteX13" fmla="*/ 1223962 w 1359694"/>
              <a:gd name="connsiteY13" fmla="*/ 271463 h 804863"/>
              <a:gd name="connsiteX14" fmla="*/ 1169194 w 1359694"/>
              <a:gd name="connsiteY14" fmla="*/ 323850 h 804863"/>
              <a:gd name="connsiteX15" fmla="*/ 1054894 w 1359694"/>
              <a:gd name="connsiteY15" fmla="*/ 414338 h 804863"/>
              <a:gd name="connsiteX16" fmla="*/ 821531 w 1359694"/>
              <a:gd name="connsiteY16" fmla="*/ 614363 h 804863"/>
              <a:gd name="connsiteX17" fmla="*/ 552450 w 1359694"/>
              <a:gd name="connsiteY17" fmla="*/ 716757 h 804863"/>
              <a:gd name="connsiteX18" fmla="*/ 264319 w 1359694"/>
              <a:gd name="connsiteY18" fmla="*/ 804863 h 804863"/>
              <a:gd name="connsiteX19" fmla="*/ 23812 w 1359694"/>
              <a:gd name="connsiteY19" fmla="*/ 797719 h 804863"/>
              <a:gd name="connsiteX20" fmla="*/ 0 w 1359694"/>
              <a:gd name="connsiteY20" fmla="*/ 764382 h 804863"/>
              <a:gd name="connsiteX21" fmla="*/ 85725 w 1359694"/>
              <a:gd name="connsiteY21" fmla="*/ 702469 h 804863"/>
              <a:gd name="connsiteX0" fmla="*/ 85725 w 1359694"/>
              <a:gd name="connsiteY0" fmla="*/ 702469 h 804863"/>
              <a:gd name="connsiteX1" fmla="*/ 161925 w 1359694"/>
              <a:gd name="connsiteY1" fmla="*/ 681038 h 804863"/>
              <a:gd name="connsiteX2" fmla="*/ 273844 w 1359694"/>
              <a:gd name="connsiteY2" fmla="*/ 650082 h 804863"/>
              <a:gd name="connsiteX3" fmla="*/ 402431 w 1359694"/>
              <a:gd name="connsiteY3" fmla="*/ 538163 h 804863"/>
              <a:gd name="connsiteX4" fmla="*/ 464344 w 1359694"/>
              <a:gd name="connsiteY4" fmla="*/ 485775 h 804863"/>
              <a:gd name="connsiteX5" fmla="*/ 588169 w 1359694"/>
              <a:gd name="connsiteY5" fmla="*/ 516732 h 804863"/>
              <a:gd name="connsiteX6" fmla="*/ 652462 w 1359694"/>
              <a:gd name="connsiteY6" fmla="*/ 571500 h 804863"/>
              <a:gd name="connsiteX7" fmla="*/ 771525 w 1359694"/>
              <a:gd name="connsiteY7" fmla="*/ 576263 h 804863"/>
              <a:gd name="connsiteX8" fmla="*/ 914400 w 1359694"/>
              <a:gd name="connsiteY8" fmla="*/ 485775 h 804863"/>
              <a:gd name="connsiteX9" fmla="*/ 1178719 w 1359694"/>
              <a:gd name="connsiteY9" fmla="*/ 278607 h 804863"/>
              <a:gd name="connsiteX10" fmla="*/ 1302544 w 1359694"/>
              <a:gd name="connsiteY10" fmla="*/ 150019 h 804863"/>
              <a:gd name="connsiteX11" fmla="*/ 1359694 w 1359694"/>
              <a:gd name="connsiteY11" fmla="*/ 0 h 804863"/>
              <a:gd name="connsiteX12" fmla="*/ 1257300 w 1359694"/>
              <a:gd name="connsiteY12" fmla="*/ 209550 h 804863"/>
              <a:gd name="connsiteX13" fmla="*/ 1223962 w 1359694"/>
              <a:gd name="connsiteY13" fmla="*/ 271463 h 804863"/>
              <a:gd name="connsiteX14" fmla="*/ 1169194 w 1359694"/>
              <a:gd name="connsiteY14" fmla="*/ 323850 h 804863"/>
              <a:gd name="connsiteX15" fmla="*/ 1054894 w 1359694"/>
              <a:gd name="connsiteY15" fmla="*/ 414338 h 804863"/>
              <a:gd name="connsiteX16" fmla="*/ 821531 w 1359694"/>
              <a:gd name="connsiteY16" fmla="*/ 614363 h 804863"/>
              <a:gd name="connsiteX17" fmla="*/ 552450 w 1359694"/>
              <a:gd name="connsiteY17" fmla="*/ 716757 h 804863"/>
              <a:gd name="connsiteX18" fmla="*/ 264319 w 1359694"/>
              <a:gd name="connsiteY18" fmla="*/ 804863 h 804863"/>
              <a:gd name="connsiteX19" fmla="*/ 23812 w 1359694"/>
              <a:gd name="connsiteY19" fmla="*/ 797719 h 804863"/>
              <a:gd name="connsiteX20" fmla="*/ 0 w 1359694"/>
              <a:gd name="connsiteY20" fmla="*/ 764382 h 804863"/>
              <a:gd name="connsiteX21" fmla="*/ 85725 w 1359694"/>
              <a:gd name="connsiteY21" fmla="*/ 702469 h 804863"/>
              <a:gd name="connsiteX0" fmla="*/ 85725 w 1359694"/>
              <a:gd name="connsiteY0" fmla="*/ 702469 h 804863"/>
              <a:gd name="connsiteX1" fmla="*/ 161925 w 1359694"/>
              <a:gd name="connsiteY1" fmla="*/ 681038 h 804863"/>
              <a:gd name="connsiteX2" fmla="*/ 273844 w 1359694"/>
              <a:gd name="connsiteY2" fmla="*/ 650082 h 804863"/>
              <a:gd name="connsiteX3" fmla="*/ 402431 w 1359694"/>
              <a:gd name="connsiteY3" fmla="*/ 538163 h 804863"/>
              <a:gd name="connsiteX4" fmla="*/ 464344 w 1359694"/>
              <a:gd name="connsiteY4" fmla="*/ 485775 h 804863"/>
              <a:gd name="connsiteX5" fmla="*/ 588169 w 1359694"/>
              <a:gd name="connsiteY5" fmla="*/ 516732 h 804863"/>
              <a:gd name="connsiteX6" fmla="*/ 652462 w 1359694"/>
              <a:gd name="connsiteY6" fmla="*/ 571500 h 804863"/>
              <a:gd name="connsiteX7" fmla="*/ 771525 w 1359694"/>
              <a:gd name="connsiteY7" fmla="*/ 576263 h 804863"/>
              <a:gd name="connsiteX8" fmla="*/ 914400 w 1359694"/>
              <a:gd name="connsiteY8" fmla="*/ 485775 h 804863"/>
              <a:gd name="connsiteX9" fmla="*/ 1178719 w 1359694"/>
              <a:gd name="connsiteY9" fmla="*/ 278607 h 804863"/>
              <a:gd name="connsiteX10" fmla="*/ 1297782 w 1359694"/>
              <a:gd name="connsiteY10" fmla="*/ 142876 h 804863"/>
              <a:gd name="connsiteX11" fmla="*/ 1359694 w 1359694"/>
              <a:gd name="connsiteY11" fmla="*/ 0 h 804863"/>
              <a:gd name="connsiteX12" fmla="*/ 1257300 w 1359694"/>
              <a:gd name="connsiteY12" fmla="*/ 209550 h 804863"/>
              <a:gd name="connsiteX13" fmla="*/ 1223962 w 1359694"/>
              <a:gd name="connsiteY13" fmla="*/ 271463 h 804863"/>
              <a:gd name="connsiteX14" fmla="*/ 1169194 w 1359694"/>
              <a:gd name="connsiteY14" fmla="*/ 323850 h 804863"/>
              <a:gd name="connsiteX15" fmla="*/ 1054894 w 1359694"/>
              <a:gd name="connsiteY15" fmla="*/ 414338 h 804863"/>
              <a:gd name="connsiteX16" fmla="*/ 821531 w 1359694"/>
              <a:gd name="connsiteY16" fmla="*/ 614363 h 804863"/>
              <a:gd name="connsiteX17" fmla="*/ 552450 w 1359694"/>
              <a:gd name="connsiteY17" fmla="*/ 716757 h 804863"/>
              <a:gd name="connsiteX18" fmla="*/ 264319 w 1359694"/>
              <a:gd name="connsiteY18" fmla="*/ 804863 h 804863"/>
              <a:gd name="connsiteX19" fmla="*/ 23812 w 1359694"/>
              <a:gd name="connsiteY19" fmla="*/ 797719 h 804863"/>
              <a:gd name="connsiteX20" fmla="*/ 0 w 1359694"/>
              <a:gd name="connsiteY20" fmla="*/ 764382 h 804863"/>
              <a:gd name="connsiteX21" fmla="*/ 85725 w 1359694"/>
              <a:gd name="connsiteY21" fmla="*/ 702469 h 80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59694" h="804863">
                <a:moveTo>
                  <a:pt x="85725" y="702469"/>
                </a:moveTo>
                <a:lnTo>
                  <a:pt x="161925" y="681038"/>
                </a:lnTo>
                <a:lnTo>
                  <a:pt x="273844" y="650082"/>
                </a:lnTo>
                <a:lnTo>
                  <a:pt x="402431" y="538163"/>
                </a:lnTo>
                <a:lnTo>
                  <a:pt x="464344" y="485775"/>
                </a:lnTo>
                <a:lnTo>
                  <a:pt x="588169" y="516732"/>
                </a:lnTo>
                <a:lnTo>
                  <a:pt x="652462" y="571500"/>
                </a:lnTo>
                <a:lnTo>
                  <a:pt x="771525" y="576263"/>
                </a:lnTo>
                <a:lnTo>
                  <a:pt x="914400" y="485775"/>
                </a:lnTo>
                <a:lnTo>
                  <a:pt x="1178719" y="278607"/>
                </a:lnTo>
                <a:lnTo>
                  <a:pt x="1297782" y="142876"/>
                </a:lnTo>
                <a:lnTo>
                  <a:pt x="1359694" y="0"/>
                </a:lnTo>
                <a:lnTo>
                  <a:pt x="1257300" y="209550"/>
                </a:lnTo>
                <a:lnTo>
                  <a:pt x="1223962" y="271463"/>
                </a:lnTo>
                <a:lnTo>
                  <a:pt x="1169194" y="323850"/>
                </a:lnTo>
                <a:lnTo>
                  <a:pt x="1054894" y="414338"/>
                </a:lnTo>
                <a:lnTo>
                  <a:pt x="821531" y="614363"/>
                </a:lnTo>
                <a:cubicBezTo>
                  <a:pt x="731837" y="645319"/>
                  <a:pt x="642144" y="685801"/>
                  <a:pt x="552450" y="716757"/>
                </a:cubicBezTo>
                <a:lnTo>
                  <a:pt x="264319" y="804863"/>
                </a:lnTo>
                <a:lnTo>
                  <a:pt x="23812" y="797719"/>
                </a:lnTo>
                <a:lnTo>
                  <a:pt x="0" y="764382"/>
                </a:lnTo>
                <a:lnTo>
                  <a:pt x="85725" y="702469"/>
                </a:lnTo>
                <a:close/>
              </a:path>
            </a:pathLst>
          </a:custGeom>
          <a:solidFill>
            <a:schemeClr val="tx1">
              <a:alpha val="41176"/>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85" name="Group 4"/>
          <p:cNvGrpSpPr>
            <a:grpSpLocks/>
          </p:cNvGrpSpPr>
          <p:nvPr/>
        </p:nvGrpSpPr>
        <p:grpSpPr bwMode="auto">
          <a:xfrm>
            <a:off x="4743450" y="1422400"/>
            <a:ext cx="320675" cy="249238"/>
            <a:chOff x="4752974" y="1412705"/>
            <a:chExt cx="419303" cy="326885"/>
          </a:xfrm>
        </p:grpSpPr>
        <p:pic>
          <p:nvPicPr>
            <p:cNvPr id="86" name="Picture 109"/>
            <p:cNvPicPr>
              <a:picLocks noChangeAspect="1"/>
            </p:cNvPicPr>
            <p:nvPr/>
          </p:nvPicPr>
          <p:blipFill>
            <a:blip r:embed="rId5" cstate="email">
              <a:extLst>
                <a:ext uri="{28A0092B-C50C-407E-A947-70E740481C1C}">
                  <a14:useLocalDpi xmlns:a14="http://schemas.microsoft.com/office/drawing/2010/main"/>
                </a:ext>
              </a:extLst>
            </a:blip>
            <a:srcRect r="39668" b="41991"/>
            <a:stretch>
              <a:fillRect/>
            </a:stretch>
          </p:blipFill>
          <p:spPr bwMode="auto">
            <a:xfrm>
              <a:off x="4753422" y="1412705"/>
              <a:ext cx="418855" cy="32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Rounded Rectangle 86"/>
            <p:cNvSpPr/>
            <p:nvPr/>
          </p:nvSpPr>
          <p:spPr>
            <a:xfrm>
              <a:off x="4752974" y="1423116"/>
              <a:ext cx="413076" cy="308146"/>
            </a:xfrm>
            <a:prstGeom prst="roundRect">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pic>
        <p:nvPicPr>
          <p:cNvPr id="88" name="Picture 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8486775" y="4675188"/>
            <a:ext cx="33020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Freeform 88"/>
          <p:cNvSpPr/>
          <p:nvPr/>
        </p:nvSpPr>
        <p:spPr>
          <a:xfrm>
            <a:off x="2770188" y="385763"/>
            <a:ext cx="1966912" cy="1433512"/>
          </a:xfrm>
          <a:custGeom>
            <a:avLst/>
            <a:gdLst>
              <a:gd name="connsiteX0" fmla="*/ 0 w 1652067"/>
              <a:gd name="connsiteY0" fmla="*/ 1121869 h 1821116"/>
              <a:gd name="connsiteX1" fmla="*/ 99892 w 1652067"/>
              <a:gd name="connsiteY1" fmla="*/ 960504 h 1821116"/>
              <a:gd name="connsiteX2" fmla="*/ 107576 w 1652067"/>
              <a:gd name="connsiteY2" fmla="*/ 760720 h 1821116"/>
              <a:gd name="connsiteX3" fmla="*/ 122944 w 1652067"/>
              <a:gd name="connsiteY3" fmla="*/ 637775 h 1821116"/>
              <a:gd name="connsiteX4" fmla="*/ 199785 w 1652067"/>
              <a:gd name="connsiteY4" fmla="*/ 476410 h 1821116"/>
              <a:gd name="connsiteX5" fmla="*/ 284309 w 1652067"/>
              <a:gd name="connsiteY5" fmla="*/ 299678 h 1821116"/>
              <a:gd name="connsiteX6" fmla="*/ 315045 w 1652067"/>
              <a:gd name="connsiteY6" fmla="*/ 115261 h 1821116"/>
              <a:gd name="connsiteX7" fmla="*/ 291993 w 1652067"/>
              <a:gd name="connsiteY7" fmla="*/ 38420 h 1821116"/>
              <a:gd name="connsiteX8" fmla="*/ 384201 w 1652067"/>
              <a:gd name="connsiteY8" fmla="*/ 0 h 1821116"/>
              <a:gd name="connsiteX9" fmla="*/ 445674 w 1652067"/>
              <a:gd name="connsiteY9" fmla="*/ 61473 h 1821116"/>
              <a:gd name="connsiteX10" fmla="*/ 453358 w 1652067"/>
              <a:gd name="connsiteY10" fmla="*/ 161365 h 1821116"/>
              <a:gd name="connsiteX11" fmla="*/ 553250 w 1652067"/>
              <a:gd name="connsiteY11" fmla="*/ 376518 h 1821116"/>
              <a:gd name="connsiteX12" fmla="*/ 691563 w 1652067"/>
              <a:gd name="connsiteY12" fmla="*/ 476410 h 1821116"/>
              <a:gd name="connsiteX13" fmla="*/ 676195 w 1652067"/>
              <a:gd name="connsiteY13" fmla="*/ 553251 h 1821116"/>
              <a:gd name="connsiteX14" fmla="*/ 722299 w 1652067"/>
              <a:gd name="connsiteY14" fmla="*/ 660827 h 1821116"/>
              <a:gd name="connsiteX15" fmla="*/ 753035 w 1652067"/>
              <a:gd name="connsiteY15" fmla="*/ 745352 h 1821116"/>
              <a:gd name="connsiteX16" fmla="*/ 799139 w 1652067"/>
              <a:gd name="connsiteY16" fmla="*/ 799140 h 1821116"/>
              <a:gd name="connsiteX17" fmla="*/ 975872 w 1652067"/>
              <a:gd name="connsiteY17" fmla="*/ 860612 h 1821116"/>
              <a:gd name="connsiteX18" fmla="*/ 1106501 w 1652067"/>
              <a:gd name="connsiteY18" fmla="*/ 914400 h 1821116"/>
              <a:gd name="connsiteX19" fmla="*/ 1198709 w 1652067"/>
              <a:gd name="connsiteY19" fmla="*/ 952820 h 1821116"/>
              <a:gd name="connsiteX20" fmla="*/ 1175657 w 1652067"/>
              <a:gd name="connsiteY20" fmla="*/ 1091133 h 1821116"/>
              <a:gd name="connsiteX21" fmla="*/ 1137237 w 1652067"/>
              <a:gd name="connsiteY21" fmla="*/ 1198710 h 1821116"/>
              <a:gd name="connsiteX22" fmla="*/ 1060396 w 1652067"/>
              <a:gd name="connsiteY22" fmla="*/ 1337022 h 1821116"/>
              <a:gd name="connsiteX23" fmla="*/ 1052712 w 1652067"/>
              <a:gd name="connsiteY23" fmla="*/ 1383126 h 1821116"/>
              <a:gd name="connsiteX24" fmla="*/ 1068080 w 1652067"/>
              <a:gd name="connsiteY24" fmla="*/ 1452283 h 1821116"/>
              <a:gd name="connsiteX25" fmla="*/ 1091133 w 1652067"/>
              <a:gd name="connsiteY25" fmla="*/ 1513755 h 1821116"/>
              <a:gd name="connsiteX26" fmla="*/ 1191025 w 1652067"/>
              <a:gd name="connsiteY26" fmla="*/ 1506071 h 1821116"/>
              <a:gd name="connsiteX27" fmla="*/ 1191025 w 1652067"/>
              <a:gd name="connsiteY27" fmla="*/ 1436915 h 1821116"/>
              <a:gd name="connsiteX28" fmla="*/ 1229445 w 1652067"/>
              <a:gd name="connsiteY28" fmla="*/ 1413862 h 1821116"/>
              <a:gd name="connsiteX29" fmla="*/ 1183341 w 1652067"/>
              <a:gd name="connsiteY29" fmla="*/ 1313970 h 1821116"/>
              <a:gd name="connsiteX30" fmla="*/ 1191025 w 1652067"/>
              <a:gd name="connsiteY30" fmla="*/ 1214078 h 1821116"/>
              <a:gd name="connsiteX31" fmla="*/ 1206393 w 1652067"/>
              <a:gd name="connsiteY31" fmla="*/ 1152605 h 1821116"/>
              <a:gd name="connsiteX32" fmla="*/ 1206393 w 1652067"/>
              <a:gd name="connsiteY32" fmla="*/ 1152605 h 1821116"/>
              <a:gd name="connsiteX33" fmla="*/ 1275549 w 1652067"/>
              <a:gd name="connsiteY33" fmla="*/ 1152605 h 1821116"/>
              <a:gd name="connsiteX34" fmla="*/ 1313970 w 1652067"/>
              <a:gd name="connsiteY34" fmla="*/ 1129553 h 1821116"/>
              <a:gd name="connsiteX35" fmla="*/ 1459966 w 1652067"/>
              <a:gd name="connsiteY35" fmla="*/ 1229446 h 1821116"/>
              <a:gd name="connsiteX36" fmla="*/ 1498386 w 1652067"/>
              <a:gd name="connsiteY36" fmla="*/ 1260182 h 1821116"/>
              <a:gd name="connsiteX37" fmla="*/ 1529122 w 1652067"/>
              <a:gd name="connsiteY37" fmla="*/ 1483019 h 1821116"/>
              <a:gd name="connsiteX38" fmla="*/ 1598279 w 1652067"/>
              <a:gd name="connsiteY38" fmla="*/ 1705856 h 1821116"/>
              <a:gd name="connsiteX39" fmla="*/ 1652067 w 1652067"/>
              <a:gd name="connsiteY39" fmla="*/ 1821116 h 1821116"/>
              <a:gd name="connsiteX0" fmla="*/ 0 w 1698172"/>
              <a:gd name="connsiteY0" fmla="*/ 1775012 h 1821116"/>
              <a:gd name="connsiteX1" fmla="*/ 145997 w 1698172"/>
              <a:gd name="connsiteY1" fmla="*/ 960504 h 1821116"/>
              <a:gd name="connsiteX2" fmla="*/ 153681 w 1698172"/>
              <a:gd name="connsiteY2" fmla="*/ 760720 h 1821116"/>
              <a:gd name="connsiteX3" fmla="*/ 169049 w 1698172"/>
              <a:gd name="connsiteY3" fmla="*/ 637775 h 1821116"/>
              <a:gd name="connsiteX4" fmla="*/ 245890 w 1698172"/>
              <a:gd name="connsiteY4" fmla="*/ 476410 h 1821116"/>
              <a:gd name="connsiteX5" fmla="*/ 330414 w 1698172"/>
              <a:gd name="connsiteY5" fmla="*/ 299678 h 1821116"/>
              <a:gd name="connsiteX6" fmla="*/ 361150 w 1698172"/>
              <a:gd name="connsiteY6" fmla="*/ 115261 h 1821116"/>
              <a:gd name="connsiteX7" fmla="*/ 338098 w 1698172"/>
              <a:gd name="connsiteY7" fmla="*/ 38420 h 1821116"/>
              <a:gd name="connsiteX8" fmla="*/ 430306 w 1698172"/>
              <a:gd name="connsiteY8" fmla="*/ 0 h 1821116"/>
              <a:gd name="connsiteX9" fmla="*/ 491779 w 1698172"/>
              <a:gd name="connsiteY9" fmla="*/ 61473 h 1821116"/>
              <a:gd name="connsiteX10" fmla="*/ 499463 w 1698172"/>
              <a:gd name="connsiteY10" fmla="*/ 161365 h 1821116"/>
              <a:gd name="connsiteX11" fmla="*/ 599355 w 1698172"/>
              <a:gd name="connsiteY11" fmla="*/ 376518 h 1821116"/>
              <a:gd name="connsiteX12" fmla="*/ 737668 w 1698172"/>
              <a:gd name="connsiteY12" fmla="*/ 476410 h 1821116"/>
              <a:gd name="connsiteX13" fmla="*/ 722300 w 1698172"/>
              <a:gd name="connsiteY13" fmla="*/ 553251 h 1821116"/>
              <a:gd name="connsiteX14" fmla="*/ 768404 w 1698172"/>
              <a:gd name="connsiteY14" fmla="*/ 660827 h 1821116"/>
              <a:gd name="connsiteX15" fmla="*/ 799140 w 1698172"/>
              <a:gd name="connsiteY15" fmla="*/ 745352 h 1821116"/>
              <a:gd name="connsiteX16" fmla="*/ 845244 w 1698172"/>
              <a:gd name="connsiteY16" fmla="*/ 799140 h 1821116"/>
              <a:gd name="connsiteX17" fmla="*/ 1021977 w 1698172"/>
              <a:gd name="connsiteY17" fmla="*/ 860612 h 1821116"/>
              <a:gd name="connsiteX18" fmla="*/ 1152606 w 1698172"/>
              <a:gd name="connsiteY18" fmla="*/ 914400 h 1821116"/>
              <a:gd name="connsiteX19" fmla="*/ 1244814 w 1698172"/>
              <a:gd name="connsiteY19" fmla="*/ 952820 h 1821116"/>
              <a:gd name="connsiteX20" fmla="*/ 1221762 w 1698172"/>
              <a:gd name="connsiteY20" fmla="*/ 1091133 h 1821116"/>
              <a:gd name="connsiteX21" fmla="*/ 1183342 w 1698172"/>
              <a:gd name="connsiteY21" fmla="*/ 1198710 h 1821116"/>
              <a:gd name="connsiteX22" fmla="*/ 1106501 w 1698172"/>
              <a:gd name="connsiteY22" fmla="*/ 1337022 h 1821116"/>
              <a:gd name="connsiteX23" fmla="*/ 1098817 w 1698172"/>
              <a:gd name="connsiteY23" fmla="*/ 1383126 h 1821116"/>
              <a:gd name="connsiteX24" fmla="*/ 1114185 w 1698172"/>
              <a:gd name="connsiteY24" fmla="*/ 1452283 h 1821116"/>
              <a:gd name="connsiteX25" fmla="*/ 1137238 w 1698172"/>
              <a:gd name="connsiteY25" fmla="*/ 1513755 h 1821116"/>
              <a:gd name="connsiteX26" fmla="*/ 1237130 w 1698172"/>
              <a:gd name="connsiteY26" fmla="*/ 1506071 h 1821116"/>
              <a:gd name="connsiteX27" fmla="*/ 1237130 w 1698172"/>
              <a:gd name="connsiteY27" fmla="*/ 1436915 h 1821116"/>
              <a:gd name="connsiteX28" fmla="*/ 1275550 w 1698172"/>
              <a:gd name="connsiteY28" fmla="*/ 1413862 h 1821116"/>
              <a:gd name="connsiteX29" fmla="*/ 1229446 w 1698172"/>
              <a:gd name="connsiteY29" fmla="*/ 1313970 h 1821116"/>
              <a:gd name="connsiteX30" fmla="*/ 1237130 w 1698172"/>
              <a:gd name="connsiteY30" fmla="*/ 1214078 h 1821116"/>
              <a:gd name="connsiteX31" fmla="*/ 1252498 w 1698172"/>
              <a:gd name="connsiteY31" fmla="*/ 1152605 h 1821116"/>
              <a:gd name="connsiteX32" fmla="*/ 1252498 w 1698172"/>
              <a:gd name="connsiteY32" fmla="*/ 1152605 h 1821116"/>
              <a:gd name="connsiteX33" fmla="*/ 1321654 w 1698172"/>
              <a:gd name="connsiteY33" fmla="*/ 1152605 h 1821116"/>
              <a:gd name="connsiteX34" fmla="*/ 1360075 w 1698172"/>
              <a:gd name="connsiteY34" fmla="*/ 1129553 h 1821116"/>
              <a:gd name="connsiteX35" fmla="*/ 1506071 w 1698172"/>
              <a:gd name="connsiteY35" fmla="*/ 1229446 h 1821116"/>
              <a:gd name="connsiteX36" fmla="*/ 1544491 w 1698172"/>
              <a:gd name="connsiteY36" fmla="*/ 1260182 h 1821116"/>
              <a:gd name="connsiteX37" fmla="*/ 1575227 w 1698172"/>
              <a:gd name="connsiteY37" fmla="*/ 1483019 h 1821116"/>
              <a:gd name="connsiteX38" fmla="*/ 1644384 w 1698172"/>
              <a:gd name="connsiteY38" fmla="*/ 1705856 h 1821116"/>
              <a:gd name="connsiteX39" fmla="*/ 1698172 w 1698172"/>
              <a:gd name="connsiteY39" fmla="*/ 1821116 h 1821116"/>
              <a:gd name="connsiteX0" fmla="*/ 0 w 1698172"/>
              <a:gd name="connsiteY0" fmla="*/ 1775012 h 1821116"/>
              <a:gd name="connsiteX1" fmla="*/ 30737 w 1698172"/>
              <a:gd name="connsiteY1" fmla="*/ 1659752 h 1821116"/>
              <a:gd name="connsiteX2" fmla="*/ 145997 w 1698172"/>
              <a:gd name="connsiteY2" fmla="*/ 960504 h 1821116"/>
              <a:gd name="connsiteX3" fmla="*/ 153681 w 1698172"/>
              <a:gd name="connsiteY3" fmla="*/ 760720 h 1821116"/>
              <a:gd name="connsiteX4" fmla="*/ 169049 w 1698172"/>
              <a:gd name="connsiteY4" fmla="*/ 637775 h 1821116"/>
              <a:gd name="connsiteX5" fmla="*/ 245890 w 1698172"/>
              <a:gd name="connsiteY5" fmla="*/ 476410 h 1821116"/>
              <a:gd name="connsiteX6" fmla="*/ 330414 w 1698172"/>
              <a:gd name="connsiteY6" fmla="*/ 299678 h 1821116"/>
              <a:gd name="connsiteX7" fmla="*/ 361150 w 1698172"/>
              <a:gd name="connsiteY7" fmla="*/ 115261 h 1821116"/>
              <a:gd name="connsiteX8" fmla="*/ 338098 w 1698172"/>
              <a:gd name="connsiteY8" fmla="*/ 38420 h 1821116"/>
              <a:gd name="connsiteX9" fmla="*/ 430306 w 1698172"/>
              <a:gd name="connsiteY9" fmla="*/ 0 h 1821116"/>
              <a:gd name="connsiteX10" fmla="*/ 491779 w 1698172"/>
              <a:gd name="connsiteY10" fmla="*/ 61473 h 1821116"/>
              <a:gd name="connsiteX11" fmla="*/ 499463 w 1698172"/>
              <a:gd name="connsiteY11" fmla="*/ 161365 h 1821116"/>
              <a:gd name="connsiteX12" fmla="*/ 599355 w 1698172"/>
              <a:gd name="connsiteY12" fmla="*/ 376518 h 1821116"/>
              <a:gd name="connsiteX13" fmla="*/ 737668 w 1698172"/>
              <a:gd name="connsiteY13" fmla="*/ 476410 h 1821116"/>
              <a:gd name="connsiteX14" fmla="*/ 722300 w 1698172"/>
              <a:gd name="connsiteY14" fmla="*/ 553251 h 1821116"/>
              <a:gd name="connsiteX15" fmla="*/ 768404 w 1698172"/>
              <a:gd name="connsiteY15" fmla="*/ 660827 h 1821116"/>
              <a:gd name="connsiteX16" fmla="*/ 799140 w 1698172"/>
              <a:gd name="connsiteY16" fmla="*/ 745352 h 1821116"/>
              <a:gd name="connsiteX17" fmla="*/ 845244 w 1698172"/>
              <a:gd name="connsiteY17" fmla="*/ 799140 h 1821116"/>
              <a:gd name="connsiteX18" fmla="*/ 1021977 w 1698172"/>
              <a:gd name="connsiteY18" fmla="*/ 860612 h 1821116"/>
              <a:gd name="connsiteX19" fmla="*/ 1152606 w 1698172"/>
              <a:gd name="connsiteY19" fmla="*/ 914400 h 1821116"/>
              <a:gd name="connsiteX20" fmla="*/ 1244814 w 1698172"/>
              <a:gd name="connsiteY20" fmla="*/ 952820 h 1821116"/>
              <a:gd name="connsiteX21" fmla="*/ 1221762 w 1698172"/>
              <a:gd name="connsiteY21" fmla="*/ 1091133 h 1821116"/>
              <a:gd name="connsiteX22" fmla="*/ 1183342 w 1698172"/>
              <a:gd name="connsiteY22" fmla="*/ 1198710 h 1821116"/>
              <a:gd name="connsiteX23" fmla="*/ 1106501 w 1698172"/>
              <a:gd name="connsiteY23" fmla="*/ 1337022 h 1821116"/>
              <a:gd name="connsiteX24" fmla="*/ 1098817 w 1698172"/>
              <a:gd name="connsiteY24" fmla="*/ 1383126 h 1821116"/>
              <a:gd name="connsiteX25" fmla="*/ 1114185 w 1698172"/>
              <a:gd name="connsiteY25" fmla="*/ 1452283 h 1821116"/>
              <a:gd name="connsiteX26" fmla="*/ 1137238 w 1698172"/>
              <a:gd name="connsiteY26" fmla="*/ 1513755 h 1821116"/>
              <a:gd name="connsiteX27" fmla="*/ 1237130 w 1698172"/>
              <a:gd name="connsiteY27" fmla="*/ 1506071 h 1821116"/>
              <a:gd name="connsiteX28" fmla="*/ 1237130 w 1698172"/>
              <a:gd name="connsiteY28" fmla="*/ 1436915 h 1821116"/>
              <a:gd name="connsiteX29" fmla="*/ 1275550 w 1698172"/>
              <a:gd name="connsiteY29" fmla="*/ 1413862 h 1821116"/>
              <a:gd name="connsiteX30" fmla="*/ 1229446 w 1698172"/>
              <a:gd name="connsiteY30" fmla="*/ 1313970 h 1821116"/>
              <a:gd name="connsiteX31" fmla="*/ 1237130 w 1698172"/>
              <a:gd name="connsiteY31" fmla="*/ 1214078 h 1821116"/>
              <a:gd name="connsiteX32" fmla="*/ 1252498 w 1698172"/>
              <a:gd name="connsiteY32" fmla="*/ 1152605 h 1821116"/>
              <a:gd name="connsiteX33" fmla="*/ 1252498 w 1698172"/>
              <a:gd name="connsiteY33" fmla="*/ 1152605 h 1821116"/>
              <a:gd name="connsiteX34" fmla="*/ 1321654 w 1698172"/>
              <a:gd name="connsiteY34" fmla="*/ 1152605 h 1821116"/>
              <a:gd name="connsiteX35" fmla="*/ 1360075 w 1698172"/>
              <a:gd name="connsiteY35" fmla="*/ 1129553 h 1821116"/>
              <a:gd name="connsiteX36" fmla="*/ 1506071 w 1698172"/>
              <a:gd name="connsiteY36" fmla="*/ 1229446 h 1821116"/>
              <a:gd name="connsiteX37" fmla="*/ 1544491 w 1698172"/>
              <a:gd name="connsiteY37" fmla="*/ 1260182 h 1821116"/>
              <a:gd name="connsiteX38" fmla="*/ 1575227 w 1698172"/>
              <a:gd name="connsiteY38" fmla="*/ 1483019 h 1821116"/>
              <a:gd name="connsiteX39" fmla="*/ 1644384 w 1698172"/>
              <a:gd name="connsiteY39" fmla="*/ 1705856 h 1821116"/>
              <a:gd name="connsiteX40" fmla="*/ 1698172 w 1698172"/>
              <a:gd name="connsiteY40" fmla="*/ 1821116 h 1821116"/>
              <a:gd name="connsiteX0" fmla="*/ 0 w 1698172"/>
              <a:gd name="connsiteY0" fmla="*/ 1775012 h 1821116"/>
              <a:gd name="connsiteX1" fmla="*/ 30737 w 1698172"/>
              <a:gd name="connsiteY1" fmla="*/ 1659752 h 1821116"/>
              <a:gd name="connsiteX2" fmla="*/ 115261 w 1698172"/>
              <a:gd name="connsiteY2" fmla="*/ 1421546 h 1821116"/>
              <a:gd name="connsiteX3" fmla="*/ 145997 w 1698172"/>
              <a:gd name="connsiteY3" fmla="*/ 960504 h 1821116"/>
              <a:gd name="connsiteX4" fmla="*/ 153681 w 1698172"/>
              <a:gd name="connsiteY4" fmla="*/ 760720 h 1821116"/>
              <a:gd name="connsiteX5" fmla="*/ 169049 w 1698172"/>
              <a:gd name="connsiteY5" fmla="*/ 637775 h 1821116"/>
              <a:gd name="connsiteX6" fmla="*/ 245890 w 1698172"/>
              <a:gd name="connsiteY6" fmla="*/ 476410 h 1821116"/>
              <a:gd name="connsiteX7" fmla="*/ 330414 w 1698172"/>
              <a:gd name="connsiteY7" fmla="*/ 299678 h 1821116"/>
              <a:gd name="connsiteX8" fmla="*/ 361150 w 1698172"/>
              <a:gd name="connsiteY8" fmla="*/ 115261 h 1821116"/>
              <a:gd name="connsiteX9" fmla="*/ 338098 w 1698172"/>
              <a:gd name="connsiteY9" fmla="*/ 38420 h 1821116"/>
              <a:gd name="connsiteX10" fmla="*/ 430306 w 1698172"/>
              <a:gd name="connsiteY10" fmla="*/ 0 h 1821116"/>
              <a:gd name="connsiteX11" fmla="*/ 491779 w 1698172"/>
              <a:gd name="connsiteY11" fmla="*/ 61473 h 1821116"/>
              <a:gd name="connsiteX12" fmla="*/ 499463 w 1698172"/>
              <a:gd name="connsiteY12" fmla="*/ 161365 h 1821116"/>
              <a:gd name="connsiteX13" fmla="*/ 599355 w 1698172"/>
              <a:gd name="connsiteY13" fmla="*/ 376518 h 1821116"/>
              <a:gd name="connsiteX14" fmla="*/ 737668 w 1698172"/>
              <a:gd name="connsiteY14" fmla="*/ 476410 h 1821116"/>
              <a:gd name="connsiteX15" fmla="*/ 722300 w 1698172"/>
              <a:gd name="connsiteY15" fmla="*/ 553251 h 1821116"/>
              <a:gd name="connsiteX16" fmla="*/ 768404 w 1698172"/>
              <a:gd name="connsiteY16" fmla="*/ 660827 h 1821116"/>
              <a:gd name="connsiteX17" fmla="*/ 799140 w 1698172"/>
              <a:gd name="connsiteY17" fmla="*/ 745352 h 1821116"/>
              <a:gd name="connsiteX18" fmla="*/ 845244 w 1698172"/>
              <a:gd name="connsiteY18" fmla="*/ 799140 h 1821116"/>
              <a:gd name="connsiteX19" fmla="*/ 1021977 w 1698172"/>
              <a:gd name="connsiteY19" fmla="*/ 860612 h 1821116"/>
              <a:gd name="connsiteX20" fmla="*/ 1152606 w 1698172"/>
              <a:gd name="connsiteY20" fmla="*/ 914400 h 1821116"/>
              <a:gd name="connsiteX21" fmla="*/ 1244814 w 1698172"/>
              <a:gd name="connsiteY21" fmla="*/ 952820 h 1821116"/>
              <a:gd name="connsiteX22" fmla="*/ 1221762 w 1698172"/>
              <a:gd name="connsiteY22" fmla="*/ 1091133 h 1821116"/>
              <a:gd name="connsiteX23" fmla="*/ 1183342 w 1698172"/>
              <a:gd name="connsiteY23" fmla="*/ 1198710 h 1821116"/>
              <a:gd name="connsiteX24" fmla="*/ 1106501 w 1698172"/>
              <a:gd name="connsiteY24" fmla="*/ 1337022 h 1821116"/>
              <a:gd name="connsiteX25" fmla="*/ 1098817 w 1698172"/>
              <a:gd name="connsiteY25" fmla="*/ 1383126 h 1821116"/>
              <a:gd name="connsiteX26" fmla="*/ 1114185 w 1698172"/>
              <a:gd name="connsiteY26" fmla="*/ 1452283 h 1821116"/>
              <a:gd name="connsiteX27" fmla="*/ 1137238 w 1698172"/>
              <a:gd name="connsiteY27" fmla="*/ 1513755 h 1821116"/>
              <a:gd name="connsiteX28" fmla="*/ 1237130 w 1698172"/>
              <a:gd name="connsiteY28" fmla="*/ 1506071 h 1821116"/>
              <a:gd name="connsiteX29" fmla="*/ 1237130 w 1698172"/>
              <a:gd name="connsiteY29" fmla="*/ 1436915 h 1821116"/>
              <a:gd name="connsiteX30" fmla="*/ 1275550 w 1698172"/>
              <a:gd name="connsiteY30" fmla="*/ 1413862 h 1821116"/>
              <a:gd name="connsiteX31" fmla="*/ 1229446 w 1698172"/>
              <a:gd name="connsiteY31" fmla="*/ 1313970 h 1821116"/>
              <a:gd name="connsiteX32" fmla="*/ 1237130 w 1698172"/>
              <a:gd name="connsiteY32" fmla="*/ 1214078 h 1821116"/>
              <a:gd name="connsiteX33" fmla="*/ 1252498 w 1698172"/>
              <a:gd name="connsiteY33" fmla="*/ 1152605 h 1821116"/>
              <a:gd name="connsiteX34" fmla="*/ 1252498 w 1698172"/>
              <a:gd name="connsiteY34" fmla="*/ 1152605 h 1821116"/>
              <a:gd name="connsiteX35" fmla="*/ 1321654 w 1698172"/>
              <a:gd name="connsiteY35" fmla="*/ 1152605 h 1821116"/>
              <a:gd name="connsiteX36" fmla="*/ 1360075 w 1698172"/>
              <a:gd name="connsiteY36" fmla="*/ 1129553 h 1821116"/>
              <a:gd name="connsiteX37" fmla="*/ 1506071 w 1698172"/>
              <a:gd name="connsiteY37" fmla="*/ 1229446 h 1821116"/>
              <a:gd name="connsiteX38" fmla="*/ 1544491 w 1698172"/>
              <a:gd name="connsiteY38" fmla="*/ 1260182 h 1821116"/>
              <a:gd name="connsiteX39" fmla="*/ 1575227 w 1698172"/>
              <a:gd name="connsiteY39" fmla="*/ 1483019 h 1821116"/>
              <a:gd name="connsiteX40" fmla="*/ 1644384 w 1698172"/>
              <a:gd name="connsiteY40" fmla="*/ 1705856 h 1821116"/>
              <a:gd name="connsiteX41" fmla="*/ 1698172 w 1698172"/>
              <a:gd name="connsiteY41" fmla="*/ 1821116 h 1821116"/>
              <a:gd name="connsiteX0" fmla="*/ 0 w 1698172"/>
              <a:gd name="connsiteY0" fmla="*/ 1775012 h 1821116"/>
              <a:gd name="connsiteX1" fmla="*/ 30737 w 1698172"/>
              <a:gd name="connsiteY1" fmla="*/ 1659752 h 1821116"/>
              <a:gd name="connsiteX2" fmla="*/ 115261 w 1698172"/>
              <a:gd name="connsiteY2" fmla="*/ 1421546 h 1821116"/>
              <a:gd name="connsiteX3" fmla="*/ 61473 w 1698172"/>
              <a:gd name="connsiteY3" fmla="*/ 1175657 h 1821116"/>
              <a:gd name="connsiteX4" fmla="*/ 145997 w 1698172"/>
              <a:gd name="connsiteY4" fmla="*/ 960504 h 1821116"/>
              <a:gd name="connsiteX5" fmla="*/ 153681 w 1698172"/>
              <a:gd name="connsiteY5" fmla="*/ 760720 h 1821116"/>
              <a:gd name="connsiteX6" fmla="*/ 169049 w 1698172"/>
              <a:gd name="connsiteY6" fmla="*/ 637775 h 1821116"/>
              <a:gd name="connsiteX7" fmla="*/ 245890 w 1698172"/>
              <a:gd name="connsiteY7" fmla="*/ 476410 h 1821116"/>
              <a:gd name="connsiteX8" fmla="*/ 330414 w 1698172"/>
              <a:gd name="connsiteY8" fmla="*/ 299678 h 1821116"/>
              <a:gd name="connsiteX9" fmla="*/ 361150 w 1698172"/>
              <a:gd name="connsiteY9" fmla="*/ 115261 h 1821116"/>
              <a:gd name="connsiteX10" fmla="*/ 338098 w 1698172"/>
              <a:gd name="connsiteY10" fmla="*/ 38420 h 1821116"/>
              <a:gd name="connsiteX11" fmla="*/ 430306 w 1698172"/>
              <a:gd name="connsiteY11" fmla="*/ 0 h 1821116"/>
              <a:gd name="connsiteX12" fmla="*/ 491779 w 1698172"/>
              <a:gd name="connsiteY12" fmla="*/ 61473 h 1821116"/>
              <a:gd name="connsiteX13" fmla="*/ 499463 w 1698172"/>
              <a:gd name="connsiteY13" fmla="*/ 161365 h 1821116"/>
              <a:gd name="connsiteX14" fmla="*/ 599355 w 1698172"/>
              <a:gd name="connsiteY14" fmla="*/ 376518 h 1821116"/>
              <a:gd name="connsiteX15" fmla="*/ 737668 w 1698172"/>
              <a:gd name="connsiteY15" fmla="*/ 476410 h 1821116"/>
              <a:gd name="connsiteX16" fmla="*/ 722300 w 1698172"/>
              <a:gd name="connsiteY16" fmla="*/ 553251 h 1821116"/>
              <a:gd name="connsiteX17" fmla="*/ 768404 w 1698172"/>
              <a:gd name="connsiteY17" fmla="*/ 660827 h 1821116"/>
              <a:gd name="connsiteX18" fmla="*/ 799140 w 1698172"/>
              <a:gd name="connsiteY18" fmla="*/ 745352 h 1821116"/>
              <a:gd name="connsiteX19" fmla="*/ 845244 w 1698172"/>
              <a:gd name="connsiteY19" fmla="*/ 799140 h 1821116"/>
              <a:gd name="connsiteX20" fmla="*/ 1021977 w 1698172"/>
              <a:gd name="connsiteY20" fmla="*/ 860612 h 1821116"/>
              <a:gd name="connsiteX21" fmla="*/ 1152606 w 1698172"/>
              <a:gd name="connsiteY21" fmla="*/ 914400 h 1821116"/>
              <a:gd name="connsiteX22" fmla="*/ 1244814 w 1698172"/>
              <a:gd name="connsiteY22" fmla="*/ 952820 h 1821116"/>
              <a:gd name="connsiteX23" fmla="*/ 1221762 w 1698172"/>
              <a:gd name="connsiteY23" fmla="*/ 1091133 h 1821116"/>
              <a:gd name="connsiteX24" fmla="*/ 1183342 w 1698172"/>
              <a:gd name="connsiteY24" fmla="*/ 1198710 h 1821116"/>
              <a:gd name="connsiteX25" fmla="*/ 1106501 w 1698172"/>
              <a:gd name="connsiteY25" fmla="*/ 1337022 h 1821116"/>
              <a:gd name="connsiteX26" fmla="*/ 1098817 w 1698172"/>
              <a:gd name="connsiteY26" fmla="*/ 1383126 h 1821116"/>
              <a:gd name="connsiteX27" fmla="*/ 1114185 w 1698172"/>
              <a:gd name="connsiteY27" fmla="*/ 1452283 h 1821116"/>
              <a:gd name="connsiteX28" fmla="*/ 1137238 w 1698172"/>
              <a:gd name="connsiteY28" fmla="*/ 1513755 h 1821116"/>
              <a:gd name="connsiteX29" fmla="*/ 1237130 w 1698172"/>
              <a:gd name="connsiteY29" fmla="*/ 1506071 h 1821116"/>
              <a:gd name="connsiteX30" fmla="*/ 1237130 w 1698172"/>
              <a:gd name="connsiteY30" fmla="*/ 1436915 h 1821116"/>
              <a:gd name="connsiteX31" fmla="*/ 1275550 w 1698172"/>
              <a:gd name="connsiteY31" fmla="*/ 1413862 h 1821116"/>
              <a:gd name="connsiteX32" fmla="*/ 1229446 w 1698172"/>
              <a:gd name="connsiteY32" fmla="*/ 1313970 h 1821116"/>
              <a:gd name="connsiteX33" fmla="*/ 1237130 w 1698172"/>
              <a:gd name="connsiteY33" fmla="*/ 1214078 h 1821116"/>
              <a:gd name="connsiteX34" fmla="*/ 1252498 w 1698172"/>
              <a:gd name="connsiteY34" fmla="*/ 1152605 h 1821116"/>
              <a:gd name="connsiteX35" fmla="*/ 1252498 w 1698172"/>
              <a:gd name="connsiteY35" fmla="*/ 1152605 h 1821116"/>
              <a:gd name="connsiteX36" fmla="*/ 1321654 w 1698172"/>
              <a:gd name="connsiteY36" fmla="*/ 1152605 h 1821116"/>
              <a:gd name="connsiteX37" fmla="*/ 1360075 w 1698172"/>
              <a:gd name="connsiteY37" fmla="*/ 1129553 h 1821116"/>
              <a:gd name="connsiteX38" fmla="*/ 1506071 w 1698172"/>
              <a:gd name="connsiteY38" fmla="*/ 1229446 h 1821116"/>
              <a:gd name="connsiteX39" fmla="*/ 1544491 w 1698172"/>
              <a:gd name="connsiteY39" fmla="*/ 1260182 h 1821116"/>
              <a:gd name="connsiteX40" fmla="*/ 1575227 w 1698172"/>
              <a:gd name="connsiteY40" fmla="*/ 1483019 h 1821116"/>
              <a:gd name="connsiteX41" fmla="*/ 1644384 w 1698172"/>
              <a:gd name="connsiteY41" fmla="*/ 1705856 h 1821116"/>
              <a:gd name="connsiteX42" fmla="*/ 1698172 w 1698172"/>
              <a:gd name="connsiteY42" fmla="*/ 1821116 h 1821116"/>
              <a:gd name="connsiteX0" fmla="*/ 0 w 1698172"/>
              <a:gd name="connsiteY0" fmla="*/ 1775012 h 1821116"/>
              <a:gd name="connsiteX1" fmla="*/ 30737 w 1698172"/>
              <a:gd name="connsiteY1" fmla="*/ 1659752 h 1821116"/>
              <a:gd name="connsiteX2" fmla="*/ 115261 w 1698172"/>
              <a:gd name="connsiteY2" fmla="*/ 1421546 h 1821116"/>
              <a:gd name="connsiteX3" fmla="*/ 61473 w 1698172"/>
              <a:gd name="connsiteY3" fmla="*/ 1175657 h 1821116"/>
              <a:gd name="connsiteX4" fmla="*/ 145997 w 1698172"/>
              <a:gd name="connsiteY4" fmla="*/ 960504 h 1821116"/>
              <a:gd name="connsiteX5" fmla="*/ 153681 w 1698172"/>
              <a:gd name="connsiteY5" fmla="*/ 760720 h 1821116"/>
              <a:gd name="connsiteX6" fmla="*/ 169049 w 1698172"/>
              <a:gd name="connsiteY6" fmla="*/ 637775 h 1821116"/>
              <a:gd name="connsiteX7" fmla="*/ 245890 w 1698172"/>
              <a:gd name="connsiteY7" fmla="*/ 476410 h 1821116"/>
              <a:gd name="connsiteX8" fmla="*/ 330414 w 1698172"/>
              <a:gd name="connsiteY8" fmla="*/ 299678 h 1821116"/>
              <a:gd name="connsiteX9" fmla="*/ 361150 w 1698172"/>
              <a:gd name="connsiteY9" fmla="*/ 115261 h 1821116"/>
              <a:gd name="connsiteX10" fmla="*/ 338098 w 1698172"/>
              <a:gd name="connsiteY10" fmla="*/ 38420 h 1821116"/>
              <a:gd name="connsiteX11" fmla="*/ 430306 w 1698172"/>
              <a:gd name="connsiteY11" fmla="*/ 0 h 1821116"/>
              <a:gd name="connsiteX12" fmla="*/ 491779 w 1698172"/>
              <a:gd name="connsiteY12" fmla="*/ 61473 h 1821116"/>
              <a:gd name="connsiteX13" fmla="*/ 499463 w 1698172"/>
              <a:gd name="connsiteY13" fmla="*/ 161365 h 1821116"/>
              <a:gd name="connsiteX14" fmla="*/ 599355 w 1698172"/>
              <a:gd name="connsiteY14" fmla="*/ 376518 h 1821116"/>
              <a:gd name="connsiteX15" fmla="*/ 737668 w 1698172"/>
              <a:gd name="connsiteY15" fmla="*/ 476410 h 1821116"/>
              <a:gd name="connsiteX16" fmla="*/ 722300 w 1698172"/>
              <a:gd name="connsiteY16" fmla="*/ 553251 h 1821116"/>
              <a:gd name="connsiteX17" fmla="*/ 768404 w 1698172"/>
              <a:gd name="connsiteY17" fmla="*/ 660827 h 1821116"/>
              <a:gd name="connsiteX18" fmla="*/ 799140 w 1698172"/>
              <a:gd name="connsiteY18" fmla="*/ 745352 h 1821116"/>
              <a:gd name="connsiteX19" fmla="*/ 868296 w 1698172"/>
              <a:gd name="connsiteY19" fmla="*/ 791456 h 1821116"/>
              <a:gd name="connsiteX20" fmla="*/ 1021977 w 1698172"/>
              <a:gd name="connsiteY20" fmla="*/ 860612 h 1821116"/>
              <a:gd name="connsiteX21" fmla="*/ 1152606 w 1698172"/>
              <a:gd name="connsiteY21" fmla="*/ 914400 h 1821116"/>
              <a:gd name="connsiteX22" fmla="*/ 1244814 w 1698172"/>
              <a:gd name="connsiteY22" fmla="*/ 952820 h 1821116"/>
              <a:gd name="connsiteX23" fmla="*/ 1221762 w 1698172"/>
              <a:gd name="connsiteY23" fmla="*/ 1091133 h 1821116"/>
              <a:gd name="connsiteX24" fmla="*/ 1183342 w 1698172"/>
              <a:gd name="connsiteY24" fmla="*/ 1198710 h 1821116"/>
              <a:gd name="connsiteX25" fmla="*/ 1106501 w 1698172"/>
              <a:gd name="connsiteY25" fmla="*/ 1337022 h 1821116"/>
              <a:gd name="connsiteX26" fmla="*/ 1098817 w 1698172"/>
              <a:gd name="connsiteY26" fmla="*/ 1383126 h 1821116"/>
              <a:gd name="connsiteX27" fmla="*/ 1114185 w 1698172"/>
              <a:gd name="connsiteY27" fmla="*/ 1452283 h 1821116"/>
              <a:gd name="connsiteX28" fmla="*/ 1137238 w 1698172"/>
              <a:gd name="connsiteY28" fmla="*/ 1513755 h 1821116"/>
              <a:gd name="connsiteX29" fmla="*/ 1237130 w 1698172"/>
              <a:gd name="connsiteY29" fmla="*/ 1506071 h 1821116"/>
              <a:gd name="connsiteX30" fmla="*/ 1237130 w 1698172"/>
              <a:gd name="connsiteY30" fmla="*/ 1436915 h 1821116"/>
              <a:gd name="connsiteX31" fmla="*/ 1275550 w 1698172"/>
              <a:gd name="connsiteY31" fmla="*/ 1413862 h 1821116"/>
              <a:gd name="connsiteX32" fmla="*/ 1229446 w 1698172"/>
              <a:gd name="connsiteY32" fmla="*/ 1313970 h 1821116"/>
              <a:gd name="connsiteX33" fmla="*/ 1237130 w 1698172"/>
              <a:gd name="connsiteY33" fmla="*/ 1214078 h 1821116"/>
              <a:gd name="connsiteX34" fmla="*/ 1252498 w 1698172"/>
              <a:gd name="connsiteY34" fmla="*/ 1152605 h 1821116"/>
              <a:gd name="connsiteX35" fmla="*/ 1252498 w 1698172"/>
              <a:gd name="connsiteY35" fmla="*/ 1152605 h 1821116"/>
              <a:gd name="connsiteX36" fmla="*/ 1321654 w 1698172"/>
              <a:gd name="connsiteY36" fmla="*/ 1152605 h 1821116"/>
              <a:gd name="connsiteX37" fmla="*/ 1360075 w 1698172"/>
              <a:gd name="connsiteY37" fmla="*/ 1129553 h 1821116"/>
              <a:gd name="connsiteX38" fmla="*/ 1506071 w 1698172"/>
              <a:gd name="connsiteY38" fmla="*/ 1229446 h 1821116"/>
              <a:gd name="connsiteX39" fmla="*/ 1544491 w 1698172"/>
              <a:gd name="connsiteY39" fmla="*/ 1260182 h 1821116"/>
              <a:gd name="connsiteX40" fmla="*/ 1575227 w 1698172"/>
              <a:gd name="connsiteY40" fmla="*/ 1483019 h 1821116"/>
              <a:gd name="connsiteX41" fmla="*/ 1644384 w 1698172"/>
              <a:gd name="connsiteY41" fmla="*/ 1705856 h 1821116"/>
              <a:gd name="connsiteX42" fmla="*/ 1698172 w 1698172"/>
              <a:gd name="connsiteY42" fmla="*/ 1821116 h 1821116"/>
              <a:gd name="connsiteX0" fmla="*/ 0 w 1698172"/>
              <a:gd name="connsiteY0" fmla="*/ 1775012 h 1821116"/>
              <a:gd name="connsiteX1" fmla="*/ 30737 w 1698172"/>
              <a:gd name="connsiteY1" fmla="*/ 1659752 h 1821116"/>
              <a:gd name="connsiteX2" fmla="*/ 115261 w 1698172"/>
              <a:gd name="connsiteY2" fmla="*/ 1421546 h 1821116"/>
              <a:gd name="connsiteX3" fmla="*/ 61473 w 1698172"/>
              <a:gd name="connsiteY3" fmla="*/ 1175657 h 1821116"/>
              <a:gd name="connsiteX4" fmla="*/ 145997 w 1698172"/>
              <a:gd name="connsiteY4" fmla="*/ 960504 h 1821116"/>
              <a:gd name="connsiteX5" fmla="*/ 153681 w 1698172"/>
              <a:gd name="connsiteY5" fmla="*/ 760720 h 1821116"/>
              <a:gd name="connsiteX6" fmla="*/ 169049 w 1698172"/>
              <a:gd name="connsiteY6" fmla="*/ 637775 h 1821116"/>
              <a:gd name="connsiteX7" fmla="*/ 245890 w 1698172"/>
              <a:gd name="connsiteY7" fmla="*/ 476410 h 1821116"/>
              <a:gd name="connsiteX8" fmla="*/ 330414 w 1698172"/>
              <a:gd name="connsiteY8" fmla="*/ 299678 h 1821116"/>
              <a:gd name="connsiteX9" fmla="*/ 361150 w 1698172"/>
              <a:gd name="connsiteY9" fmla="*/ 115261 h 1821116"/>
              <a:gd name="connsiteX10" fmla="*/ 338098 w 1698172"/>
              <a:gd name="connsiteY10" fmla="*/ 38420 h 1821116"/>
              <a:gd name="connsiteX11" fmla="*/ 430306 w 1698172"/>
              <a:gd name="connsiteY11" fmla="*/ 0 h 1821116"/>
              <a:gd name="connsiteX12" fmla="*/ 491779 w 1698172"/>
              <a:gd name="connsiteY12" fmla="*/ 61473 h 1821116"/>
              <a:gd name="connsiteX13" fmla="*/ 499463 w 1698172"/>
              <a:gd name="connsiteY13" fmla="*/ 161365 h 1821116"/>
              <a:gd name="connsiteX14" fmla="*/ 599355 w 1698172"/>
              <a:gd name="connsiteY14" fmla="*/ 376518 h 1821116"/>
              <a:gd name="connsiteX15" fmla="*/ 737668 w 1698172"/>
              <a:gd name="connsiteY15" fmla="*/ 476410 h 1821116"/>
              <a:gd name="connsiteX16" fmla="*/ 722300 w 1698172"/>
              <a:gd name="connsiteY16" fmla="*/ 553251 h 1821116"/>
              <a:gd name="connsiteX17" fmla="*/ 768404 w 1698172"/>
              <a:gd name="connsiteY17" fmla="*/ 660827 h 1821116"/>
              <a:gd name="connsiteX18" fmla="*/ 799140 w 1698172"/>
              <a:gd name="connsiteY18" fmla="*/ 745352 h 1821116"/>
              <a:gd name="connsiteX19" fmla="*/ 868296 w 1698172"/>
              <a:gd name="connsiteY19" fmla="*/ 791456 h 1821116"/>
              <a:gd name="connsiteX20" fmla="*/ 1021977 w 1698172"/>
              <a:gd name="connsiteY20" fmla="*/ 860612 h 1821116"/>
              <a:gd name="connsiteX21" fmla="*/ 1152606 w 1698172"/>
              <a:gd name="connsiteY21" fmla="*/ 914400 h 1821116"/>
              <a:gd name="connsiteX22" fmla="*/ 1244814 w 1698172"/>
              <a:gd name="connsiteY22" fmla="*/ 952820 h 1821116"/>
              <a:gd name="connsiteX23" fmla="*/ 1221762 w 1698172"/>
              <a:gd name="connsiteY23" fmla="*/ 1091133 h 1821116"/>
              <a:gd name="connsiteX24" fmla="*/ 1183342 w 1698172"/>
              <a:gd name="connsiteY24" fmla="*/ 1198710 h 1821116"/>
              <a:gd name="connsiteX25" fmla="*/ 1106501 w 1698172"/>
              <a:gd name="connsiteY25" fmla="*/ 1337022 h 1821116"/>
              <a:gd name="connsiteX26" fmla="*/ 1098817 w 1698172"/>
              <a:gd name="connsiteY26" fmla="*/ 1383126 h 1821116"/>
              <a:gd name="connsiteX27" fmla="*/ 1114185 w 1698172"/>
              <a:gd name="connsiteY27" fmla="*/ 1452283 h 1821116"/>
              <a:gd name="connsiteX28" fmla="*/ 1137238 w 1698172"/>
              <a:gd name="connsiteY28" fmla="*/ 1513755 h 1821116"/>
              <a:gd name="connsiteX29" fmla="*/ 1237130 w 1698172"/>
              <a:gd name="connsiteY29" fmla="*/ 1506071 h 1821116"/>
              <a:gd name="connsiteX30" fmla="*/ 1237130 w 1698172"/>
              <a:gd name="connsiteY30" fmla="*/ 1436915 h 1821116"/>
              <a:gd name="connsiteX31" fmla="*/ 1275550 w 1698172"/>
              <a:gd name="connsiteY31" fmla="*/ 1413862 h 1821116"/>
              <a:gd name="connsiteX32" fmla="*/ 1229446 w 1698172"/>
              <a:gd name="connsiteY32" fmla="*/ 1313970 h 1821116"/>
              <a:gd name="connsiteX33" fmla="*/ 1237130 w 1698172"/>
              <a:gd name="connsiteY33" fmla="*/ 1214078 h 1821116"/>
              <a:gd name="connsiteX34" fmla="*/ 1252498 w 1698172"/>
              <a:gd name="connsiteY34" fmla="*/ 1152605 h 1821116"/>
              <a:gd name="connsiteX35" fmla="*/ 1252498 w 1698172"/>
              <a:gd name="connsiteY35" fmla="*/ 1152605 h 1821116"/>
              <a:gd name="connsiteX36" fmla="*/ 1321654 w 1698172"/>
              <a:gd name="connsiteY36" fmla="*/ 1152605 h 1821116"/>
              <a:gd name="connsiteX37" fmla="*/ 1360075 w 1698172"/>
              <a:gd name="connsiteY37" fmla="*/ 1129553 h 1821116"/>
              <a:gd name="connsiteX38" fmla="*/ 1506071 w 1698172"/>
              <a:gd name="connsiteY38" fmla="*/ 1229446 h 1821116"/>
              <a:gd name="connsiteX39" fmla="*/ 1544491 w 1698172"/>
              <a:gd name="connsiteY39" fmla="*/ 1260182 h 1821116"/>
              <a:gd name="connsiteX40" fmla="*/ 1575227 w 1698172"/>
              <a:gd name="connsiteY40" fmla="*/ 1483019 h 1821116"/>
              <a:gd name="connsiteX41" fmla="*/ 1644384 w 1698172"/>
              <a:gd name="connsiteY41" fmla="*/ 1705856 h 1821116"/>
              <a:gd name="connsiteX42" fmla="*/ 1698172 w 1698172"/>
              <a:gd name="connsiteY42" fmla="*/ 1821116 h 1821116"/>
              <a:gd name="connsiteX0" fmla="*/ 0 w 1683877"/>
              <a:gd name="connsiteY0" fmla="*/ 1763146 h 1821116"/>
              <a:gd name="connsiteX1" fmla="*/ 16442 w 1683877"/>
              <a:gd name="connsiteY1" fmla="*/ 1659752 h 1821116"/>
              <a:gd name="connsiteX2" fmla="*/ 100966 w 1683877"/>
              <a:gd name="connsiteY2" fmla="*/ 1421546 h 1821116"/>
              <a:gd name="connsiteX3" fmla="*/ 47178 w 1683877"/>
              <a:gd name="connsiteY3" fmla="*/ 1175657 h 1821116"/>
              <a:gd name="connsiteX4" fmla="*/ 131702 w 1683877"/>
              <a:gd name="connsiteY4" fmla="*/ 960504 h 1821116"/>
              <a:gd name="connsiteX5" fmla="*/ 139386 w 1683877"/>
              <a:gd name="connsiteY5" fmla="*/ 760720 h 1821116"/>
              <a:gd name="connsiteX6" fmla="*/ 154754 w 1683877"/>
              <a:gd name="connsiteY6" fmla="*/ 637775 h 1821116"/>
              <a:gd name="connsiteX7" fmla="*/ 231595 w 1683877"/>
              <a:gd name="connsiteY7" fmla="*/ 476410 h 1821116"/>
              <a:gd name="connsiteX8" fmla="*/ 316119 w 1683877"/>
              <a:gd name="connsiteY8" fmla="*/ 299678 h 1821116"/>
              <a:gd name="connsiteX9" fmla="*/ 346855 w 1683877"/>
              <a:gd name="connsiteY9" fmla="*/ 115261 h 1821116"/>
              <a:gd name="connsiteX10" fmla="*/ 323803 w 1683877"/>
              <a:gd name="connsiteY10" fmla="*/ 38420 h 1821116"/>
              <a:gd name="connsiteX11" fmla="*/ 416011 w 1683877"/>
              <a:gd name="connsiteY11" fmla="*/ 0 h 1821116"/>
              <a:gd name="connsiteX12" fmla="*/ 477484 w 1683877"/>
              <a:gd name="connsiteY12" fmla="*/ 61473 h 1821116"/>
              <a:gd name="connsiteX13" fmla="*/ 485168 w 1683877"/>
              <a:gd name="connsiteY13" fmla="*/ 161365 h 1821116"/>
              <a:gd name="connsiteX14" fmla="*/ 585060 w 1683877"/>
              <a:gd name="connsiteY14" fmla="*/ 376518 h 1821116"/>
              <a:gd name="connsiteX15" fmla="*/ 723373 w 1683877"/>
              <a:gd name="connsiteY15" fmla="*/ 476410 h 1821116"/>
              <a:gd name="connsiteX16" fmla="*/ 708005 w 1683877"/>
              <a:gd name="connsiteY16" fmla="*/ 553251 h 1821116"/>
              <a:gd name="connsiteX17" fmla="*/ 754109 w 1683877"/>
              <a:gd name="connsiteY17" fmla="*/ 660827 h 1821116"/>
              <a:gd name="connsiteX18" fmla="*/ 784845 w 1683877"/>
              <a:gd name="connsiteY18" fmla="*/ 745352 h 1821116"/>
              <a:gd name="connsiteX19" fmla="*/ 854001 w 1683877"/>
              <a:gd name="connsiteY19" fmla="*/ 791456 h 1821116"/>
              <a:gd name="connsiteX20" fmla="*/ 1007682 w 1683877"/>
              <a:gd name="connsiteY20" fmla="*/ 860612 h 1821116"/>
              <a:gd name="connsiteX21" fmla="*/ 1138311 w 1683877"/>
              <a:gd name="connsiteY21" fmla="*/ 914400 h 1821116"/>
              <a:gd name="connsiteX22" fmla="*/ 1230519 w 1683877"/>
              <a:gd name="connsiteY22" fmla="*/ 952820 h 1821116"/>
              <a:gd name="connsiteX23" fmla="*/ 1207467 w 1683877"/>
              <a:gd name="connsiteY23" fmla="*/ 1091133 h 1821116"/>
              <a:gd name="connsiteX24" fmla="*/ 1169047 w 1683877"/>
              <a:gd name="connsiteY24" fmla="*/ 1198710 h 1821116"/>
              <a:gd name="connsiteX25" fmla="*/ 1092206 w 1683877"/>
              <a:gd name="connsiteY25" fmla="*/ 1337022 h 1821116"/>
              <a:gd name="connsiteX26" fmla="*/ 1084522 w 1683877"/>
              <a:gd name="connsiteY26" fmla="*/ 1383126 h 1821116"/>
              <a:gd name="connsiteX27" fmla="*/ 1099890 w 1683877"/>
              <a:gd name="connsiteY27" fmla="*/ 1452283 h 1821116"/>
              <a:gd name="connsiteX28" fmla="*/ 1122943 w 1683877"/>
              <a:gd name="connsiteY28" fmla="*/ 1513755 h 1821116"/>
              <a:gd name="connsiteX29" fmla="*/ 1222835 w 1683877"/>
              <a:gd name="connsiteY29" fmla="*/ 1506071 h 1821116"/>
              <a:gd name="connsiteX30" fmla="*/ 1222835 w 1683877"/>
              <a:gd name="connsiteY30" fmla="*/ 1436915 h 1821116"/>
              <a:gd name="connsiteX31" fmla="*/ 1261255 w 1683877"/>
              <a:gd name="connsiteY31" fmla="*/ 1413862 h 1821116"/>
              <a:gd name="connsiteX32" fmla="*/ 1215151 w 1683877"/>
              <a:gd name="connsiteY32" fmla="*/ 1313970 h 1821116"/>
              <a:gd name="connsiteX33" fmla="*/ 1222835 w 1683877"/>
              <a:gd name="connsiteY33" fmla="*/ 1214078 h 1821116"/>
              <a:gd name="connsiteX34" fmla="*/ 1238203 w 1683877"/>
              <a:gd name="connsiteY34" fmla="*/ 1152605 h 1821116"/>
              <a:gd name="connsiteX35" fmla="*/ 1238203 w 1683877"/>
              <a:gd name="connsiteY35" fmla="*/ 1152605 h 1821116"/>
              <a:gd name="connsiteX36" fmla="*/ 1307359 w 1683877"/>
              <a:gd name="connsiteY36" fmla="*/ 1152605 h 1821116"/>
              <a:gd name="connsiteX37" fmla="*/ 1345780 w 1683877"/>
              <a:gd name="connsiteY37" fmla="*/ 1129553 h 1821116"/>
              <a:gd name="connsiteX38" fmla="*/ 1491776 w 1683877"/>
              <a:gd name="connsiteY38" fmla="*/ 1229446 h 1821116"/>
              <a:gd name="connsiteX39" fmla="*/ 1530196 w 1683877"/>
              <a:gd name="connsiteY39" fmla="*/ 1260182 h 1821116"/>
              <a:gd name="connsiteX40" fmla="*/ 1560932 w 1683877"/>
              <a:gd name="connsiteY40" fmla="*/ 1483019 h 1821116"/>
              <a:gd name="connsiteX41" fmla="*/ 1630089 w 1683877"/>
              <a:gd name="connsiteY41" fmla="*/ 1705856 h 1821116"/>
              <a:gd name="connsiteX42" fmla="*/ 1683877 w 1683877"/>
              <a:gd name="connsiteY42" fmla="*/ 1821116 h 1821116"/>
              <a:gd name="connsiteX0" fmla="*/ 39561 w 1668639"/>
              <a:gd name="connsiteY0" fmla="*/ 1836715 h 1836715"/>
              <a:gd name="connsiteX1" fmla="*/ 1204 w 1668639"/>
              <a:gd name="connsiteY1" fmla="*/ 1659752 h 1836715"/>
              <a:gd name="connsiteX2" fmla="*/ 85728 w 1668639"/>
              <a:gd name="connsiteY2" fmla="*/ 1421546 h 1836715"/>
              <a:gd name="connsiteX3" fmla="*/ 31940 w 1668639"/>
              <a:gd name="connsiteY3" fmla="*/ 1175657 h 1836715"/>
              <a:gd name="connsiteX4" fmla="*/ 116464 w 1668639"/>
              <a:gd name="connsiteY4" fmla="*/ 960504 h 1836715"/>
              <a:gd name="connsiteX5" fmla="*/ 124148 w 1668639"/>
              <a:gd name="connsiteY5" fmla="*/ 760720 h 1836715"/>
              <a:gd name="connsiteX6" fmla="*/ 139516 w 1668639"/>
              <a:gd name="connsiteY6" fmla="*/ 637775 h 1836715"/>
              <a:gd name="connsiteX7" fmla="*/ 216357 w 1668639"/>
              <a:gd name="connsiteY7" fmla="*/ 476410 h 1836715"/>
              <a:gd name="connsiteX8" fmla="*/ 300881 w 1668639"/>
              <a:gd name="connsiteY8" fmla="*/ 299678 h 1836715"/>
              <a:gd name="connsiteX9" fmla="*/ 331617 w 1668639"/>
              <a:gd name="connsiteY9" fmla="*/ 115261 h 1836715"/>
              <a:gd name="connsiteX10" fmla="*/ 308565 w 1668639"/>
              <a:gd name="connsiteY10" fmla="*/ 38420 h 1836715"/>
              <a:gd name="connsiteX11" fmla="*/ 400773 w 1668639"/>
              <a:gd name="connsiteY11" fmla="*/ 0 h 1836715"/>
              <a:gd name="connsiteX12" fmla="*/ 462246 w 1668639"/>
              <a:gd name="connsiteY12" fmla="*/ 61473 h 1836715"/>
              <a:gd name="connsiteX13" fmla="*/ 469930 w 1668639"/>
              <a:gd name="connsiteY13" fmla="*/ 161365 h 1836715"/>
              <a:gd name="connsiteX14" fmla="*/ 569822 w 1668639"/>
              <a:gd name="connsiteY14" fmla="*/ 376518 h 1836715"/>
              <a:gd name="connsiteX15" fmla="*/ 708135 w 1668639"/>
              <a:gd name="connsiteY15" fmla="*/ 476410 h 1836715"/>
              <a:gd name="connsiteX16" fmla="*/ 692767 w 1668639"/>
              <a:gd name="connsiteY16" fmla="*/ 553251 h 1836715"/>
              <a:gd name="connsiteX17" fmla="*/ 738871 w 1668639"/>
              <a:gd name="connsiteY17" fmla="*/ 660827 h 1836715"/>
              <a:gd name="connsiteX18" fmla="*/ 769607 w 1668639"/>
              <a:gd name="connsiteY18" fmla="*/ 745352 h 1836715"/>
              <a:gd name="connsiteX19" fmla="*/ 838763 w 1668639"/>
              <a:gd name="connsiteY19" fmla="*/ 791456 h 1836715"/>
              <a:gd name="connsiteX20" fmla="*/ 992444 w 1668639"/>
              <a:gd name="connsiteY20" fmla="*/ 860612 h 1836715"/>
              <a:gd name="connsiteX21" fmla="*/ 1123073 w 1668639"/>
              <a:gd name="connsiteY21" fmla="*/ 914400 h 1836715"/>
              <a:gd name="connsiteX22" fmla="*/ 1215281 w 1668639"/>
              <a:gd name="connsiteY22" fmla="*/ 952820 h 1836715"/>
              <a:gd name="connsiteX23" fmla="*/ 1192229 w 1668639"/>
              <a:gd name="connsiteY23" fmla="*/ 1091133 h 1836715"/>
              <a:gd name="connsiteX24" fmla="*/ 1153809 w 1668639"/>
              <a:gd name="connsiteY24" fmla="*/ 1198710 h 1836715"/>
              <a:gd name="connsiteX25" fmla="*/ 1076968 w 1668639"/>
              <a:gd name="connsiteY25" fmla="*/ 1337022 h 1836715"/>
              <a:gd name="connsiteX26" fmla="*/ 1069284 w 1668639"/>
              <a:gd name="connsiteY26" fmla="*/ 1383126 h 1836715"/>
              <a:gd name="connsiteX27" fmla="*/ 1084652 w 1668639"/>
              <a:gd name="connsiteY27" fmla="*/ 1452283 h 1836715"/>
              <a:gd name="connsiteX28" fmla="*/ 1107705 w 1668639"/>
              <a:gd name="connsiteY28" fmla="*/ 1513755 h 1836715"/>
              <a:gd name="connsiteX29" fmla="*/ 1207597 w 1668639"/>
              <a:gd name="connsiteY29" fmla="*/ 1506071 h 1836715"/>
              <a:gd name="connsiteX30" fmla="*/ 1207597 w 1668639"/>
              <a:gd name="connsiteY30" fmla="*/ 1436915 h 1836715"/>
              <a:gd name="connsiteX31" fmla="*/ 1246017 w 1668639"/>
              <a:gd name="connsiteY31" fmla="*/ 1413862 h 1836715"/>
              <a:gd name="connsiteX32" fmla="*/ 1199913 w 1668639"/>
              <a:gd name="connsiteY32" fmla="*/ 1313970 h 1836715"/>
              <a:gd name="connsiteX33" fmla="*/ 1207597 w 1668639"/>
              <a:gd name="connsiteY33" fmla="*/ 1214078 h 1836715"/>
              <a:gd name="connsiteX34" fmla="*/ 1222965 w 1668639"/>
              <a:gd name="connsiteY34" fmla="*/ 1152605 h 1836715"/>
              <a:gd name="connsiteX35" fmla="*/ 1222965 w 1668639"/>
              <a:gd name="connsiteY35" fmla="*/ 1152605 h 1836715"/>
              <a:gd name="connsiteX36" fmla="*/ 1292121 w 1668639"/>
              <a:gd name="connsiteY36" fmla="*/ 1152605 h 1836715"/>
              <a:gd name="connsiteX37" fmla="*/ 1330542 w 1668639"/>
              <a:gd name="connsiteY37" fmla="*/ 1129553 h 1836715"/>
              <a:gd name="connsiteX38" fmla="*/ 1476538 w 1668639"/>
              <a:gd name="connsiteY38" fmla="*/ 1229446 h 1836715"/>
              <a:gd name="connsiteX39" fmla="*/ 1514958 w 1668639"/>
              <a:gd name="connsiteY39" fmla="*/ 1260182 h 1836715"/>
              <a:gd name="connsiteX40" fmla="*/ 1545694 w 1668639"/>
              <a:gd name="connsiteY40" fmla="*/ 1483019 h 1836715"/>
              <a:gd name="connsiteX41" fmla="*/ 1614851 w 1668639"/>
              <a:gd name="connsiteY41" fmla="*/ 1705856 h 1836715"/>
              <a:gd name="connsiteX42" fmla="*/ 1668639 w 1668639"/>
              <a:gd name="connsiteY42" fmla="*/ 1821116 h 1836715"/>
              <a:gd name="connsiteX0" fmla="*/ 50918 w 1679996"/>
              <a:gd name="connsiteY0" fmla="*/ 1836715 h 1836715"/>
              <a:gd name="connsiteX1" fmla="*/ 2687 w 1679996"/>
              <a:gd name="connsiteY1" fmla="*/ 1768906 h 1836715"/>
              <a:gd name="connsiteX2" fmla="*/ 12561 w 1679996"/>
              <a:gd name="connsiteY2" fmla="*/ 1659752 h 1836715"/>
              <a:gd name="connsiteX3" fmla="*/ 97085 w 1679996"/>
              <a:gd name="connsiteY3" fmla="*/ 1421546 h 1836715"/>
              <a:gd name="connsiteX4" fmla="*/ 43297 w 1679996"/>
              <a:gd name="connsiteY4" fmla="*/ 1175657 h 1836715"/>
              <a:gd name="connsiteX5" fmla="*/ 127821 w 1679996"/>
              <a:gd name="connsiteY5" fmla="*/ 960504 h 1836715"/>
              <a:gd name="connsiteX6" fmla="*/ 135505 w 1679996"/>
              <a:gd name="connsiteY6" fmla="*/ 760720 h 1836715"/>
              <a:gd name="connsiteX7" fmla="*/ 150873 w 1679996"/>
              <a:gd name="connsiteY7" fmla="*/ 637775 h 1836715"/>
              <a:gd name="connsiteX8" fmla="*/ 227714 w 1679996"/>
              <a:gd name="connsiteY8" fmla="*/ 476410 h 1836715"/>
              <a:gd name="connsiteX9" fmla="*/ 312238 w 1679996"/>
              <a:gd name="connsiteY9" fmla="*/ 299678 h 1836715"/>
              <a:gd name="connsiteX10" fmla="*/ 342974 w 1679996"/>
              <a:gd name="connsiteY10" fmla="*/ 115261 h 1836715"/>
              <a:gd name="connsiteX11" fmla="*/ 319922 w 1679996"/>
              <a:gd name="connsiteY11" fmla="*/ 38420 h 1836715"/>
              <a:gd name="connsiteX12" fmla="*/ 412130 w 1679996"/>
              <a:gd name="connsiteY12" fmla="*/ 0 h 1836715"/>
              <a:gd name="connsiteX13" fmla="*/ 473603 w 1679996"/>
              <a:gd name="connsiteY13" fmla="*/ 61473 h 1836715"/>
              <a:gd name="connsiteX14" fmla="*/ 481287 w 1679996"/>
              <a:gd name="connsiteY14" fmla="*/ 161365 h 1836715"/>
              <a:gd name="connsiteX15" fmla="*/ 581179 w 1679996"/>
              <a:gd name="connsiteY15" fmla="*/ 376518 h 1836715"/>
              <a:gd name="connsiteX16" fmla="*/ 719492 w 1679996"/>
              <a:gd name="connsiteY16" fmla="*/ 476410 h 1836715"/>
              <a:gd name="connsiteX17" fmla="*/ 704124 w 1679996"/>
              <a:gd name="connsiteY17" fmla="*/ 553251 h 1836715"/>
              <a:gd name="connsiteX18" fmla="*/ 750228 w 1679996"/>
              <a:gd name="connsiteY18" fmla="*/ 660827 h 1836715"/>
              <a:gd name="connsiteX19" fmla="*/ 780964 w 1679996"/>
              <a:gd name="connsiteY19" fmla="*/ 745352 h 1836715"/>
              <a:gd name="connsiteX20" fmla="*/ 850120 w 1679996"/>
              <a:gd name="connsiteY20" fmla="*/ 791456 h 1836715"/>
              <a:gd name="connsiteX21" fmla="*/ 1003801 w 1679996"/>
              <a:gd name="connsiteY21" fmla="*/ 860612 h 1836715"/>
              <a:gd name="connsiteX22" fmla="*/ 1134430 w 1679996"/>
              <a:gd name="connsiteY22" fmla="*/ 914400 h 1836715"/>
              <a:gd name="connsiteX23" fmla="*/ 1226638 w 1679996"/>
              <a:gd name="connsiteY23" fmla="*/ 952820 h 1836715"/>
              <a:gd name="connsiteX24" fmla="*/ 1203586 w 1679996"/>
              <a:gd name="connsiteY24" fmla="*/ 1091133 h 1836715"/>
              <a:gd name="connsiteX25" fmla="*/ 1165166 w 1679996"/>
              <a:gd name="connsiteY25" fmla="*/ 1198710 h 1836715"/>
              <a:gd name="connsiteX26" fmla="*/ 1088325 w 1679996"/>
              <a:gd name="connsiteY26" fmla="*/ 1337022 h 1836715"/>
              <a:gd name="connsiteX27" fmla="*/ 1080641 w 1679996"/>
              <a:gd name="connsiteY27" fmla="*/ 1383126 h 1836715"/>
              <a:gd name="connsiteX28" fmla="*/ 1096009 w 1679996"/>
              <a:gd name="connsiteY28" fmla="*/ 1452283 h 1836715"/>
              <a:gd name="connsiteX29" fmla="*/ 1119062 w 1679996"/>
              <a:gd name="connsiteY29" fmla="*/ 1513755 h 1836715"/>
              <a:gd name="connsiteX30" fmla="*/ 1218954 w 1679996"/>
              <a:gd name="connsiteY30" fmla="*/ 1506071 h 1836715"/>
              <a:gd name="connsiteX31" fmla="*/ 1218954 w 1679996"/>
              <a:gd name="connsiteY31" fmla="*/ 1436915 h 1836715"/>
              <a:gd name="connsiteX32" fmla="*/ 1257374 w 1679996"/>
              <a:gd name="connsiteY32" fmla="*/ 1413862 h 1836715"/>
              <a:gd name="connsiteX33" fmla="*/ 1211270 w 1679996"/>
              <a:gd name="connsiteY33" fmla="*/ 1313970 h 1836715"/>
              <a:gd name="connsiteX34" fmla="*/ 1218954 w 1679996"/>
              <a:gd name="connsiteY34" fmla="*/ 1214078 h 1836715"/>
              <a:gd name="connsiteX35" fmla="*/ 1234322 w 1679996"/>
              <a:gd name="connsiteY35" fmla="*/ 1152605 h 1836715"/>
              <a:gd name="connsiteX36" fmla="*/ 1234322 w 1679996"/>
              <a:gd name="connsiteY36" fmla="*/ 1152605 h 1836715"/>
              <a:gd name="connsiteX37" fmla="*/ 1303478 w 1679996"/>
              <a:gd name="connsiteY37" fmla="*/ 1152605 h 1836715"/>
              <a:gd name="connsiteX38" fmla="*/ 1341899 w 1679996"/>
              <a:gd name="connsiteY38" fmla="*/ 1129553 h 1836715"/>
              <a:gd name="connsiteX39" fmla="*/ 1487895 w 1679996"/>
              <a:gd name="connsiteY39" fmla="*/ 1229446 h 1836715"/>
              <a:gd name="connsiteX40" fmla="*/ 1526315 w 1679996"/>
              <a:gd name="connsiteY40" fmla="*/ 1260182 h 1836715"/>
              <a:gd name="connsiteX41" fmla="*/ 1557051 w 1679996"/>
              <a:gd name="connsiteY41" fmla="*/ 1483019 h 1836715"/>
              <a:gd name="connsiteX42" fmla="*/ 1626208 w 1679996"/>
              <a:gd name="connsiteY42" fmla="*/ 1705856 h 1836715"/>
              <a:gd name="connsiteX43" fmla="*/ 1679996 w 1679996"/>
              <a:gd name="connsiteY43" fmla="*/ 1821116 h 1836715"/>
              <a:gd name="connsiteX0" fmla="*/ 50918 w 1679996"/>
              <a:gd name="connsiteY0" fmla="*/ 1836715 h 1836715"/>
              <a:gd name="connsiteX1" fmla="*/ 2687 w 1679996"/>
              <a:gd name="connsiteY1" fmla="*/ 1768906 h 1836715"/>
              <a:gd name="connsiteX2" fmla="*/ 12561 w 1679996"/>
              <a:gd name="connsiteY2" fmla="*/ 1659752 h 1836715"/>
              <a:gd name="connsiteX3" fmla="*/ 97085 w 1679996"/>
              <a:gd name="connsiteY3" fmla="*/ 1421546 h 1836715"/>
              <a:gd name="connsiteX4" fmla="*/ 43297 w 1679996"/>
              <a:gd name="connsiteY4" fmla="*/ 1175657 h 1836715"/>
              <a:gd name="connsiteX5" fmla="*/ 127821 w 1679996"/>
              <a:gd name="connsiteY5" fmla="*/ 960504 h 1836715"/>
              <a:gd name="connsiteX6" fmla="*/ 135505 w 1679996"/>
              <a:gd name="connsiteY6" fmla="*/ 760720 h 1836715"/>
              <a:gd name="connsiteX7" fmla="*/ 150873 w 1679996"/>
              <a:gd name="connsiteY7" fmla="*/ 637775 h 1836715"/>
              <a:gd name="connsiteX8" fmla="*/ 227714 w 1679996"/>
              <a:gd name="connsiteY8" fmla="*/ 476410 h 1836715"/>
              <a:gd name="connsiteX9" fmla="*/ 312238 w 1679996"/>
              <a:gd name="connsiteY9" fmla="*/ 299678 h 1836715"/>
              <a:gd name="connsiteX10" fmla="*/ 342974 w 1679996"/>
              <a:gd name="connsiteY10" fmla="*/ 115261 h 1836715"/>
              <a:gd name="connsiteX11" fmla="*/ 319922 w 1679996"/>
              <a:gd name="connsiteY11" fmla="*/ 38420 h 1836715"/>
              <a:gd name="connsiteX12" fmla="*/ 412130 w 1679996"/>
              <a:gd name="connsiteY12" fmla="*/ 0 h 1836715"/>
              <a:gd name="connsiteX13" fmla="*/ 473603 w 1679996"/>
              <a:gd name="connsiteY13" fmla="*/ 61473 h 1836715"/>
              <a:gd name="connsiteX14" fmla="*/ 481287 w 1679996"/>
              <a:gd name="connsiteY14" fmla="*/ 161365 h 1836715"/>
              <a:gd name="connsiteX15" fmla="*/ 581179 w 1679996"/>
              <a:gd name="connsiteY15" fmla="*/ 376518 h 1836715"/>
              <a:gd name="connsiteX16" fmla="*/ 719492 w 1679996"/>
              <a:gd name="connsiteY16" fmla="*/ 476410 h 1836715"/>
              <a:gd name="connsiteX17" fmla="*/ 704124 w 1679996"/>
              <a:gd name="connsiteY17" fmla="*/ 553251 h 1836715"/>
              <a:gd name="connsiteX18" fmla="*/ 750228 w 1679996"/>
              <a:gd name="connsiteY18" fmla="*/ 660827 h 1836715"/>
              <a:gd name="connsiteX19" fmla="*/ 780964 w 1679996"/>
              <a:gd name="connsiteY19" fmla="*/ 745352 h 1836715"/>
              <a:gd name="connsiteX20" fmla="*/ 850120 w 1679996"/>
              <a:gd name="connsiteY20" fmla="*/ 791456 h 1836715"/>
              <a:gd name="connsiteX21" fmla="*/ 1003801 w 1679996"/>
              <a:gd name="connsiteY21" fmla="*/ 860612 h 1836715"/>
              <a:gd name="connsiteX22" fmla="*/ 1134430 w 1679996"/>
              <a:gd name="connsiteY22" fmla="*/ 914400 h 1836715"/>
              <a:gd name="connsiteX23" fmla="*/ 1226638 w 1679996"/>
              <a:gd name="connsiteY23" fmla="*/ 952820 h 1836715"/>
              <a:gd name="connsiteX24" fmla="*/ 1203586 w 1679996"/>
              <a:gd name="connsiteY24" fmla="*/ 1091133 h 1836715"/>
              <a:gd name="connsiteX25" fmla="*/ 1165166 w 1679996"/>
              <a:gd name="connsiteY25" fmla="*/ 1198710 h 1836715"/>
              <a:gd name="connsiteX26" fmla="*/ 1088325 w 1679996"/>
              <a:gd name="connsiteY26" fmla="*/ 1337022 h 1836715"/>
              <a:gd name="connsiteX27" fmla="*/ 1080641 w 1679996"/>
              <a:gd name="connsiteY27" fmla="*/ 1383126 h 1836715"/>
              <a:gd name="connsiteX28" fmla="*/ 1096009 w 1679996"/>
              <a:gd name="connsiteY28" fmla="*/ 1452283 h 1836715"/>
              <a:gd name="connsiteX29" fmla="*/ 1119062 w 1679996"/>
              <a:gd name="connsiteY29" fmla="*/ 1513755 h 1836715"/>
              <a:gd name="connsiteX30" fmla="*/ 1218954 w 1679996"/>
              <a:gd name="connsiteY30" fmla="*/ 1506071 h 1836715"/>
              <a:gd name="connsiteX31" fmla="*/ 1218954 w 1679996"/>
              <a:gd name="connsiteY31" fmla="*/ 1436915 h 1836715"/>
              <a:gd name="connsiteX32" fmla="*/ 1257374 w 1679996"/>
              <a:gd name="connsiteY32" fmla="*/ 1413862 h 1836715"/>
              <a:gd name="connsiteX33" fmla="*/ 1211270 w 1679996"/>
              <a:gd name="connsiteY33" fmla="*/ 1313970 h 1836715"/>
              <a:gd name="connsiteX34" fmla="*/ 1218954 w 1679996"/>
              <a:gd name="connsiteY34" fmla="*/ 1214078 h 1836715"/>
              <a:gd name="connsiteX35" fmla="*/ 1234322 w 1679996"/>
              <a:gd name="connsiteY35" fmla="*/ 1152605 h 1836715"/>
              <a:gd name="connsiteX36" fmla="*/ 1234322 w 1679996"/>
              <a:gd name="connsiteY36" fmla="*/ 1152605 h 1836715"/>
              <a:gd name="connsiteX37" fmla="*/ 1303478 w 1679996"/>
              <a:gd name="connsiteY37" fmla="*/ 1152605 h 1836715"/>
              <a:gd name="connsiteX38" fmla="*/ 1341899 w 1679996"/>
              <a:gd name="connsiteY38" fmla="*/ 1129553 h 1836715"/>
              <a:gd name="connsiteX39" fmla="*/ 1487895 w 1679996"/>
              <a:gd name="connsiteY39" fmla="*/ 1229446 h 1836715"/>
              <a:gd name="connsiteX40" fmla="*/ 1526315 w 1679996"/>
              <a:gd name="connsiteY40" fmla="*/ 1260182 h 1836715"/>
              <a:gd name="connsiteX41" fmla="*/ 1527513 w 1679996"/>
              <a:gd name="connsiteY41" fmla="*/ 1353602 h 1836715"/>
              <a:gd name="connsiteX42" fmla="*/ 1557051 w 1679996"/>
              <a:gd name="connsiteY42" fmla="*/ 1483019 h 1836715"/>
              <a:gd name="connsiteX43" fmla="*/ 1626208 w 1679996"/>
              <a:gd name="connsiteY43" fmla="*/ 1705856 h 1836715"/>
              <a:gd name="connsiteX44" fmla="*/ 1679996 w 1679996"/>
              <a:gd name="connsiteY44" fmla="*/ 1821116 h 1836715"/>
              <a:gd name="connsiteX0" fmla="*/ 50918 w 1672849"/>
              <a:gd name="connsiteY0" fmla="*/ 1836715 h 1836715"/>
              <a:gd name="connsiteX1" fmla="*/ 2687 w 1672849"/>
              <a:gd name="connsiteY1" fmla="*/ 1768906 h 1836715"/>
              <a:gd name="connsiteX2" fmla="*/ 12561 w 1672849"/>
              <a:gd name="connsiteY2" fmla="*/ 1659752 h 1836715"/>
              <a:gd name="connsiteX3" fmla="*/ 97085 w 1672849"/>
              <a:gd name="connsiteY3" fmla="*/ 1421546 h 1836715"/>
              <a:gd name="connsiteX4" fmla="*/ 43297 w 1672849"/>
              <a:gd name="connsiteY4" fmla="*/ 1175657 h 1836715"/>
              <a:gd name="connsiteX5" fmla="*/ 127821 w 1672849"/>
              <a:gd name="connsiteY5" fmla="*/ 960504 h 1836715"/>
              <a:gd name="connsiteX6" fmla="*/ 135505 w 1672849"/>
              <a:gd name="connsiteY6" fmla="*/ 760720 h 1836715"/>
              <a:gd name="connsiteX7" fmla="*/ 150873 w 1672849"/>
              <a:gd name="connsiteY7" fmla="*/ 637775 h 1836715"/>
              <a:gd name="connsiteX8" fmla="*/ 227714 w 1672849"/>
              <a:gd name="connsiteY8" fmla="*/ 476410 h 1836715"/>
              <a:gd name="connsiteX9" fmla="*/ 312238 w 1672849"/>
              <a:gd name="connsiteY9" fmla="*/ 299678 h 1836715"/>
              <a:gd name="connsiteX10" fmla="*/ 342974 w 1672849"/>
              <a:gd name="connsiteY10" fmla="*/ 115261 h 1836715"/>
              <a:gd name="connsiteX11" fmla="*/ 319922 w 1672849"/>
              <a:gd name="connsiteY11" fmla="*/ 38420 h 1836715"/>
              <a:gd name="connsiteX12" fmla="*/ 412130 w 1672849"/>
              <a:gd name="connsiteY12" fmla="*/ 0 h 1836715"/>
              <a:gd name="connsiteX13" fmla="*/ 473603 w 1672849"/>
              <a:gd name="connsiteY13" fmla="*/ 61473 h 1836715"/>
              <a:gd name="connsiteX14" fmla="*/ 481287 w 1672849"/>
              <a:gd name="connsiteY14" fmla="*/ 161365 h 1836715"/>
              <a:gd name="connsiteX15" fmla="*/ 581179 w 1672849"/>
              <a:gd name="connsiteY15" fmla="*/ 376518 h 1836715"/>
              <a:gd name="connsiteX16" fmla="*/ 719492 w 1672849"/>
              <a:gd name="connsiteY16" fmla="*/ 476410 h 1836715"/>
              <a:gd name="connsiteX17" fmla="*/ 704124 w 1672849"/>
              <a:gd name="connsiteY17" fmla="*/ 553251 h 1836715"/>
              <a:gd name="connsiteX18" fmla="*/ 750228 w 1672849"/>
              <a:gd name="connsiteY18" fmla="*/ 660827 h 1836715"/>
              <a:gd name="connsiteX19" fmla="*/ 780964 w 1672849"/>
              <a:gd name="connsiteY19" fmla="*/ 745352 h 1836715"/>
              <a:gd name="connsiteX20" fmla="*/ 850120 w 1672849"/>
              <a:gd name="connsiteY20" fmla="*/ 791456 h 1836715"/>
              <a:gd name="connsiteX21" fmla="*/ 1003801 w 1672849"/>
              <a:gd name="connsiteY21" fmla="*/ 860612 h 1836715"/>
              <a:gd name="connsiteX22" fmla="*/ 1134430 w 1672849"/>
              <a:gd name="connsiteY22" fmla="*/ 914400 h 1836715"/>
              <a:gd name="connsiteX23" fmla="*/ 1226638 w 1672849"/>
              <a:gd name="connsiteY23" fmla="*/ 952820 h 1836715"/>
              <a:gd name="connsiteX24" fmla="*/ 1203586 w 1672849"/>
              <a:gd name="connsiteY24" fmla="*/ 1091133 h 1836715"/>
              <a:gd name="connsiteX25" fmla="*/ 1165166 w 1672849"/>
              <a:gd name="connsiteY25" fmla="*/ 1198710 h 1836715"/>
              <a:gd name="connsiteX26" fmla="*/ 1088325 w 1672849"/>
              <a:gd name="connsiteY26" fmla="*/ 1337022 h 1836715"/>
              <a:gd name="connsiteX27" fmla="*/ 1080641 w 1672849"/>
              <a:gd name="connsiteY27" fmla="*/ 1383126 h 1836715"/>
              <a:gd name="connsiteX28" fmla="*/ 1096009 w 1672849"/>
              <a:gd name="connsiteY28" fmla="*/ 1452283 h 1836715"/>
              <a:gd name="connsiteX29" fmla="*/ 1119062 w 1672849"/>
              <a:gd name="connsiteY29" fmla="*/ 1513755 h 1836715"/>
              <a:gd name="connsiteX30" fmla="*/ 1218954 w 1672849"/>
              <a:gd name="connsiteY30" fmla="*/ 1506071 h 1836715"/>
              <a:gd name="connsiteX31" fmla="*/ 1218954 w 1672849"/>
              <a:gd name="connsiteY31" fmla="*/ 1436915 h 1836715"/>
              <a:gd name="connsiteX32" fmla="*/ 1257374 w 1672849"/>
              <a:gd name="connsiteY32" fmla="*/ 1413862 h 1836715"/>
              <a:gd name="connsiteX33" fmla="*/ 1211270 w 1672849"/>
              <a:gd name="connsiteY33" fmla="*/ 1313970 h 1836715"/>
              <a:gd name="connsiteX34" fmla="*/ 1218954 w 1672849"/>
              <a:gd name="connsiteY34" fmla="*/ 1214078 h 1836715"/>
              <a:gd name="connsiteX35" fmla="*/ 1234322 w 1672849"/>
              <a:gd name="connsiteY35" fmla="*/ 1152605 h 1836715"/>
              <a:gd name="connsiteX36" fmla="*/ 1234322 w 1672849"/>
              <a:gd name="connsiteY36" fmla="*/ 1152605 h 1836715"/>
              <a:gd name="connsiteX37" fmla="*/ 1303478 w 1672849"/>
              <a:gd name="connsiteY37" fmla="*/ 1152605 h 1836715"/>
              <a:gd name="connsiteX38" fmla="*/ 1341899 w 1672849"/>
              <a:gd name="connsiteY38" fmla="*/ 1129553 h 1836715"/>
              <a:gd name="connsiteX39" fmla="*/ 1487895 w 1672849"/>
              <a:gd name="connsiteY39" fmla="*/ 1229446 h 1836715"/>
              <a:gd name="connsiteX40" fmla="*/ 1526315 w 1672849"/>
              <a:gd name="connsiteY40" fmla="*/ 1260182 h 1836715"/>
              <a:gd name="connsiteX41" fmla="*/ 1527513 w 1672849"/>
              <a:gd name="connsiteY41" fmla="*/ 1353602 h 1836715"/>
              <a:gd name="connsiteX42" fmla="*/ 1557051 w 1672849"/>
              <a:gd name="connsiteY42" fmla="*/ 1483019 h 1836715"/>
              <a:gd name="connsiteX43" fmla="*/ 1626208 w 1672849"/>
              <a:gd name="connsiteY43" fmla="*/ 1705856 h 1836715"/>
              <a:gd name="connsiteX44" fmla="*/ 1672849 w 1672849"/>
              <a:gd name="connsiteY44" fmla="*/ 1823490 h 1836715"/>
              <a:gd name="connsiteX0" fmla="*/ 50918 w 1626208"/>
              <a:gd name="connsiteY0" fmla="*/ 1836715 h 1836715"/>
              <a:gd name="connsiteX1" fmla="*/ 2687 w 1626208"/>
              <a:gd name="connsiteY1" fmla="*/ 1768906 h 1836715"/>
              <a:gd name="connsiteX2" fmla="*/ 12561 w 1626208"/>
              <a:gd name="connsiteY2" fmla="*/ 1659752 h 1836715"/>
              <a:gd name="connsiteX3" fmla="*/ 97085 w 1626208"/>
              <a:gd name="connsiteY3" fmla="*/ 1421546 h 1836715"/>
              <a:gd name="connsiteX4" fmla="*/ 43297 w 1626208"/>
              <a:gd name="connsiteY4" fmla="*/ 1175657 h 1836715"/>
              <a:gd name="connsiteX5" fmla="*/ 127821 w 1626208"/>
              <a:gd name="connsiteY5" fmla="*/ 960504 h 1836715"/>
              <a:gd name="connsiteX6" fmla="*/ 135505 w 1626208"/>
              <a:gd name="connsiteY6" fmla="*/ 760720 h 1836715"/>
              <a:gd name="connsiteX7" fmla="*/ 150873 w 1626208"/>
              <a:gd name="connsiteY7" fmla="*/ 637775 h 1836715"/>
              <a:gd name="connsiteX8" fmla="*/ 227714 w 1626208"/>
              <a:gd name="connsiteY8" fmla="*/ 476410 h 1836715"/>
              <a:gd name="connsiteX9" fmla="*/ 312238 w 1626208"/>
              <a:gd name="connsiteY9" fmla="*/ 299678 h 1836715"/>
              <a:gd name="connsiteX10" fmla="*/ 342974 w 1626208"/>
              <a:gd name="connsiteY10" fmla="*/ 115261 h 1836715"/>
              <a:gd name="connsiteX11" fmla="*/ 319922 w 1626208"/>
              <a:gd name="connsiteY11" fmla="*/ 38420 h 1836715"/>
              <a:gd name="connsiteX12" fmla="*/ 412130 w 1626208"/>
              <a:gd name="connsiteY12" fmla="*/ 0 h 1836715"/>
              <a:gd name="connsiteX13" fmla="*/ 473603 w 1626208"/>
              <a:gd name="connsiteY13" fmla="*/ 61473 h 1836715"/>
              <a:gd name="connsiteX14" fmla="*/ 481287 w 1626208"/>
              <a:gd name="connsiteY14" fmla="*/ 161365 h 1836715"/>
              <a:gd name="connsiteX15" fmla="*/ 581179 w 1626208"/>
              <a:gd name="connsiteY15" fmla="*/ 376518 h 1836715"/>
              <a:gd name="connsiteX16" fmla="*/ 719492 w 1626208"/>
              <a:gd name="connsiteY16" fmla="*/ 476410 h 1836715"/>
              <a:gd name="connsiteX17" fmla="*/ 704124 w 1626208"/>
              <a:gd name="connsiteY17" fmla="*/ 553251 h 1836715"/>
              <a:gd name="connsiteX18" fmla="*/ 750228 w 1626208"/>
              <a:gd name="connsiteY18" fmla="*/ 660827 h 1836715"/>
              <a:gd name="connsiteX19" fmla="*/ 780964 w 1626208"/>
              <a:gd name="connsiteY19" fmla="*/ 745352 h 1836715"/>
              <a:gd name="connsiteX20" fmla="*/ 850120 w 1626208"/>
              <a:gd name="connsiteY20" fmla="*/ 791456 h 1836715"/>
              <a:gd name="connsiteX21" fmla="*/ 1003801 w 1626208"/>
              <a:gd name="connsiteY21" fmla="*/ 860612 h 1836715"/>
              <a:gd name="connsiteX22" fmla="*/ 1134430 w 1626208"/>
              <a:gd name="connsiteY22" fmla="*/ 914400 h 1836715"/>
              <a:gd name="connsiteX23" fmla="*/ 1226638 w 1626208"/>
              <a:gd name="connsiteY23" fmla="*/ 952820 h 1836715"/>
              <a:gd name="connsiteX24" fmla="*/ 1203586 w 1626208"/>
              <a:gd name="connsiteY24" fmla="*/ 1091133 h 1836715"/>
              <a:gd name="connsiteX25" fmla="*/ 1165166 w 1626208"/>
              <a:gd name="connsiteY25" fmla="*/ 1198710 h 1836715"/>
              <a:gd name="connsiteX26" fmla="*/ 1088325 w 1626208"/>
              <a:gd name="connsiteY26" fmla="*/ 1337022 h 1836715"/>
              <a:gd name="connsiteX27" fmla="*/ 1080641 w 1626208"/>
              <a:gd name="connsiteY27" fmla="*/ 1383126 h 1836715"/>
              <a:gd name="connsiteX28" fmla="*/ 1096009 w 1626208"/>
              <a:gd name="connsiteY28" fmla="*/ 1452283 h 1836715"/>
              <a:gd name="connsiteX29" fmla="*/ 1119062 w 1626208"/>
              <a:gd name="connsiteY29" fmla="*/ 1513755 h 1836715"/>
              <a:gd name="connsiteX30" fmla="*/ 1218954 w 1626208"/>
              <a:gd name="connsiteY30" fmla="*/ 1506071 h 1836715"/>
              <a:gd name="connsiteX31" fmla="*/ 1218954 w 1626208"/>
              <a:gd name="connsiteY31" fmla="*/ 1436915 h 1836715"/>
              <a:gd name="connsiteX32" fmla="*/ 1257374 w 1626208"/>
              <a:gd name="connsiteY32" fmla="*/ 1413862 h 1836715"/>
              <a:gd name="connsiteX33" fmla="*/ 1211270 w 1626208"/>
              <a:gd name="connsiteY33" fmla="*/ 1313970 h 1836715"/>
              <a:gd name="connsiteX34" fmla="*/ 1218954 w 1626208"/>
              <a:gd name="connsiteY34" fmla="*/ 1214078 h 1836715"/>
              <a:gd name="connsiteX35" fmla="*/ 1234322 w 1626208"/>
              <a:gd name="connsiteY35" fmla="*/ 1152605 h 1836715"/>
              <a:gd name="connsiteX36" fmla="*/ 1234322 w 1626208"/>
              <a:gd name="connsiteY36" fmla="*/ 1152605 h 1836715"/>
              <a:gd name="connsiteX37" fmla="*/ 1303478 w 1626208"/>
              <a:gd name="connsiteY37" fmla="*/ 1152605 h 1836715"/>
              <a:gd name="connsiteX38" fmla="*/ 1341899 w 1626208"/>
              <a:gd name="connsiteY38" fmla="*/ 1129553 h 1836715"/>
              <a:gd name="connsiteX39" fmla="*/ 1487895 w 1626208"/>
              <a:gd name="connsiteY39" fmla="*/ 1229446 h 1836715"/>
              <a:gd name="connsiteX40" fmla="*/ 1526315 w 1626208"/>
              <a:gd name="connsiteY40" fmla="*/ 1260182 h 1836715"/>
              <a:gd name="connsiteX41" fmla="*/ 1527513 w 1626208"/>
              <a:gd name="connsiteY41" fmla="*/ 1353602 h 1836715"/>
              <a:gd name="connsiteX42" fmla="*/ 1557051 w 1626208"/>
              <a:gd name="connsiteY42" fmla="*/ 1483019 h 1836715"/>
              <a:gd name="connsiteX43" fmla="*/ 1626208 w 1626208"/>
              <a:gd name="connsiteY43" fmla="*/ 1705856 h 1836715"/>
              <a:gd name="connsiteX0" fmla="*/ 50918 w 1557051"/>
              <a:gd name="connsiteY0" fmla="*/ 1836715 h 1836715"/>
              <a:gd name="connsiteX1" fmla="*/ 2687 w 1557051"/>
              <a:gd name="connsiteY1" fmla="*/ 1768906 h 1836715"/>
              <a:gd name="connsiteX2" fmla="*/ 12561 w 1557051"/>
              <a:gd name="connsiteY2" fmla="*/ 1659752 h 1836715"/>
              <a:gd name="connsiteX3" fmla="*/ 97085 w 1557051"/>
              <a:gd name="connsiteY3" fmla="*/ 1421546 h 1836715"/>
              <a:gd name="connsiteX4" fmla="*/ 43297 w 1557051"/>
              <a:gd name="connsiteY4" fmla="*/ 1175657 h 1836715"/>
              <a:gd name="connsiteX5" fmla="*/ 127821 w 1557051"/>
              <a:gd name="connsiteY5" fmla="*/ 960504 h 1836715"/>
              <a:gd name="connsiteX6" fmla="*/ 135505 w 1557051"/>
              <a:gd name="connsiteY6" fmla="*/ 760720 h 1836715"/>
              <a:gd name="connsiteX7" fmla="*/ 150873 w 1557051"/>
              <a:gd name="connsiteY7" fmla="*/ 637775 h 1836715"/>
              <a:gd name="connsiteX8" fmla="*/ 227714 w 1557051"/>
              <a:gd name="connsiteY8" fmla="*/ 476410 h 1836715"/>
              <a:gd name="connsiteX9" fmla="*/ 312238 w 1557051"/>
              <a:gd name="connsiteY9" fmla="*/ 299678 h 1836715"/>
              <a:gd name="connsiteX10" fmla="*/ 342974 w 1557051"/>
              <a:gd name="connsiteY10" fmla="*/ 115261 h 1836715"/>
              <a:gd name="connsiteX11" fmla="*/ 319922 w 1557051"/>
              <a:gd name="connsiteY11" fmla="*/ 38420 h 1836715"/>
              <a:gd name="connsiteX12" fmla="*/ 412130 w 1557051"/>
              <a:gd name="connsiteY12" fmla="*/ 0 h 1836715"/>
              <a:gd name="connsiteX13" fmla="*/ 473603 w 1557051"/>
              <a:gd name="connsiteY13" fmla="*/ 61473 h 1836715"/>
              <a:gd name="connsiteX14" fmla="*/ 481287 w 1557051"/>
              <a:gd name="connsiteY14" fmla="*/ 161365 h 1836715"/>
              <a:gd name="connsiteX15" fmla="*/ 581179 w 1557051"/>
              <a:gd name="connsiteY15" fmla="*/ 376518 h 1836715"/>
              <a:gd name="connsiteX16" fmla="*/ 719492 w 1557051"/>
              <a:gd name="connsiteY16" fmla="*/ 476410 h 1836715"/>
              <a:gd name="connsiteX17" fmla="*/ 704124 w 1557051"/>
              <a:gd name="connsiteY17" fmla="*/ 553251 h 1836715"/>
              <a:gd name="connsiteX18" fmla="*/ 750228 w 1557051"/>
              <a:gd name="connsiteY18" fmla="*/ 660827 h 1836715"/>
              <a:gd name="connsiteX19" fmla="*/ 780964 w 1557051"/>
              <a:gd name="connsiteY19" fmla="*/ 745352 h 1836715"/>
              <a:gd name="connsiteX20" fmla="*/ 850120 w 1557051"/>
              <a:gd name="connsiteY20" fmla="*/ 791456 h 1836715"/>
              <a:gd name="connsiteX21" fmla="*/ 1003801 w 1557051"/>
              <a:gd name="connsiteY21" fmla="*/ 860612 h 1836715"/>
              <a:gd name="connsiteX22" fmla="*/ 1134430 w 1557051"/>
              <a:gd name="connsiteY22" fmla="*/ 914400 h 1836715"/>
              <a:gd name="connsiteX23" fmla="*/ 1226638 w 1557051"/>
              <a:gd name="connsiteY23" fmla="*/ 952820 h 1836715"/>
              <a:gd name="connsiteX24" fmla="*/ 1203586 w 1557051"/>
              <a:gd name="connsiteY24" fmla="*/ 1091133 h 1836715"/>
              <a:gd name="connsiteX25" fmla="*/ 1165166 w 1557051"/>
              <a:gd name="connsiteY25" fmla="*/ 1198710 h 1836715"/>
              <a:gd name="connsiteX26" fmla="*/ 1088325 w 1557051"/>
              <a:gd name="connsiteY26" fmla="*/ 1337022 h 1836715"/>
              <a:gd name="connsiteX27" fmla="*/ 1080641 w 1557051"/>
              <a:gd name="connsiteY27" fmla="*/ 1383126 h 1836715"/>
              <a:gd name="connsiteX28" fmla="*/ 1096009 w 1557051"/>
              <a:gd name="connsiteY28" fmla="*/ 1452283 h 1836715"/>
              <a:gd name="connsiteX29" fmla="*/ 1119062 w 1557051"/>
              <a:gd name="connsiteY29" fmla="*/ 1513755 h 1836715"/>
              <a:gd name="connsiteX30" fmla="*/ 1218954 w 1557051"/>
              <a:gd name="connsiteY30" fmla="*/ 1506071 h 1836715"/>
              <a:gd name="connsiteX31" fmla="*/ 1218954 w 1557051"/>
              <a:gd name="connsiteY31" fmla="*/ 1436915 h 1836715"/>
              <a:gd name="connsiteX32" fmla="*/ 1257374 w 1557051"/>
              <a:gd name="connsiteY32" fmla="*/ 1413862 h 1836715"/>
              <a:gd name="connsiteX33" fmla="*/ 1211270 w 1557051"/>
              <a:gd name="connsiteY33" fmla="*/ 1313970 h 1836715"/>
              <a:gd name="connsiteX34" fmla="*/ 1218954 w 1557051"/>
              <a:gd name="connsiteY34" fmla="*/ 1214078 h 1836715"/>
              <a:gd name="connsiteX35" fmla="*/ 1234322 w 1557051"/>
              <a:gd name="connsiteY35" fmla="*/ 1152605 h 1836715"/>
              <a:gd name="connsiteX36" fmla="*/ 1234322 w 1557051"/>
              <a:gd name="connsiteY36" fmla="*/ 1152605 h 1836715"/>
              <a:gd name="connsiteX37" fmla="*/ 1303478 w 1557051"/>
              <a:gd name="connsiteY37" fmla="*/ 1152605 h 1836715"/>
              <a:gd name="connsiteX38" fmla="*/ 1341899 w 1557051"/>
              <a:gd name="connsiteY38" fmla="*/ 1129553 h 1836715"/>
              <a:gd name="connsiteX39" fmla="*/ 1487895 w 1557051"/>
              <a:gd name="connsiteY39" fmla="*/ 1229446 h 1836715"/>
              <a:gd name="connsiteX40" fmla="*/ 1526315 w 1557051"/>
              <a:gd name="connsiteY40" fmla="*/ 1260182 h 1836715"/>
              <a:gd name="connsiteX41" fmla="*/ 1527513 w 1557051"/>
              <a:gd name="connsiteY41" fmla="*/ 1353602 h 1836715"/>
              <a:gd name="connsiteX42" fmla="*/ 1557051 w 1557051"/>
              <a:gd name="connsiteY42" fmla="*/ 1483019 h 1836715"/>
              <a:gd name="connsiteX0" fmla="*/ 50918 w 1527513"/>
              <a:gd name="connsiteY0" fmla="*/ 1836715 h 1836715"/>
              <a:gd name="connsiteX1" fmla="*/ 2687 w 1527513"/>
              <a:gd name="connsiteY1" fmla="*/ 1768906 h 1836715"/>
              <a:gd name="connsiteX2" fmla="*/ 12561 w 1527513"/>
              <a:gd name="connsiteY2" fmla="*/ 1659752 h 1836715"/>
              <a:gd name="connsiteX3" fmla="*/ 97085 w 1527513"/>
              <a:gd name="connsiteY3" fmla="*/ 1421546 h 1836715"/>
              <a:gd name="connsiteX4" fmla="*/ 43297 w 1527513"/>
              <a:gd name="connsiteY4" fmla="*/ 1175657 h 1836715"/>
              <a:gd name="connsiteX5" fmla="*/ 127821 w 1527513"/>
              <a:gd name="connsiteY5" fmla="*/ 960504 h 1836715"/>
              <a:gd name="connsiteX6" fmla="*/ 135505 w 1527513"/>
              <a:gd name="connsiteY6" fmla="*/ 760720 h 1836715"/>
              <a:gd name="connsiteX7" fmla="*/ 150873 w 1527513"/>
              <a:gd name="connsiteY7" fmla="*/ 637775 h 1836715"/>
              <a:gd name="connsiteX8" fmla="*/ 227714 w 1527513"/>
              <a:gd name="connsiteY8" fmla="*/ 476410 h 1836715"/>
              <a:gd name="connsiteX9" fmla="*/ 312238 w 1527513"/>
              <a:gd name="connsiteY9" fmla="*/ 299678 h 1836715"/>
              <a:gd name="connsiteX10" fmla="*/ 342974 w 1527513"/>
              <a:gd name="connsiteY10" fmla="*/ 115261 h 1836715"/>
              <a:gd name="connsiteX11" fmla="*/ 319922 w 1527513"/>
              <a:gd name="connsiteY11" fmla="*/ 38420 h 1836715"/>
              <a:gd name="connsiteX12" fmla="*/ 412130 w 1527513"/>
              <a:gd name="connsiteY12" fmla="*/ 0 h 1836715"/>
              <a:gd name="connsiteX13" fmla="*/ 473603 w 1527513"/>
              <a:gd name="connsiteY13" fmla="*/ 61473 h 1836715"/>
              <a:gd name="connsiteX14" fmla="*/ 481287 w 1527513"/>
              <a:gd name="connsiteY14" fmla="*/ 161365 h 1836715"/>
              <a:gd name="connsiteX15" fmla="*/ 581179 w 1527513"/>
              <a:gd name="connsiteY15" fmla="*/ 376518 h 1836715"/>
              <a:gd name="connsiteX16" fmla="*/ 719492 w 1527513"/>
              <a:gd name="connsiteY16" fmla="*/ 476410 h 1836715"/>
              <a:gd name="connsiteX17" fmla="*/ 704124 w 1527513"/>
              <a:gd name="connsiteY17" fmla="*/ 553251 h 1836715"/>
              <a:gd name="connsiteX18" fmla="*/ 750228 w 1527513"/>
              <a:gd name="connsiteY18" fmla="*/ 660827 h 1836715"/>
              <a:gd name="connsiteX19" fmla="*/ 780964 w 1527513"/>
              <a:gd name="connsiteY19" fmla="*/ 745352 h 1836715"/>
              <a:gd name="connsiteX20" fmla="*/ 850120 w 1527513"/>
              <a:gd name="connsiteY20" fmla="*/ 791456 h 1836715"/>
              <a:gd name="connsiteX21" fmla="*/ 1003801 w 1527513"/>
              <a:gd name="connsiteY21" fmla="*/ 860612 h 1836715"/>
              <a:gd name="connsiteX22" fmla="*/ 1134430 w 1527513"/>
              <a:gd name="connsiteY22" fmla="*/ 914400 h 1836715"/>
              <a:gd name="connsiteX23" fmla="*/ 1226638 w 1527513"/>
              <a:gd name="connsiteY23" fmla="*/ 952820 h 1836715"/>
              <a:gd name="connsiteX24" fmla="*/ 1203586 w 1527513"/>
              <a:gd name="connsiteY24" fmla="*/ 1091133 h 1836715"/>
              <a:gd name="connsiteX25" fmla="*/ 1165166 w 1527513"/>
              <a:gd name="connsiteY25" fmla="*/ 1198710 h 1836715"/>
              <a:gd name="connsiteX26" fmla="*/ 1088325 w 1527513"/>
              <a:gd name="connsiteY26" fmla="*/ 1337022 h 1836715"/>
              <a:gd name="connsiteX27" fmla="*/ 1080641 w 1527513"/>
              <a:gd name="connsiteY27" fmla="*/ 1383126 h 1836715"/>
              <a:gd name="connsiteX28" fmla="*/ 1096009 w 1527513"/>
              <a:gd name="connsiteY28" fmla="*/ 1452283 h 1836715"/>
              <a:gd name="connsiteX29" fmla="*/ 1119062 w 1527513"/>
              <a:gd name="connsiteY29" fmla="*/ 1513755 h 1836715"/>
              <a:gd name="connsiteX30" fmla="*/ 1218954 w 1527513"/>
              <a:gd name="connsiteY30" fmla="*/ 1506071 h 1836715"/>
              <a:gd name="connsiteX31" fmla="*/ 1218954 w 1527513"/>
              <a:gd name="connsiteY31" fmla="*/ 1436915 h 1836715"/>
              <a:gd name="connsiteX32" fmla="*/ 1257374 w 1527513"/>
              <a:gd name="connsiteY32" fmla="*/ 1413862 h 1836715"/>
              <a:gd name="connsiteX33" fmla="*/ 1211270 w 1527513"/>
              <a:gd name="connsiteY33" fmla="*/ 1313970 h 1836715"/>
              <a:gd name="connsiteX34" fmla="*/ 1218954 w 1527513"/>
              <a:gd name="connsiteY34" fmla="*/ 1214078 h 1836715"/>
              <a:gd name="connsiteX35" fmla="*/ 1234322 w 1527513"/>
              <a:gd name="connsiteY35" fmla="*/ 1152605 h 1836715"/>
              <a:gd name="connsiteX36" fmla="*/ 1234322 w 1527513"/>
              <a:gd name="connsiteY36" fmla="*/ 1152605 h 1836715"/>
              <a:gd name="connsiteX37" fmla="*/ 1303478 w 1527513"/>
              <a:gd name="connsiteY37" fmla="*/ 1152605 h 1836715"/>
              <a:gd name="connsiteX38" fmla="*/ 1341899 w 1527513"/>
              <a:gd name="connsiteY38" fmla="*/ 1129553 h 1836715"/>
              <a:gd name="connsiteX39" fmla="*/ 1487895 w 1527513"/>
              <a:gd name="connsiteY39" fmla="*/ 1229446 h 1836715"/>
              <a:gd name="connsiteX40" fmla="*/ 1526315 w 1527513"/>
              <a:gd name="connsiteY40" fmla="*/ 1260182 h 1836715"/>
              <a:gd name="connsiteX41" fmla="*/ 1527513 w 1527513"/>
              <a:gd name="connsiteY41" fmla="*/ 1353602 h 1836715"/>
              <a:gd name="connsiteX0" fmla="*/ 50918 w 1526315"/>
              <a:gd name="connsiteY0" fmla="*/ 1836715 h 1836715"/>
              <a:gd name="connsiteX1" fmla="*/ 2687 w 1526315"/>
              <a:gd name="connsiteY1" fmla="*/ 1768906 h 1836715"/>
              <a:gd name="connsiteX2" fmla="*/ 12561 w 1526315"/>
              <a:gd name="connsiteY2" fmla="*/ 1659752 h 1836715"/>
              <a:gd name="connsiteX3" fmla="*/ 97085 w 1526315"/>
              <a:gd name="connsiteY3" fmla="*/ 1421546 h 1836715"/>
              <a:gd name="connsiteX4" fmla="*/ 43297 w 1526315"/>
              <a:gd name="connsiteY4" fmla="*/ 1175657 h 1836715"/>
              <a:gd name="connsiteX5" fmla="*/ 127821 w 1526315"/>
              <a:gd name="connsiteY5" fmla="*/ 960504 h 1836715"/>
              <a:gd name="connsiteX6" fmla="*/ 135505 w 1526315"/>
              <a:gd name="connsiteY6" fmla="*/ 760720 h 1836715"/>
              <a:gd name="connsiteX7" fmla="*/ 150873 w 1526315"/>
              <a:gd name="connsiteY7" fmla="*/ 637775 h 1836715"/>
              <a:gd name="connsiteX8" fmla="*/ 227714 w 1526315"/>
              <a:gd name="connsiteY8" fmla="*/ 476410 h 1836715"/>
              <a:gd name="connsiteX9" fmla="*/ 312238 w 1526315"/>
              <a:gd name="connsiteY9" fmla="*/ 299678 h 1836715"/>
              <a:gd name="connsiteX10" fmla="*/ 342974 w 1526315"/>
              <a:gd name="connsiteY10" fmla="*/ 115261 h 1836715"/>
              <a:gd name="connsiteX11" fmla="*/ 319922 w 1526315"/>
              <a:gd name="connsiteY11" fmla="*/ 38420 h 1836715"/>
              <a:gd name="connsiteX12" fmla="*/ 412130 w 1526315"/>
              <a:gd name="connsiteY12" fmla="*/ 0 h 1836715"/>
              <a:gd name="connsiteX13" fmla="*/ 473603 w 1526315"/>
              <a:gd name="connsiteY13" fmla="*/ 61473 h 1836715"/>
              <a:gd name="connsiteX14" fmla="*/ 481287 w 1526315"/>
              <a:gd name="connsiteY14" fmla="*/ 161365 h 1836715"/>
              <a:gd name="connsiteX15" fmla="*/ 581179 w 1526315"/>
              <a:gd name="connsiteY15" fmla="*/ 376518 h 1836715"/>
              <a:gd name="connsiteX16" fmla="*/ 719492 w 1526315"/>
              <a:gd name="connsiteY16" fmla="*/ 476410 h 1836715"/>
              <a:gd name="connsiteX17" fmla="*/ 704124 w 1526315"/>
              <a:gd name="connsiteY17" fmla="*/ 553251 h 1836715"/>
              <a:gd name="connsiteX18" fmla="*/ 750228 w 1526315"/>
              <a:gd name="connsiteY18" fmla="*/ 660827 h 1836715"/>
              <a:gd name="connsiteX19" fmla="*/ 780964 w 1526315"/>
              <a:gd name="connsiteY19" fmla="*/ 745352 h 1836715"/>
              <a:gd name="connsiteX20" fmla="*/ 850120 w 1526315"/>
              <a:gd name="connsiteY20" fmla="*/ 791456 h 1836715"/>
              <a:gd name="connsiteX21" fmla="*/ 1003801 w 1526315"/>
              <a:gd name="connsiteY21" fmla="*/ 860612 h 1836715"/>
              <a:gd name="connsiteX22" fmla="*/ 1134430 w 1526315"/>
              <a:gd name="connsiteY22" fmla="*/ 914400 h 1836715"/>
              <a:gd name="connsiteX23" fmla="*/ 1226638 w 1526315"/>
              <a:gd name="connsiteY23" fmla="*/ 952820 h 1836715"/>
              <a:gd name="connsiteX24" fmla="*/ 1203586 w 1526315"/>
              <a:gd name="connsiteY24" fmla="*/ 1091133 h 1836715"/>
              <a:gd name="connsiteX25" fmla="*/ 1165166 w 1526315"/>
              <a:gd name="connsiteY25" fmla="*/ 1198710 h 1836715"/>
              <a:gd name="connsiteX26" fmla="*/ 1088325 w 1526315"/>
              <a:gd name="connsiteY26" fmla="*/ 1337022 h 1836715"/>
              <a:gd name="connsiteX27" fmla="*/ 1080641 w 1526315"/>
              <a:gd name="connsiteY27" fmla="*/ 1383126 h 1836715"/>
              <a:gd name="connsiteX28" fmla="*/ 1096009 w 1526315"/>
              <a:gd name="connsiteY28" fmla="*/ 1452283 h 1836715"/>
              <a:gd name="connsiteX29" fmla="*/ 1119062 w 1526315"/>
              <a:gd name="connsiteY29" fmla="*/ 1513755 h 1836715"/>
              <a:gd name="connsiteX30" fmla="*/ 1218954 w 1526315"/>
              <a:gd name="connsiteY30" fmla="*/ 1506071 h 1836715"/>
              <a:gd name="connsiteX31" fmla="*/ 1218954 w 1526315"/>
              <a:gd name="connsiteY31" fmla="*/ 1436915 h 1836715"/>
              <a:gd name="connsiteX32" fmla="*/ 1257374 w 1526315"/>
              <a:gd name="connsiteY32" fmla="*/ 1413862 h 1836715"/>
              <a:gd name="connsiteX33" fmla="*/ 1211270 w 1526315"/>
              <a:gd name="connsiteY33" fmla="*/ 1313970 h 1836715"/>
              <a:gd name="connsiteX34" fmla="*/ 1218954 w 1526315"/>
              <a:gd name="connsiteY34" fmla="*/ 1214078 h 1836715"/>
              <a:gd name="connsiteX35" fmla="*/ 1234322 w 1526315"/>
              <a:gd name="connsiteY35" fmla="*/ 1152605 h 1836715"/>
              <a:gd name="connsiteX36" fmla="*/ 1234322 w 1526315"/>
              <a:gd name="connsiteY36" fmla="*/ 1152605 h 1836715"/>
              <a:gd name="connsiteX37" fmla="*/ 1303478 w 1526315"/>
              <a:gd name="connsiteY37" fmla="*/ 1152605 h 1836715"/>
              <a:gd name="connsiteX38" fmla="*/ 1341899 w 1526315"/>
              <a:gd name="connsiteY38" fmla="*/ 1129553 h 1836715"/>
              <a:gd name="connsiteX39" fmla="*/ 1487895 w 1526315"/>
              <a:gd name="connsiteY39" fmla="*/ 1229446 h 1836715"/>
              <a:gd name="connsiteX40" fmla="*/ 1526315 w 1526315"/>
              <a:gd name="connsiteY40" fmla="*/ 1260182 h 1836715"/>
              <a:gd name="connsiteX0" fmla="*/ 50918 w 1487895"/>
              <a:gd name="connsiteY0" fmla="*/ 1836715 h 1836715"/>
              <a:gd name="connsiteX1" fmla="*/ 2687 w 1487895"/>
              <a:gd name="connsiteY1" fmla="*/ 1768906 h 1836715"/>
              <a:gd name="connsiteX2" fmla="*/ 12561 w 1487895"/>
              <a:gd name="connsiteY2" fmla="*/ 1659752 h 1836715"/>
              <a:gd name="connsiteX3" fmla="*/ 97085 w 1487895"/>
              <a:gd name="connsiteY3" fmla="*/ 1421546 h 1836715"/>
              <a:gd name="connsiteX4" fmla="*/ 43297 w 1487895"/>
              <a:gd name="connsiteY4" fmla="*/ 1175657 h 1836715"/>
              <a:gd name="connsiteX5" fmla="*/ 127821 w 1487895"/>
              <a:gd name="connsiteY5" fmla="*/ 960504 h 1836715"/>
              <a:gd name="connsiteX6" fmla="*/ 135505 w 1487895"/>
              <a:gd name="connsiteY6" fmla="*/ 760720 h 1836715"/>
              <a:gd name="connsiteX7" fmla="*/ 150873 w 1487895"/>
              <a:gd name="connsiteY7" fmla="*/ 637775 h 1836715"/>
              <a:gd name="connsiteX8" fmla="*/ 227714 w 1487895"/>
              <a:gd name="connsiteY8" fmla="*/ 476410 h 1836715"/>
              <a:gd name="connsiteX9" fmla="*/ 312238 w 1487895"/>
              <a:gd name="connsiteY9" fmla="*/ 299678 h 1836715"/>
              <a:gd name="connsiteX10" fmla="*/ 342974 w 1487895"/>
              <a:gd name="connsiteY10" fmla="*/ 115261 h 1836715"/>
              <a:gd name="connsiteX11" fmla="*/ 319922 w 1487895"/>
              <a:gd name="connsiteY11" fmla="*/ 38420 h 1836715"/>
              <a:gd name="connsiteX12" fmla="*/ 412130 w 1487895"/>
              <a:gd name="connsiteY12" fmla="*/ 0 h 1836715"/>
              <a:gd name="connsiteX13" fmla="*/ 473603 w 1487895"/>
              <a:gd name="connsiteY13" fmla="*/ 61473 h 1836715"/>
              <a:gd name="connsiteX14" fmla="*/ 481287 w 1487895"/>
              <a:gd name="connsiteY14" fmla="*/ 161365 h 1836715"/>
              <a:gd name="connsiteX15" fmla="*/ 581179 w 1487895"/>
              <a:gd name="connsiteY15" fmla="*/ 376518 h 1836715"/>
              <a:gd name="connsiteX16" fmla="*/ 719492 w 1487895"/>
              <a:gd name="connsiteY16" fmla="*/ 476410 h 1836715"/>
              <a:gd name="connsiteX17" fmla="*/ 704124 w 1487895"/>
              <a:gd name="connsiteY17" fmla="*/ 553251 h 1836715"/>
              <a:gd name="connsiteX18" fmla="*/ 750228 w 1487895"/>
              <a:gd name="connsiteY18" fmla="*/ 660827 h 1836715"/>
              <a:gd name="connsiteX19" fmla="*/ 780964 w 1487895"/>
              <a:gd name="connsiteY19" fmla="*/ 745352 h 1836715"/>
              <a:gd name="connsiteX20" fmla="*/ 850120 w 1487895"/>
              <a:gd name="connsiteY20" fmla="*/ 791456 h 1836715"/>
              <a:gd name="connsiteX21" fmla="*/ 1003801 w 1487895"/>
              <a:gd name="connsiteY21" fmla="*/ 860612 h 1836715"/>
              <a:gd name="connsiteX22" fmla="*/ 1134430 w 1487895"/>
              <a:gd name="connsiteY22" fmla="*/ 914400 h 1836715"/>
              <a:gd name="connsiteX23" fmla="*/ 1226638 w 1487895"/>
              <a:gd name="connsiteY23" fmla="*/ 952820 h 1836715"/>
              <a:gd name="connsiteX24" fmla="*/ 1203586 w 1487895"/>
              <a:gd name="connsiteY24" fmla="*/ 1091133 h 1836715"/>
              <a:gd name="connsiteX25" fmla="*/ 1165166 w 1487895"/>
              <a:gd name="connsiteY25" fmla="*/ 1198710 h 1836715"/>
              <a:gd name="connsiteX26" fmla="*/ 1088325 w 1487895"/>
              <a:gd name="connsiteY26" fmla="*/ 1337022 h 1836715"/>
              <a:gd name="connsiteX27" fmla="*/ 1080641 w 1487895"/>
              <a:gd name="connsiteY27" fmla="*/ 1383126 h 1836715"/>
              <a:gd name="connsiteX28" fmla="*/ 1096009 w 1487895"/>
              <a:gd name="connsiteY28" fmla="*/ 1452283 h 1836715"/>
              <a:gd name="connsiteX29" fmla="*/ 1119062 w 1487895"/>
              <a:gd name="connsiteY29" fmla="*/ 1513755 h 1836715"/>
              <a:gd name="connsiteX30" fmla="*/ 1218954 w 1487895"/>
              <a:gd name="connsiteY30" fmla="*/ 1506071 h 1836715"/>
              <a:gd name="connsiteX31" fmla="*/ 1218954 w 1487895"/>
              <a:gd name="connsiteY31" fmla="*/ 1436915 h 1836715"/>
              <a:gd name="connsiteX32" fmla="*/ 1257374 w 1487895"/>
              <a:gd name="connsiteY32" fmla="*/ 1413862 h 1836715"/>
              <a:gd name="connsiteX33" fmla="*/ 1211270 w 1487895"/>
              <a:gd name="connsiteY33" fmla="*/ 1313970 h 1836715"/>
              <a:gd name="connsiteX34" fmla="*/ 1218954 w 1487895"/>
              <a:gd name="connsiteY34" fmla="*/ 1214078 h 1836715"/>
              <a:gd name="connsiteX35" fmla="*/ 1234322 w 1487895"/>
              <a:gd name="connsiteY35" fmla="*/ 1152605 h 1836715"/>
              <a:gd name="connsiteX36" fmla="*/ 1234322 w 1487895"/>
              <a:gd name="connsiteY36" fmla="*/ 1152605 h 1836715"/>
              <a:gd name="connsiteX37" fmla="*/ 1303478 w 1487895"/>
              <a:gd name="connsiteY37" fmla="*/ 1152605 h 1836715"/>
              <a:gd name="connsiteX38" fmla="*/ 1341899 w 1487895"/>
              <a:gd name="connsiteY38" fmla="*/ 1129553 h 1836715"/>
              <a:gd name="connsiteX39" fmla="*/ 1487895 w 1487895"/>
              <a:gd name="connsiteY39" fmla="*/ 1229446 h 1836715"/>
              <a:gd name="connsiteX0" fmla="*/ 50918 w 1341899"/>
              <a:gd name="connsiteY0" fmla="*/ 1836715 h 1836715"/>
              <a:gd name="connsiteX1" fmla="*/ 2687 w 1341899"/>
              <a:gd name="connsiteY1" fmla="*/ 1768906 h 1836715"/>
              <a:gd name="connsiteX2" fmla="*/ 12561 w 1341899"/>
              <a:gd name="connsiteY2" fmla="*/ 1659752 h 1836715"/>
              <a:gd name="connsiteX3" fmla="*/ 97085 w 1341899"/>
              <a:gd name="connsiteY3" fmla="*/ 1421546 h 1836715"/>
              <a:gd name="connsiteX4" fmla="*/ 43297 w 1341899"/>
              <a:gd name="connsiteY4" fmla="*/ 1175657 h 1836715"/>
              <a:gd name="connsiteX5" fmla="*/ 127821 w 1341899"/>
              <a:gd name="connsiteY5" fmla="*/ 960504 h 1836715"/>
              <a:gd name="connsiteX6" fmla="*/ 135505 w 1341899"/>
              <a:gd name="connsiteY6" fmla="*/ 760720 h 1836715"/>
              <a:gd name="connsiteX7" fmla="*/ 150873 w 1341899"/>
              <a:gd name="connsiteY7" fmla="*/ 637775 h 1836715"/>
              <a:gd name="connsiteX8" fmla="*/ 227714 w 1341899"/>
              <a:gd name="connsiteY8" fmla="*/ 476410 h 1836715"/>
              <a:gd name="connsiteX9" fmla="*/ 312238 w 1341899"/>
              <a:gd name="connsiteY9" fmla="*/ 299678 h 1836715"/>
              <a:gd name="connsiteX10" fmla="*/ 342974 w 1341899"/>
              <a:gd name="connsiteY10" fmla="*/ 115261 h 1836715"/>
              <a:gd name="connsiteX11" fmla="*/ 319922 w 1341899"/>
              <a:gd name="connsiteY11" fmla="*/ 38420 h 1836715"/>
              <a:gd name="connsiteX12" fmla="*/ 412130 w 1341899"/>
              <a:gd name="connsiteY12" fmla="*/ 0 h 1836715"/>
              <a:gd name="connsiteX13" fmla="*/ 473603 w 1341899"/>
              <a:gd name="connsiteY13" fmla="*/ 61473 h 1836715"/>
              <a:gd name="connsiteX14" fmla="*/ 481287 w 1341899"/>
              <a:gd name="connsiteY14" fmla="*/ 161365 h 1836715"/>
              <a:gd name="connsiteX15" fmla="*/ 581179 w 1341899"/>
              <a:gd name="connsiteY15" fmla="*/ 376518 h 1836715"/>
              <a:gd name="connsiteX16" fmla="*/ 719492 w 1341899"/>
              <a:gd name="connsiteY16" fmla="*/ 476410 h 1836715"/>
              <a:gd name="connsiteX17" fmla="*/ 704124 w 1341899"/>
              <a:gd name="connsiteY17" fmla="*/ 553251 h 1836715"/>
              <a:gd name="connsiteX18" fmla="*/ 750228 w 1341899"/>
              <a:gd name="connsiteY18" fmla="*/ 660827 h 1836715"/>
              <a:gd name="connsiteX19" fmla="*/ 780964 w 1341899"/>
              <a:gd name="connsiteY19" fmla="*/ 745352 h 1836715"/>
              <a:gd name="connsiteX20" fmla="*/ 850120 w 1341899"/>
              <a:gd name="connsiteY20" fmla="*/ 791456 h 1836715"/>
              <a:gd name="connsiteX21" fmla="*/ 1003801 w 1341899"/>
              <a:gd name="connsiteY21" fmla="*/ 860612 h 1836715"/>
              <a:gd name="connsiteX22" fmla="*/ 1134430 w 1341899"/>
              <a:gd name="connsiteY22" fmla="*/ 914400 h 1836715"/>
              <a:gd name="connsiteX23" fmla="*/ 1226638 w 1341899"/>
              <a:gd name="connsiteY23" fmla="*/ 952820 h 1836715"/>
              <a:gd name="connsiteX24" fmla="*/ 1203586 w 1341899"/>
              <a:gd name="connsiteY24" fmla="*/ 1091133 h 1836715"/>
              <a:gd name="connsiteX25" fmla="*/ 1165166 w 1341899"/>
              <a:gd name="connsiteY25" fmla="*/ 1198710 h 1836715"/>
              <a:gd name="connsiteX26" fmla="*/ 1088325 w 1341899"/>
              <a:gd name="connsiteY26" fmla="*/ 1337022 h 1836715"/>
              <a:gd name="connsiteX27" fmla="*/ 1080641 w 1341899"/>
              <a:gd name="connsiteY27" fmla="*/ 1383126 h 1836715"/>
              <a:gd name="connsiteX28" fmla="*/ 1096009 w 1341899"/>
              <a:gd name="connsiteY28" fmla="*/ 1452283 h 1836715"/>
              <a:gd name="connsiteX29" fmla="*/ 1119062 w 1341899"/>
              <a:gd name="connsiteY29" fmla="*/ 1513755 h 1836715"/>
              <a:gd name="connsiteX30" fmla="*/ 1218954 w 1341899"/>
              <a:gd name="connsiteY30" fmla="*/ 1506071 h 1836715"/>
              <a:gd name="connsiteX31" fmla="*/ 1218954 w 1341899"/>
              <a:gd name="connsiteY31" fmla="*/ 1436915 h 1836715"/>
              <a:gd name="connsiteX32" fmla="*/ 1257374 w 1341899"/>
              <a:gd name="connsiteY32" fmla="*/ 1413862 h 1836715"/>
              <a:gd name="connsiteX33" fmla="*/ 1211270 w 1341899"/>
              <a:gd name="connsiteY33" fmla="*/ 1313970 h 1836715"/>
              <a:gd name="connsiteX34" fmla="*/ 1218954 w 1341899"/>
              <a:gd name="connsiteY34" fmla="*/ 1214078 h 1836715"/>
              <a:gd name="connsiteX35" fmla="*/ 1234322 w 1341899"/>
              <a:gd name="connsiteY35" fmla="*/ 1152605 h 1836715"/>
              <a:gd name="connsiteX36" fmla="*/ 1234322 w 1341899"/>
              <a:gd name="connsiteY36" fmla="*/ 1152605 h 1836715"/>
              <a:gd name="connsiteX37" fmla="*/ 1303478 w 1341899"/>
              <a:gd name="connsiteY37" fmla="*/ 1152605 h 1836715"/>
              <a:gd name="connsiteX38" fmla="*/ 1341899 w 1341899"/>
              <a:gd name="connsiteY38" fmla="*/ 1129553 h 1836715"/>
              <a:gd name="connsiteX0" fmla="*/ 50918 w 1303477"/>
              <a:gd name="connsiteY0" fmla="*/ 1836715 h 1836715"/>
              <a:gd name="connsiteX1" fmla="*/ 2687 w 1303477"/>
              <a:gd name="connsiteY1" fmla="*/ 1768906 h 1836715"/>
              <a:gd name="connsiteX2" fmla="*/ 12561 w 1303477"/>
              <a:gd name="connsiteY2" fmla="*/ 1659752 h 1836715"/>
              <a:gd name="connsiteX3" fmla="*/ 97085 w 1303477"/>
              <a:gd name="connsiteY3" fmla="*/ 1421546 h 1836715"/>
              <a:gd name="connsiteX4" fmla="*/ 43297 w 1303477"/>
              <a:gd name="connsiteY4" fmla="*/ 1175657 h 1836715"/>
              <a:gd name="connsiteX5" fmla="*/ 127821 w 1303477"/>
              <a:gd name="connsiteY5" fmla="*/ 960504 h 1836715"/>
              <a:gd name="connsiteX6" fmla="*/ 135505 w 1303477"/>
              <a:gd name="connsiteY6" fmla="*/ 760720 h 1836715"/>
              <a:gd name="connsiteX7" fmla="*/ 150873 w 1303477"/>
              <a:gd name="connsiteY7" fmla="*/ 637775 h 1836715"/>
              <a:gd name="connsiteX8" fmla="*/ 227714 w 1303477"/>
              <a:gd name="connsiteY8" fmla="*/ 476410 h 1836715"/>
              <a:gd name="connsiteX9" fmla="*/ 312238 w 1303477"/>
              <a:gd name="connsiteY9" fmla="*/ 299678 h 1836715"/>
              <a:gd name="connsiteX10" fmla="*/ 342974 w 1303477"/>
              <a:gd name="connsiteY10" fmla="*/ 115261 h 1836715"/>
              <a:gd name="connsiteX11" fmla="*/ 319922 w 1303477"/>
              <a:gd name="connsiteY11" fmla="*/ 38420 h 1836715"/>
              <a:gd name="connsiteX12" fmla="*/ 412130 w 1303477"/>
              <a:gd name="connsiteY12" fmla="*/ 0 h 1836715"/>
              <a:gd name="connsiteX13" fmla="*/ 473603 w 1303477"/>
              <a:gd name="connsiteY13" fmla="*/ 61473 h 1836715"/>
              <a:gd name="connsiteX14" fmla="*/ 481287 w 1303477"/>
              <a:gd name="connsiteY14" fmla="*/ 161365 h 1836715"/>
              <a:gd name="connsiteX15" fmla="*/ 581179 w 1303477"/>
              <a:gd name="connsiteY15" fmla="*/ 376518 h 1836715"/>
              <a:gd name="connsiteX16" fmla="*/ 719492 w 1303477"/>
              <a:gd name="connsiteY16" fmla="*/ 476410 h 1836715"/>
              <a:gd name="connsiteX17" fmla="*/ 704124 w 1303477"/>
              <a:gd name="connsiteY17" fmla="*/ 553251 h 1836715"/>
              <a:gd name="connsiteX18" fmla="*/ 750228 w 1303477"/>
              <a:gd name="connsiteY18" fmla="*/ 660827 h 1836715"/>
              <a:gd name="connsiteX19" fmla="*/ 780964 w 1303477"/>
              <a:gd name="connsiteY19" fmla="*/ 745352 h 1836715"/>
              <a:gd name="connsiteX20" fmla="*/ 850120 w 1303477"/>
              <a:gd name="connsiteY20" fmla="*/ 791456 h 1836715"/>
              <a:gd name="connsiteX21" fmla="*/ 1003801 w 1303477"/>
              <a:gd name="connsiteY21" fmla="*/ 860612 h 1836715"/>
              <a:gd name="connsiteX22" fmla="*/ 1134430 w 1303477"/>
              <a:gd name="connsiteY22" fmla="*/ 914400 h 1836715"/>
              <a:gd name="connsiteX23" fmla="*/ 1226638 w 1303477"/>
              <a:gd name="connsiteY23" fmla="*/ 952820 h 1836715"/>
              <a:gd name="connsiteX24" fmla="*/ 1203586 w 1303477"/>
              <a:gd name="connsiteY24" fmla="*/ 1091133 h 1836715"/>
              <a:gd name="connsiteX25" fmla="*/ 1165166 w 1303477"/>
              <a:gd name="connsiteY25" fmla="*/ 1198710 h 1836715"/>
              <a:gd name="connsiteX26" fmla="*/ 1088325 w 1303477"/>
              <a:gd name="connsiteY26" fmla="*/ 1337022 h 1836715"/>
              <a:gd name="connsiteX27" fmla="*/ 1080641 w 1303477"/>
              <a:gd name="connsiteY27" fmla="*/ 1383126 h 1836715"/>
              <a:gd name="connsiteX28" fmla="*/ 1096009 w 1303477"/>
              <a:gd name="connsiteY28" fmla="*/ 1452283 h 1836715"/>
              <a:gd name="connsiteX29" fmla="*/ 1119062 w 1303477"/>
              <a:gd name="connsiteY29" fmla="*/ 1513755 h 1836715"/>
              <a:gd name="connsiteX30" fmla="*/ 1218954 w 1303477"/>
              <a:gd name="connsiteY30" fmla="*/ 1506071 h 1836715"/>
              <a:gd name="connsiteX31" fmla="*/ 1218954 w 1303477"/>
              <a:gd name="connsiteY31" fmla="*/ 1436915 h 1836715"/>
              <a:gd name="connsiteX32" fmla="*/ 1257374 w 1303477"/>
              <a:gd name="connsiteY32" fmla="*/ 1413862 h 1836715"/>
              <a:gd name="connsiteX33" fmla="*/ 1211270 w 1303477"/>
              <a:gd name="connsiteY33" fmla="*/ 1313970 h 1836715"/>
              <a:gd name="connsiteX34" fmla="*/ 1218954 w 1303477"/>
              <a:gd name="connsiteY34" fmla="*/ 1214078 h 1836715"/>
              <a:gd name="connsiteX35" fmla="*/ 1234322 w 1303477"/>
              <a:gd name="connsiteY35" fmla="*/ 1152605 h 1836715"/>
              <a:gd name="connsiteX36" fmla="*/ 1234322 w 1303477"/>
              <a:gd name="connsiteY36" fmla="*/ 1152605 h 1836715"/>
              <a:gd name="connsiteX37" fmla="*/ 1303478 w 1303477"/>
              <a:gd name="connsiteY37" fmla="*/ 1152605 h 1836715"/>
              <a:gd name="connsiteX0" fmla="*/ 50918 w 1257374"/>
              <a:gd name="connsiteY0" fmla="*/ 1836715 h 1836715"/>
              <a:gd name="connsiteX1" fmla="*/ 2687 w 1257374"/>
              <a:gd name="connsiteY1" fmla="*/ 1768906 h 1836715"/>
              <a:gd name="connsiteX2" fmla="*/ 12561 w 1257374"/>
              <a:gd name="connsiteY2" fmla="*/ 1659752 h 1836715"/>
              <a:gd name="connsiteX3" fmla="*/ 97085 w 1257374"/>
              <a:gd name="connsiteY3" fmla="*/ 1421546 h 1836715"/>
              <a:gd name="connsiteX4" fmla="*/ 43297 w 1257374"/>
              <a:gd name="connsiteY4" fmla="*/ 1175657 h 1836715"/>
              <a:gd name="connsiteX5" fmla="*/ 127821 w 1257374"/>
              <a:gd name="connsiteY5" fmla="*/ 960504 h 1836715"/>
              <a:gd name="connsiteX6" fmla="*/ 135505 w 1257374"/>
              <a:gd name="connsiteY6" fmla="*/ 760720 h 1836715"/>
              <a:gd name="connsiteX7" fmla="*/ 150873 w 1257374"/>
              <a:gd name="connsiteY7" fmla="*/ 637775 h 1836715"/>
              <a:gd name="connsiteX8" fmla="*/ 227714 w 1257374"/>
              <a:gd name="connsiteY8" fmla="*/ 476410 h 1836715"/>
              <a:gd name="connsiteX9" fmla="*/ 312238 w 1257374"/>
              <a:gd name="connsiteY9" fmla="*/ 299678 h 1836715"/>
              <a:gd name="connsiteX10" fmla="*/ 342974 w 1257374"/>
              <a:gd name="connsiteY10" fmla="*/ 115261 h 1836715"/>
              <a:gd name="connsiteX11" fmla="*/ 319922 w 1257374"/>
              <a:gd name="connsiteY11" fmla="*/ 38420 h 1836715"/>
              <a:gd name="connsiteX12" fmla="*/ 412130 w 1257374"/>
              <a:gd name="connsiteY12" fmla="*/ 0 h 1836715"/>
              <a:gd name="connsiteX13" fmla="*/ 473603 w 1257374"/>
              <a:gd name="connsiteY13" fmla="*/ 61473 h 1836715"/>
              <a:gd name="connsiteX14" fmla="*/ 481287 w 1257374"/>
              <a:gd name="connsiteY14" fmla="*/ 161365 h 1836715"/>
              <a:gd name="connsiteX15" fmla="*/ 581179 w 1257374"/>
              <a:gd name="connsiteY15" fmla="*/ 376518 h 1836715"/>
              <a:gd name="connsiteX16" fmla="*/ 719492 w 1257374"/>
              <a:gd name="connsiteY16" fmla="*/ 476410 h 1836715"/>
              <a:gd name="connsiteX17" fmla="*/ 704124 w 1257374"/>
              <a:gd name="connsiteY17" fmla="*/ 553251 h 1836715"/>
              <a:gd name="connsiteX18" fmla="*/ 750228 w 1257374"/>
              <a:gd name="connsiteY18" fmla="*/ 660827 h 1836715"/>
              <a:gd name="connsiteX19" fmla="*/ 780964 w 1257374"/>
              <a:gd name="connsiteY19" fmla="*/ 745352 h 1836715"/>
              <a:gd name="connsiteX20" fmla="*/ 850120 w 1257374"/>
              <a:gd name="connsiteY20" fmla="*/ 791456 h 1836715"/>
              <a:gd name="connsiteX21" fmla="*/ 1003801 w 1257374"/>
              <a:gd name="connsiteY21" fmla="*/ 860612 h 1836715"/>
              <a:gd name="connsiteX22" fmla="*/ 1134430 w 1257374"/>
              <a:gd name="connsiteY22" fmla="*/ 914400 h 1836715"/>
              <a:gd name="connsiteX23" fmla="*/ 1226638 w 1257374"/>
              <a:gd name="connsiteY23" fmla="*/ 952820 h 1836715"/>
              <a:gd name="connsiteX24" fmla="*/ 1203586 w 1257374"/>
              <a:gd name="connsiteY24" fmla="*/ 1091133 h 1836715"/>
              <a:gd name="connsiteX25" fmla="*/ 1165166 w 1257374"/>
              <a:gd name="connsiteY25" fmla="*/ 1198710 h 1836715"/>
              <a:gd name="connsiteX26" fmla="*/ 1088325 w 1257374"/>
              <a:gd name="connsiteY26" fmla="*/ 1337022 h 1836715"/>
              <a:gd name="connsiteX27" fmla="*/ 1080641 w 1257374"/>
              <a:gd name="connsiteY27" fmla="*/ 1383126 h 1836715"/>
              <a:gd name="connsiteX28" fmla="*/ 1096009 w 1257374"/>
              <a:gd name="connsiteY28" fmla="*/ 1452283 h 1836715"/>
              <a:gd name="connsiteX29" fmla="*/ 1119062 w 1257374"/>
              <a:gd name="connsiteY29" fmla="*/ 1513755 h 1836715"/>
              <a:gd name="connsiteX30" fmla="*/ 1218954 w 1257374"/>
              <a:gd name="connsiteY30" fmla="*/ 1506071 h 1836715"/>
              <a:gd name="connsiteX31" fmla="*/ 1218954 w 1257374"/>
              <a:gd name="connsiteY31" fmla="*/ 1436915 h 1836715"/>
              <a:gd name="connsiteX32" fmla="*/ 1257374 w 1257374"/>
              <a:gd name="connsiteY32" fmla="*/ 1413862 h 1836715"/>
              <a:gd name="connsiteX33" fmla="*/ 1211270 w 1257374"/>
              <a:gd name="connsiteY33" fmla="*/ 1313970 h 1836715"/>
              <a:gd name="connsiteX34" fmla="*/ 1218954 w 1257374"/>
              <a:gd name="connsiteY34" fmla="*/ 1214078 h 1836715"/>
              <a:gd name="connsiteX35" fmla="*/ 1234322 w 1257374"/>
              <a:gd name="connsiteY35" fmla="*/ 1152605 h 1836715"/>
              <a:gd name="connsiteX36" fmla="*/ 1234322 w 1257374"/>
              <a:gd name="connsiteY36" fmla="*/ 1152605 h 1836715"/>
              <a:gd name="connsiteX0" fmla="*/ 50918 w 1257374"/>
              <a:gd name="connsiteY0" fmla="*/ 1836715 h 1836715"/>
              <a:gd name="connsiteX1" fmla="*/ 2687 w 1257374"/>
              <a:gd name="connsiteY1" fmla="*/ 1768906 h 1836715"/>
              <a:gd name="connsiteX2" fmla="*/ 12561 w 1257374"/>
              <a:gd name="connsiteY2" fmla="*/ 1659752 h 1836715"/>
              <a:gd name="connsiteX3" fmla="*/ 97085 w 1257374"/>
              <a:gd name="connsiteY3" fmla="*/ 1421546 h 1836715"/>
              <a:gd name="connsiteX4" fmla="*/ 43297 w 1257374"/>
              <a:gd name="connsiteY4" fmla="*/ 1175657 h 1836715"/>
              <a:gd name="connsiteX5" fmla="*/ 127821 w 1257374"/>
              <a:gd name="connsiteY5" fmla="*/ 960504 h 1836715"/>
              <a:gd name="connsiteX6" fmla="*/ 135505 w 1257374"/>
              <a:gd name="connsiteY6" fmla="*/ 760720 h 1836715"/>
              <a:gd name="connsiteX7" fmla="*/ 150873 w 1257374"/>
              <a:gd name="connsiteY7" fmla="*/ 637775 h 1836715"/>
              <a:gd name="connsiteX8" fmla="*/ 227714 w 1257374"/>
              <a:gd name="connsiteY8" fmla="*/ 476410 h 1836715"/>
              <a:gd name="connsiteX9" fmla="*/ 312238 w 1257374"/>
              <a:gd name="connsiteY9" fmla="*/ 299678 h 1836715"/>
              <a:gd name="connsiteX10" fmla="*/ 342974 w 1257374"/>
              <a:gd name="connsiteY10" fmla="*/ 115261 h 1836715"/>
              <a:gd name="connsiteX11" fmla="*/ 319922 w 1257374"/>
              <a:gd name="connsiteY11" fmla="*/ 38420 h 1836715"/>
              <a:gd name="connsiteX12" fmla="*/ 412130 w 1257374"/>
              <a:gd name="connsiteY12" fmla="*/ 0 h 1836715"/>
              <a:gd name="connsiteX13" fmla="*/ 473603 w 1257374"/>
              <a:gd name="connsiteY13" fmla="*/ 61473 h 1836715"/>
              <a:gd name="connsiteX14" fmla="*/ 481287 w 1257374"/>
              <a:gd name="connsiteY14" fmla="*/ 161365 h 1836715"/>
              <a:gd name="connsiteX15" fmla="*/ 581179 w 1257374"/>
              <a:gd name="connsiteY15" fmla="*/ 376518 h 1836715"/>
              <a:gd name="connsiteX16" fmla="*/ 719492 w 1257374"/>
              <a:gd name="connsiteY16" fmla="*/ 476410 h 1836715"/>
              <a:gd name="connsiteX17" fmla="*/ 704124 w 1257374"/>
              <a:gd name="connsiteY17" fmla="*/ 553251 h 1836715"/>
              <a:gd name="connsiteX18" fmla="*/ 750228 w 1257374"/>
              <a:gd name="connsiteY18" fmla="*/ 660827 h 1836715"/>
              <a:gd name="connsiteX19" fmla="*/ 780964 w 1257374"/>
              <a:gd name="connsiteY19" fmla="*/ 745352 h 1836715"/>
              <a:gd name="connsiteX20" fmla="*/ 850120 w 1257374"/>
              <a:gd name="connsiteY20" fmla="*/ 791456 h 1836715"/>
              <a:gd name="connsiteX21" fmla="*/ 1003801 w 1257374"/>
              <a:gd name="connsiteY21" fmla="*/ 860612 h 1836715"/>
              <a:gd name="connsiteX22" fmla="*/ 1134430 w 1257374"/>
              <a:gd name="connsiteY22" fmla="*/ 914400 h 1836715"/>
              <a:gd name="connsiteX23" fmla="*/ 1226638 w 1257374"/>
              <a:gd name="connsiteY23" fmla="*/ 952820 h 1836715"/>
              <a:gd name="connsiteX24" fmla="*/ 1203586 w 1257374"/>
              <a:gd name="connsiteY24" fmla="*/ 1091133 h 1836715"/>
              <a:gd name="connsiteX25" fmla="*/ 1165166 w 1257374"/>
              <a:gd name="connsiteY25" fmla="*/ 1198710 h 1836715"/>
              <a:gd name="connsiteX26" fmla="*/ 1088325 w 1257374"/>
              <a:gd name="connsiteY26" fmla="*/ 1337022 h 1836715"/>
              <a:gd name="connsiteX27" fmla="*/ 1080641 w 1257374"/>
              <a:gd name="connsiteY27" fmla="*/ 1383126 h 1836715"/>
              <a:gd name="connsiteX28" fmla="*/ 1096009 w 1257374"/>
              <a:gd name="connsiteY28" fmla="*/ 1452283 h 1836715"/>
              <a:gd name="connsiteX29" fmla="*/ 1119062 w 1257374"/>
              <a:gd name="connsiteY29" fmla="*/ 1513755 h 1836715"/>
              <a:gd name="connsiteX30" fmla="*/ 1218954 w 1257374"/>
              <a:gd name="connsiteY30" fmla="*/ 1506071 h 1836715"/>
              <a:gd name="connsiteX31" fmla="*/ 1218954 w 1257374"/>
              <a:gd name="connsiteY31" fmla="*/ 1436915 h 1836715"/>
              <a:gd name="connsiteX32" fmla="*/ 1257374 w 1257374"/>
              <a:gd name="connsiteY32" fmla="*/ 1413862 h 1836715"/>
              <a:gd name="connsiteX33" fmla="*/ 1211270 w 1257374"/>
              <a:gd name="connsiteY33" fmla="*/ 1313970 h 1836715"/>
              <a:gd name="connsiteX34" fmla="*/ 1218954 w 1257374"/>
              <a:gd name="connsiteY34" fmla="*/ 1214078 h 1836715"/>
              <a:gd name="connsiteX35" fmla="*/ 1234322 w 1257374"/>
              <a:gd name="connsiteY35" fmla="*/ 1152605 h 1836715"/>
              <a:gd name="connsiteX0" fmla="*/ 50918 w 1257374"/>
              <a:gd name="connsiteY0" fmla="*/ 1836715 h 1836715"/>
              <a:gd name="connsiteX1" fmla="*/ 2687 w 1257374"/>
              <a:gd name="connsiteY1" fmla="*/ 1768906 h 1836715"/>
              <a:gd name="connsiteX2" fmla="*/ 12561 w 1257374"/>
              <a:gd name="connsiteY2" fmla="*/ 1659752 h 1836715"/>
              <a:gd name="connsiteX3" fmla="*/ 97085 w 1257374"/>
              <a:gd name="connsiteY3" fmla="*/ 1421546 h 1836715"/>
              <a:gd name="connsiteX4" fmla="*/ 43297 w 1257374"/>
              <a:gd name="connsiteY4" fmla="*/ 1175657 h 1836715"/>
              <a:gd name="connsiteX5" fmla="*/ 127821 w 1257374"/>
              <a:gd name="connsiteY5" fmla="*/ 960504 h 1836715"/>
              <a:gd name="connsiteX6" fmla="*/ 135505 w 1257374"/>
              <a:gd name="connsiteY6" fmla="*/ 760720 h 1836715"/>
              <a:gd name="connsiteX7" fmla="*/ 150873 w 1257374"/>
              <a:gd name="connsiteY7" fmla="*/ 637775 h 1836715"/>
              <a:gd name="connsiteX8" fmla="*/ 227714 w 1257374"/>
              <a:gd name="connsiteY8" fmla="*/ 476410 h 1836715"/>
              <a:gd name="connsiteX9" fmla="*/ 312238 w 1257374"/>
              <a:gd name="connsiteY9" fmla="*/ 299678 h 1836715"/>
              <a:gd name="connsiteX10" fmla="*/ 342974 w 1257374"/>
              <a:gd name="connsiteY10" fmla="*/ 115261 h 1836715"/>
              <a:gd name="connsiteX11" fmla="*/ 319922 w 1257374"/>
              <a:gd name="connsiteY11" fmla="*/ 38420 h 1836715"/>
              <a:gd name="connsiteX12" fmla="*/ 412130 w 1257374"/>
              <a:gd name="connsiteY12" fmla="*/ 0 h 1836715"/>
              <a:gd name="connsiteX13" fmla="*/ 473603 w 1257374"/>
              <a:gd name="connsiteY13" fmla="*/ 61473 h 1836715"/>
              <a:gd name="connsiteX14" fmla="*/ 481287 w 1257374"/>
              <a:gd name="connsiteY14" fmla="*/ 161365 h 1836715"/>
              <a:gd name="connsiteX15" fmla="*/ 581179 w 1257374"/>
              <a:gd name="connsiteY15" fmla="*/ 376518 h 1836715"/>
              <a:gd name="connsiteX16" fmla="*/ 719492 w 1257374"/>
              <a:gd name="connsiteY16" fmla="*/ 476410 h 1836715"/>
              <a:gd name="connsiteX17" fmla="*/ 704124 w 1257374"/>
              <a:gd name="connsiteY17" fmla="*/ 553251 h 1836715"/>
              <a:gd name="connsiteX18" fmla="*/ 750228 w 1257374"/>
              <a:gd name="connsiteY18" fmla="*/ 660827 h 1836715"/>
              <a:gd name="connsiteX19" fmla="*/ 780964 w 1257374"/>
              <a:gd name="connsiteY19" fmla="*/ 745352 h 1836715"/>
              <a:gd name="connsiteX20" fmla="*/ 850120 w 1257374"/>
              <a:gd name="connsiteY20" fmla="*/ 791456 h 1836715"/>
              <a:gd name="connsiteX21" fmla="*/ 1003801 w 1257374"/>
              <a:gd name="connsiteY21" fmla="*/ 860612 h 1836715"/>
              <a:gd name="connsiteX22" fmla="*/ 1134430 w 1257374"/>
              <a:gd name="connsiteY22" fmla="*/ 914400 h 1836715"/>
              <a:gd name="connsiteX23" fmla="*/ 1226638 w 1257374"/>
              <a:gd name="connsiteY23" fmla="*/ 952820 h 1836715"/>
              <a:gd name="connsiteX24" fmla="*/ 1203586 w 1257374"/>
              <a:gd name="connsiteY24" fmla="*/ 1091133 h 1836715"/>
              <a:gd name="connsiteX25" fmla="*/ 1165166 w 1257374"/>
              <a:gd name="connsiteY25" fmla="*/ 1198710 h 1836715"/>
              <a:gd name="connsiteX26" fmla="*/ 1088325 w 1257374"/>
              <a:gd name="connsiteY26" fmla="*/ 1337022 h 1836715"/>
              <a:gd name="connsiteX27" fmla="*/ 1080641 w 1257374"/>
              <a:gd name="connsiteY27" fmla="*/ 1383126 h 1836715"/>
              <a:gd name="connsiteX28" fmla="*/ 1096009 w 1257374"/>
              <a:gd name="connsiteY28" fmla="*/ 1452283 h 1836715"/>
              <a:gd name="connsiteX29" fmla="*/ 1119062 w 1257374"/>
              <a:gd name="connsiteY29" fmla="*/ 1513755 h 1836715"/>
              <a:gd name="connsiteX30" fmla="*/ 1218954 w 1257374"/>
              <a:gd name="connsiteY30" fmla="*/ 1506071 h 1836715"/>
              <a:gd name="connsiteX31" fmla="*/ 1218954 w 1257374"/>
              <a:gd name="connsiteY31" fmla="*/ 1436915 h 1836715"/>
              <a:gd name="connsiteX32" fmla="*/ 1257374 w 1257374"/>
              <a:gd name="connsiteY32" fmla="*/ 1413862 h 1836715"/>
              <a:gd name="connsiteX33" fmla="*/ 1211270 w 1257374"/>
              <a:gd name="connsiteY33" fmla="*/ 1313970 h 1836715"/>
              <a:gd name="connsiteX34" fmla="*/ 1218954 w 1257374"/>
              <a:gd name="connsiteY34" fmla="*/ 1214078 h 1836715"/>
              <a:gd name="connsiteX0" fmla="*/ 50918 w 1257374"/>
              <a:gd name="connsiteY0" fmla="*/ 1836715 h 1836715"/>
              <a:gd name="connsiteX1" fmla="*/ 2687 w 1257374"/>
              <a:gd name="connsiteY1" fmla="*/ 1768906 h 1836715"/>
              <a:gd name="connsiteX2" fmla="*/ 12561 w 1257374"/>
              <a:gd name="connsiteY2" fmla="*/ 1659752 h 1836715"/>
              <a:gd name="connsiteX3" fmla="*/ 97085 w 1257374"/>
              <a:gd name="connsiteY3" fmla="*/ 1421546 h 1836715"/>
              <a:gd name="connsiteX4" fmla="*/ 43297 w 1257374"/>
              <a:gd name="connsiteY4" fmla="*/ 1175657 h 1836715"/>
              <a:gd name="connsiteX5" fmla="*/ 127821 w 1257374"/>
              <a:gd name="connsiteY5" fmla="*/ 960504 h 1836715"/>
              <a:gd name="connsiteX6" fmla="*/ 135505 w 1257374"/>
              <a:gd name="connsiteY6" fmla="*/ 760720 h 1836715"/>
              <a:gd name="connsiteX7" fmla="*/ 150873 w 1257374"/>
              <a:gd name="connsiteY7" fmla="*/ 637775 h 1836715"/>
              <a:gd name="connsiteX8" fmla="*/ 227714 w 1257374"/>
              <a:gd name="connsiteY8" fmla="*/ 476410 h 1836715"/>
              <a:gd name="connsiteX9" fmla="*/ 312238 w 1257374"/>
              <a:gd name="connsiteY9" fmla="*/ 299678 h 1836715"/>
              <a:gd name="connsiteX10" fmla="*/ 342974 w 1257374"/>
              <a:gd name="connsiteY10" fmla="*/ 115261 h 1836715"/>
              <a:gd name="connsiteX11" fmla="*/ 319922 w 1257374"/>
              <a:gd name="connsiteY11" fmla="*/ 38420 h 1836715"/>
              <a:gd name="connsiteX12" fmla="*/ 412130 w 1257374"/>
              <a:gd name="connsiteY12" fmla="*/ 0 h 1836715"/>
              <a:gd name="connsiteX13" fmla="*/ 473603 w 1257374"/>
              <a:gd name="connsiteY13" fmla="*/ 61473 h 1836715"/>
              <a:gd name="connsiteX14" fmla="*/ 481287 w 1257374"/>
              <a:gd name="connsiteY14" fmla="*/ 161365 h 1836715"/>
              <a:gd name="connsiteX15" fmla="*/ 581179 w 1257374"/>
              <a:gd name="connsiteY15" fmla="*/ 376518 h 1836715"/>
              <a:gd name="connsiteX16" fmla="*/ 719492 w 1257374"/>
              <a:gd name="connsiteY16" fmla="*/ 476410 h 1836715"/>
              <a:gd name="connsiteX17" fmla="*/ 704124 w 1257374"/>
              <a:gd name="connsiteY17" fmla="*/ 553251 h 1836715"/>
              <a:gd name="connsiteX18" fmla="*/ 750228 w 1257374"/>
              <a:gd name="connsiteY18" fmla="*/ 660827 h 1836715"/>
              <a:gd name="connsiteX19" fmla="*/ 780964 w 1257374"/>
              <a:gd name="connsiteY19" fmla="*/ 745352 h 1836715"/>
              <a:gd name="connsiteX20" fmla="*/ 850120 w 1257374"/>
              <a:gd name="connsiteY20" fmla="*/ 791456 h 1836715"/>
              <a:gd name="connsiteX21" fmla="*/ 1003801 w 1257374"/>
              <a:gd name="connsiteY21" fmla="*/ 860612 h 1836715"/>
              <a:gd name="connsiteX22" fmla="*/ 1134430 w 1257374"/>
              <a:gd name="connsiteY22" fmla="*/ 914400 h 1836715"/>
              <a:gd name="connsiteX23" fmla="*/ 1226638 w 1257374"/>
              <a:gd name="connsiteY23" fmla="*/ 952820 h 1836715"/>
              <a:gd name="connsiteX24" fmla="*/ 1203586 w 1257374"/>
              <a:gd name="connsiteY24" fmla="*/ 1091133 h 1836715"/>
              <a:gd name="connsiteX25" fmla="*/ 1165166 w 1257374"/>
              <a:gd name="connsiteY25" fmla="*/ 1198710 h 1836715"/>
              <a:gd name="connsiteX26" fmla="*/ 1088325 w 1257374"/>
              <a:gd name="connsiteY26" fmla="*/ 1337022 h 1836715"/>
              <a:gd name="connsiteX27" fmla="*/ 1080641 w 1257374"/>
              <a:gd name="connsiteY27" fmla="*/ 1383126 h 1836715"/>
              <a:gd name="connsiteX28" fmla="*/ 1096009 w 1257374"/>
              <a:gd name="connsiteY28" fmla="*/ 1452283 h 1836715"/>
              <a:gd name="connsiteX29" fmla="*/ 1119062 w 1257374"/>
              <a:gd name="connsiteY29" fmla="*/ 1513755 h 1836715"/>
              <a:gd name="connsiteX30" fmla="*/ 1218954 w 1257374"/>
              <a:gd name="connsiteY30" fmla="*/ 1506071 h 1836715"/>
              <a:gd name="connsiteX31" fmla="*/ 1218954 w 1257374"/>
              <a:gd name="connsiteY31" fmla="*/ 1436915 h 1836715"/>
              <a:gd name="connsiteX32" fmla="*/ 1257374 w 1257374"/>
              <a:gd name="connsiteY32" fmla="*/ 1413862 h 1836715"/>
              <a:gd name="connsiteX33" fmla="*/ 1211270 w 1257374"/>
              <a:gd name="connsiteY33" fmla="*/ 1313970 h 1836715"/>
              <a:gd name="connsiteX0" fmla="*/ 50918 w 1257374"/>
              <a:gd name="connsiteY0" fmla="*/ 1836715 h 1836715"/>
              <a:gd name="connsiteX1" fmla="*/ 2687 w 1257374"/>
              <a:gd name="connsiteY1" fmla="*/ 1768906 h 1836715"/>
              <a:gd name="connsiteX2" fmla="*/ 12561 w 1257374"/>
              <a:gd name="connsiteY2" fmla="*/ 1659752 h 1836715"/>
              <a:gd name="connsiteX3" fmla="*/ 97085 w 1257374"/>
              <a:gd name="connsiteY3" fmla="*/ 1421546 h 1836715"/>
              <a:gd name="connsiteX4" fmla="*/ 43297 w 1257374"/>
              <a:gd name="connsiteY4" fmla="*/ 1175657 h 1836715"/>
              <a:gd name="connsiteX5" fmla="*/ 127821 w 1257374"/>
              <a:gd name="connsiteY5" fmla="*/ 960504 h 1836715"/>
              <a:gd name="connsiteX6" fmla="*/ 135505 w 1257374"/>
              <a:gd name="connsiteY6" fmla="*/ 760720 h 1836715"/>
              <a:gd name="connsiteX7" fmla="*/ 150873 w 1257374"/>
              <a:gd name="connsiteY7" fmla="*/ 637775 h 1836715"/>
              <a:gd name="connsiteX8" fmla="*/ 227714 w 1257374"/>
              <a:gd name="connsiteY8" fmla="*/ 476410 h 1836715"/>
              <a:gd name="connsiteX9" fmla="*/ 312238 w 1257374"/>
              <a:gd name="connsiteY9" fmla="*/ 299678 h 1836715"/>
              <a:gd name="connsiteX10" fmla="*/ 342974 w 1257374"/>
              <a:gd name="connsiteY10" fmla="*/ 115261 h 1836715"/>
              <a:gd name="connsiteX11" fmla="*/ 319922 w 1257374"/>
              <a:gd name="connsiteY11" fmla="*/ 38420 h 1836715"/>
              <a:gd name="connsiteX12" fmla="*/ 412130 w 1257374"/>
              <a:gd name="connsiteY12" fmla="*/ 0 h 1836715"/>
              <a:gd name="connsiteX13" fmla="*/ 473603 w 1257374"/>
              <a:gd name="connsiteY13" fmla="*/ 61473 h 1836715"/>
              <a:gd name="connsiteX14" fmla="*/ 481287 w 1257374"/>
              <a:gd name="connsiteY14" fmla="*/ 161365 h 1836715"/>
              <a:gd name="connsiteX15" fmla="*/ 581179 w 1257374"/>
              <a:gd name="connsiteY15" fmla="*/ 376518 h 1836715"/>
              <a:gd name="connsiteX16" fmla="*/ 719492 w 1257374"/>
              <a:gd name="connsiteY16" fmla="*/ 476410 h 1836715"/>
              <a:gd name="connsiteX17" fmla="*/ 704124 w 1257374"/>
              <a:gd name="connsiteY17" fmla="*/ 553251 h 1836715"/>
              <a:gd name="connsiteX18" fmla="*/ 750228 w 1257374"/>
              <a:gd name="connsiteY18" fmla="*/ 660827 h 1836715"/>
              <a:gd name="connsiteX19" fmla="*/ 780964 w 1257374"/>
              <a:gd name="connsiteY19" fmla="*/ 745352 h 1836715"/>
              <a:gd name="connsiteX20" fmla="*/ 850120 w 1257374"/>
              <a:gd name="connsiteY20" fmla="*/ 791456 h 1836715"/>
              <a:gd name="connsiteX21" fmla="*/ 1003801 w 1257374"/>
              <a:gd name="connsiteY21" fmla="*/ 860612 h 1836715"/>
              <a:gd name="connsiteX22" fmla="*/ 1134430 w 1257374"/>
              <a:gd name="connsiteY22" fmla="*/ 914400 h 1836715"/>
              <a:gd name="connsiteX23" fmla="*/ 1226638 w 1257374"/>
              <a:gd name="connsiteY23" fmla="*/ 952820 h 1836715"/>
              <a:gd name="connsiteX24" fmla="*/ 1203586 w 1257374"/>
              <a:gd name="connsiteY24" fmla="*/ 1091133 h 1836715"/>
              <a:gd name="connsiteX25" fmla="*/ 1165166 w 1257374"/>
              <a:gd name="connsiteY25" fmla="*/ 1198710 h 1836715"/>
              <a:gd name="connsiteX26" fmla="*/ 1088325 w 1257374"/>
              <a:gd name="connsiteY26" fmla="*/ 1337022 h 1836715"/>
              <a:gd name="connsiteX27" fmla="*/ 1080641 w 1257374"/>
              <a:gd name="connsiteY27" fmla="*/ 1383126 h 1836715"/>
              <a:gd name="connsiteX28" fmla="*/ 1096009 w 1257374"/>
              <a:gd name="connsiteY28" fmla="*/ 1452283 h 1836715"/>
              <a:gd name="connsiteX29" fmla="*/ 1119062 w 1257374"/>
              <a:gd name="connsiteY29" fmla="*/ 1513755 h 1836715"/>
              <a:gd name="connsiteX30" fmla="*/ 1218954 w 1257374"/>
              <a:gd name="connsiteY30" fmla="*/ 1506071 h 1836715"/>
              <a:gd name="connsiteX31" fmla="*/ 1218954 w 1257374"/>
              <a:gd name="connsiteY31" fmla="*/ 1436915 h 1836715"/>
              <a:gd name="connsiteX32" fmla="*/ 1257374 w 1257374"/>
              <a:gd name="connsiteY32" fmla="*/ 1413862 h 1836715"/>
              <a:gd name="connsiteX0" fmla="*/ 50918 w 1226638"/>
              <a:gd name="connsiteY0" fmla="*/ 1836715 h 1836715"/>
              <a:gd name="connsiteX1" fmla="*/ 2687 w 1226638"/>
              <a:gd name="connsiteY1" fmla="*/ 1768906 h 1836715"/>
              <a:gd name="connsiteX2" fmla="*/ 12561 w 1226638"/>
              <a:gd name="connsiteY2" fmla="*/ 1659752 h 1836715"/>
              <a:gd name="connsiteX3" fmla="*/ 97085 w 1226638"/>
              <a:gd name="connsiteY3" fmla="*/ 1421546 h 1836715"/>
              <a:gd name="connsiteX4" fmla="*/ 43297 w 1226638"/>
              <a:gd name="connsiteY4" fmla="*/ 1175657 h 1836715"/>
              <a:gd name="connsiteX5" fmla="*/ 127821 w 1226638"/>
              <a:gd name="connsiteY5" fmla="*/ 960504 h 1836715"/>
              <a:gd name="connsiteX6" fmla="*/ 135505 w 1226638"/>
              <a:gd name="connsiteY6" fmla="*/ 760720 h 1836715"/>
              <a:gd name="connsiteX7" fmla="*/ 150873 w 1226638"/>
              <a:gd name="connsiteY7" fmla="*/ 637775 h 1836715"/>
              <a:gd name="connsiteX8" fmla="*/ 227714 w 1226638"/>
              <a:gd name="connsiteY8" fmla="*/ 476410 h 1836715"/>
              <a:gd name="connsiteX9" fmla="*/ 312238 w 1226638"/>
              <a:gd name="connsiteY9" fmla="*/ 299678 h 1836715"/>
              <a:gd name="connsiteX10" fmla="*/ 342974 w 1226638"/>
              <a:gd name="connsiteY10" fmla="*/ 115261 h 1836715"/>
              <a:gd name="connsiteX11" fmla="*/ 319922 w 1226638"/>
              <a:gd name="connsiteY11" fmla="*/ 38420 h 1836715"/>
              <a:gd name="connsiteX12" fmla="*/ 412130 w 1226638"/>
              <a:gd name="connsiteY12" fmla="*/ 0 h 1836715"/>
              <a:gd name="connsiteX13" fmla="*/ 473603 w 1226638"/>
              <a:gd name="connsiteY13" fmla="*/ 61473 h 1836715"/>
              <a:gd name="connsiteX14" fmla="*/ 481287 w 1226638"/>
              <a:gd name="connsiteY14" fmla="*/ 161365 h 1836715"/>
              <a:gd name="connsiteX15" fmla="*/ 581179 w 1226638"/>
              <a:gd name="connsiteY15" fmla="*/ 376518 h 1836715"/>
              <a:gd name="connsiteX16" fmla="*/ 719492 w 1226638"/>
              <a:gd name="connsiteY16" fmla="*/ 476410 h 1836715"/>
              <a:gd name="connsiteX17" fmla="*/ 704124 w 1226638"/>
              <a:gd name="connsiteY17" fmla="*/ 553251 h 1836715"/>
              <a:gd name="connsiteX18" fmla="*/ 750228 w 1226638"/>
              <a:gd name="connsiteY18" fmla="*/ 660827 h 1836715"/>
              <a:gd name="connsiteX19" fmla="*/ 780964 w 1226638"/>
              <a:gd name="connsiteY19" fmla="*/ 745352 h 1836715"/>
              <a:gd name="connsiteX20" fmla="*/ 850120 w 1226638"/>
              <a:gd name="connsiteY20" fmla="*/ 791456 h 1836715"/>
              <a:gd name="connsiteX21" fmla="*/ 1003801 w 1226638"/>
              <a:gd name="connsiteY21" fmla="*/ 860612 h 1836715"/>
              <a:gd name="connsiteX22" fmla="*/ 1134430 w 1226638"/>
              <a:gd name="connsiteY22" fmla="*/ 914400 h 1836715"/>
              <a:gd name="connsiteX23" fmla="*/ 1226638 w 1226638"/>
              <a:gd name="connsiteY23" fmla="*/ 952820 h 1836715"/>
              <a:gd name="connsiteX24" fmla="*/ 1203586 w 1226638"/>
              <a:gd name="connsiteY24" fmla="*/ 1091133 h 1836715"/>
              <a:gd name="connsiteX25" fmla="*/ 1165166 w 1226638"/>
              <a:gd name="connsiteY25" fmla="*/ 1198710 h 1836715"/>
              <a:gd name="connsiteX26" fmla="*/ 1088325 w 1226638"/>
              <a:gd name="connsiteY26" fmla="*/ 1337022 h 1836715"/>
              <a:gd name="connsiteX27" fmla="*/ 1080641 w 1226638"/>
              <a:gd name="connsiteY27" fmla="*/ 1383126 h 1836715"/>
              <a:gd name="connsiteX28" fmla="*/ 1096009 w 1226638"/>
              <a:gd name="connsiteY28" fmla="*/ 1452283 h 1836715"/>
              <a:gd name="connsiteX29" fmla="*/ 1119062 w 1226638"/>
              <a:gd name="connsiteY29" fmla="*/ 1513755 h 1836715"/>
              <a:gd name="connsiteX30" fmla="*/ 1218954 w 1226638"/>
              <a:gd name="connsiteY30" fmla="*/ 1506071 h 1836715"/>
              <a:gd name="connsiteX31" fmla="*/ 1218954 w 1226638"/>
              <a:gd name="connsiteY31" fmla="*/ 1436915 h 1836715"/>
              <a:gd name="connsiteX0" fmla="*/ 50918 w 1226638"/>
              <a:gd name="connsiteY0" fmla="*/ 1836715 h 1836715"/>
              <a:gd name="connsiteX1" fmla="*/ 2687 w 1226638"/>
              <a:gd name="connsiteY1" fmla="*/ 1768906 h 1836715"/>
              <a:gd name="connsiteX2" fmla="*/ 12561 w 1226638"/>
              <a:gd name="connsiteY2" fmla="*/ 1659752 h 1836715"/>
              <a:gd name="connsiteX3" fmla="*/ 97085 w 1226638"/>
              <a:gd name="connsiteY3" fmla="*/ 1421546 h 1836715"/>
              <a:gd name="connsiteX4" fmla="*/ 43297 w 1226638"/>
              <a:gd name="connsiteY4" fmla="*/ 1175657 h 1836715"/>
              <a:gd name="connsiteX5" fmla="*/ 127821 w 1226638"/>
              <a:gd name="connsiteY5" fmla="*/ 960504 h 1836715"/>
              <a:gd name="connsiteX6" fmla="*/ 135505 w 1226638"/>
              <a:gd name="connsiteY6" fmla="*/ 760720 h 1836715"/>
              <a:gd name="connsiteX7" fmla="*/ 150873 w 1226638"/>
              <a:gd name="connsiteY7" fmla="*/ 637775 h 1836715"/>
              <a:gd name="connsiteX8" fmla="*/ 227714 w 1226638"/>
              <a:gd name="connsiteY8" fmla="*/ 476410 h 1836715"/>
              <a:gd name="connsiteX9" fmla="*/ 312238 w 1226638"/>
              <a:gd name="connsiteY9" fmla="*/ 299678 h 1836715"/>
              <a:gd name="connsiteX10" fmla="*/ 342974 w 1226638"/>
              <a:gd name="connsiteY10" fmla="*/ 115261 h 1836715"/>
              <a:gd name="connsiteX11" fmla="*/ 319922 w 1226638"/>
              <a:gd name="connsiteY11" fmla="*/ 38420 h 1836715"/>
              <a:gd name="connsiteX12" fmla="*/ 412130 w 1226638"/>
              <a:gd name="connsiteY12" fmla="*/ 0 h 1836715"/>
              <a:gd name="connsiteX13" fmla="*/ 473603 w 1226638"/>
              <a:gd name="connsiteY13" fmla="*/ 61473 h 1836715"/>
              <a:gd name="connsiteX14" fmla="*/ 481287 w 1226638"/>
              <a:gd name="connsiteY14" fmla="*/ 161365 h 1836715"/>
              <a:gd name="connsiteX15" fmla="*/ 581179 w 1226638"/>
              <a:gd name="connsiteY15" fmla="*/ 376518 h 1836715"/>
              <a:gd name="connsiteX16" fmla="*/ 719492 w 1226638"/>
              <a:gd name="connsiteY16" fmla="*/ 476410 h 1836715"/>
              <a:gd name="connsiteX17" fmla="*/ 704124 w 1226638"/>
              <a:gd name="connsiteY17" fmla="*/ 553251 h 1836715"/>
              <a:gd name="connsiteX18" fmla="*/ 750228 w 1226638"/>
              <a:gd name="connsiteY18" fmla="*/ 660827 h 1836715"/>
              <a:gd name="connsiteX19" fmla="*/ 780964 w 1226638"/>
              <a:gd name="connsiteY19" fmla="*/ 745352 h 1836715"/>
              <a:gd name="connsiteX20" fmla="*/ 850120 w 1226638"/>
              <a:gd name="connsiteY20" fmla="*/ 791456 h 1836715"/>
              <a:gd name="connsiteX21" fmla="*/ 1003801 w 1226638"/>
              <a:gd name="connsiteY21" fmla="*/ 860612 h 1836715"/>
              <a:gd name="connsiteX22" fmla="*/ 1134430 w 1226638"/>
              <a:gd name="connsiteY22" fmla="*/ 914400 h 1836715"/>
              <a:gd name="connsiteX23" fmla="*/ 1226638 w 1226638"/>
              <a:gd name="connsiteY23" fmla="*/ 952820 h 1836715"/>
              <a:gd name="connsiteX24" fmla="*/ 1203586 w 1226638"/>
              <a:gd name="connsiteY24" fmla="*/ 1091133 h 1836715"/>
              <a:gd name="connsiteX25" fmla="*/ 1165166 w 1226638"/>
              <a:gd name="connsiteY25" fmla="*/ 1198710 h 1836715"/>
              <a:gd name="connsiteX26" fmla="*/ 1088325 w 1226638"/>
              <a:gd name="connsiteY26" fmla="*/ 1337022 h 1836715"/>
              <a:gd name="connsiteX27" fmla="*/ 1080641 w 1226638"/>
              <a:gd name="connsiteY27" fmla="*/ 1383126 h 1836715"/>
              <a:gd name="connsiteX28" fmla="*/ 1096009 w 1226638"/>
              <a:gd name="connsiteY28" fmla="*/ 1452283 h 1836715"/>
              <a:gd name="connsiteX29" fmla="*/ 1119062 w 1226638"/>
              <a:gd name="connsiteY29" fmla="*/ 1513755 h 1836715"/>
              <a:gd name="connsiteX30" fmla="*/ 1218954 w 1226638"/>
              <a:gd name="connsiteY30" fmla="*/ 1506071 h 1836715"/>
              <a:gd name="connsiteX0" fmla="*/ 50918 w 1226638"/>
              <a:gd name="connsiteY0" fmla="*/ 1836715 h 1836715"/>
              <a:gd name="connsiteX1" fmla="*/ 2687 w 1226638"/>
              <a:gd name="connsiteY1" fmla="*/ 1768906 h 1836715"/>
              <a:gd name="connsiteX2" fmla="*/ 12561 w 1226638"/>
              <a:gd name="connsiteY2" fmla="*/ 1659752 h 1836715"/>
              <a:gd name="connsiteX3" fmla="*/ 97085 w 1226638"/>
              <a:gd name="connsiteY3" fmla="*/ 1421546 h 1836715"/>
              <a:gd name="connsiteX4" fmla="*/ 43297 w 1226638"/>
              <a:gd name="connsiteY4" fmla="*/ 1175657 h 1836715"/>
              <a:gd name="connsiteX5" fmla="*/ 127821 w 1226638"/>
              <a:gd name="connsiteY5" fmla="*/ 960504 h 1836715"/>
              <a:gd name="connsiteX6" fmla="*/ 135505 w 1226638"/>
              <a:gd name="connsiteY6" fmla="*/ 760720 h 1836715"/>
              <a:gd name="connsiteX7" fmla="*/ 150873 w 1226638"/>
              <a:gd name="connsiteY7" fmla="*/ 637775 h 1836715"/>
              <a:gd name="connsiteX8" fmla="*/ 227714 w 1226638"/>
              <a:gd name="connsiteY8" fmla="*/ 476410 h 1836715"/>
              <a:gd name="connsiteX9" fmla="*/ 312238 w 1226638"/>
              <a:gd name="connsiteY9" fmla="*/ 299678 h 1836715"/>
              <a:gd name="connsiteX10" fmla="*/ 342974 w 1226638"/>
              <a:gd name="connsiteY10" fmla="*/ 115261 h 1836715"/>
              <a:gd name="connsiteX11" fmla="*/ 319922 w 1226638"/>
              <a:gd name="connsiteY11" fmla="*/ 38420 h 1836715"/>
              <a:gd name="connsiteX12" fmla="*/ 412130 w 1226638"/>
              <a:gd name="connsiteY12" fmla="*/ 0 h 1836715"/>
              <a:gd name="connsiteX13" fmla="*/ 473603 w 1226638"/>
              <a:gd name="connsiteY13" fmla="*/ 61473 h 1836715"/>
              <a:gd name="connsiteX14" fmla="*/ 481287 w 1226638"/>
              <a:gd name="connsiteY14" fmla="*/ 161365 h 1836715"/>
              <a:gd name="connsiteX15" fmla="*/ 581179 w 1226638"/>
              <a:gd name="connsiteY15" fmla="*/ 376518 h 1836715"/>
              <a:gd name="connsiteX16" fmla="*/ 719492 w 1226638"/>
              <a:gd name="connsiteY16" fmla="*/ 476410 h 1836715"/>
              <a:gd name="connsiteX17" fmla="*/ 704124 w 1226638"/>
              <a:gd name="connsiteY17" fmla="*/ 553251 h 1836715"/>
              <a:gd name="connsiteX18" fmla="*/ 750228 w 1226638"/>
              <a:gd name="connsiteY18" fmla="*/ 660827 h 1836715"/>
              <a:gd name="connsiteX19" fmla="*/ 780964 w 1226638"/>
              <a:gd name="connsiteY19" fmla="*/ 745352 h 1836715"/>
              <a:gd name="connsiteX20" fmla="*/ 850120 w 1226638"/>
              <a:gd name="connsiteY20" fmla="*/ 791456 h 1836715"/>
              <a:gd name="connsiteX21" fmla="*/ 1003801 w 1226638"/>
              <a:gd name="connsiteY21" fmla="*/ 860612 h 1836715"/>
              <a:gd name="connsiteX22" fmla="*/ 1134430 w 1226638"/>
              <a:gd name="connsiteY22" fmla="*/ 914400 h 1836715"/>
              <a:gd name="connsiteX23" fmla="*/ 1226638 w 1226638"/>
              <a:gd name="connsiteY23" fmla="*/ 952820 h 1836715"/>
              <a:gd name="connsiteX24" fmla="*/ 1203586 w 1226638"/>
              <a:gd name="connsiteY24" fmla="*/ 1091133 h 1836715"/>
              <a:gd name="connsiteX25" fmla="*/ 1165166 w 1226638"/>
              <a:gd name="connsiteY25" fmla="*/ 1198710 h 1836715"/>
              <a:gd name="connsiteX26" fmla="*/ 1088325 w 1226638"/>
              <a:gd name="connsiteY26" fmla="*/ 1337022 h 1836715"/>
              <a:gd name="connsiteX27" fmla="*/ 1080641 w 1226638"/>
              <a:gd name="connsiteY27" fmla="*/ 1383126 h 1836715"/>
              <a:gd name="connsiteX28" fmla="*/ 1096009 w 1226638"/>
              <a:gd name="connsiteY28" fmla="*/ 1452283 h 1836715"/>
              <a:gd name="connsiteX29" fmla="*/ 1119062 w 1226638"/>
              <a:gd name="connsiteY29" fmla="*/ 1513755 h 1836715"/>
              <a:gd name="connsiteX0" fmla="*/ 50918 w 1226638"/>
              <a:gd name="connsiteY0" fmla="*/ 1836715 h 1836715"/>
              <a:gd name="connsiteX1" fmla="*/ 2687 w 1226638"/>
              <a:gd name="connsiteY1" fmla="*/ 1768906 h 1836715"/>
              <a:gd name="connsiteX2" fmla="*/ 12561 w 1226638"/>
              <a:gd name="connsiteY2" fmla="*/ 1659752 h 1836715"/>
              <a:gd name="connsiteX3" fmla="*/ 97085 w 1226638"/>
              <a:gd name="connsiteY3" fmla="*/ 1421546 h 1836715"/>
              <a:gd name="connsiteX4" fmla="*/ 43297 w 1226638"/>
              <a:gd name="connsiteY4" fmla="*/ 1175657 h 1836715"/>
              <a:gd name="connsiteX5" fmla="*/ 127821 w 1226638"/>
              <a:gd name="connsiteY5" fmla="*/ 960504 h 1836715"/>
              <a:gd name="connsiteX6" fmla="*/ 135505 w 1226638"/>
              <a:gd name="connsiteY6" fmla="*/ 760720 h 1836715"/>
              <a:gd name="connsiteX7" fmla="*/ 150873 w 1226638"/>
              <a:gd name="connsiteY7" fmla="*/ 637775 h 1836715"/>
              <a:gd name="connsiteX8" fmla="*/ 227714 w 1226638"/>
              <a:gd name="connsiteY8" fmla="*/ 476410 h 1836715"/>
              <a:gd name="connsiteX9" fmla="*/ 312238 w 1226638"/>
              <a:gd name="connsiteY9" fmla="*/ 299678 h 1836715"/>
              <a:gd name="connsiteX10" fmla="*/ 342974 w 1226638"/>
              <a:gd name="connsiteY10" fmla="*/ 115261 h 1836715"/>
              <a:gd name="connsiteX11" fmla="*/ 319922 w 1226638"/>
              <a:gd name="connsiteY11" fmla="*/ 38420 h 1836715"/>
              <a:gd name="connsiteX12" fmla="*/ 412130 w 1226638"/>
              <a:gd name="connsiteY12" fmla="*/ 0 h 1836715"/>
              <a:gd name="connsiteX13" fmla="*/ 473603 w 1226638"/>
              <a:gd name="connsiteY13" fmla="*/ 61473 h 1836715"/>
              <a:gd name="connsiteX14" fmla="*/ 481287 w 1226638"/>
              <a:gd name="connsiteY14" fmla="*/ 161365 h 1836715"/>
              <a:gd name="connsiteX15" fmla="*/ 581179 w 1226638"/>
              <a:gd name="connsiteY15" fmla="*/ 376518 h 1836715"/>
              <a:gd name="connsiteX16" fmla="*/ 719492 w 1226638"/>
              <a:gd name="connsiteY16" fmla="*/ 476410 h 1836715"/>
              <a:gd name="connsiteX17" fmla="*/ 704124 w 1226638"/>
              <a:gd name="connsiteY17" fmla="*/ 553251 h 1836715"/>
              <a:gd name="connsiteX18" fmla="*/ 750228 w 1226638"/>
              <a:gd name="connsiteY18" fmla="*/ 660827 h 1836715"/>
              <a:gd name="connsiteX19" fmla="*/ 780964 w 1226638"/>
              <a:gd name="connsiteY19" fmla="*/ 745352 h 1836715"/>
              <a:gd name="connsiteX20" fmla="*/ 850120 w 1226638"/>
              <a:gd name="connsiteY20" fmla="*/ 791456 h 1836715"/>
              <a:gd name="connsiteX21" fmla="*/ 1003801 w 1226638"/>
              <a:gd name="connsiteY21" fmla="*/ 860612 h 1836715"/>
              <a:gd name="connsiteX22" fmla="*/ 1134430 w 1226638"/>
              <a:gd name="connsiteY22" fmla="*/ 914400 h 1836715"/>
              <a:gd name="connsiteX23" fmla="*/ 1226638 w 1226638"/>
              <a:gd name="connsiteY23" fmla="*/ 952820 h 1836715"/>
              <a:gd name="connsiteX24" fmla="*/ 1203586 w 1226638"/>
              <a:gd name="connsiteY24" fmla="*/ 1091133 h 1836715"/>
              <a:gd name="connsiteX25" fmla="*/ 1165166 w 1226638"/>
              <a:gd name="connsiteY25" fmla="*/ 1198710 h 1836715"/>
              <a:gd name="connsiteX26" fmla="*/ 1088325 w 1226638"/>
              <a:gd name="connsiteY26" fmla="*/ 1337022 h 1836715"/>
              <a:gd name="connsiteX27" fmla="*/ 1080641 w 1226638"/>
              <a:gd name="connsiteY27" fmla="*/ 1383126 h 1836715"/>
              <a:gd name="connsiteX28" fmla="*/ 1096009 w 1226638"/>
              <a:gd name="connsiteY28" fmla="*/ 1452283 h 1836715"/>
              <a:gd name="connsiteX0" fmla="*/ 50918 w 1226638"/>
              <a:gd name="connsiteY0" fmla="*/ 1836715 h 1836715"/>
              <a:gd name="connsiteX1" fmla="*/ 2687 w 1226638"/>
              <a:gd name="connsiteY1" fmla="*/ 1768906 h 1836715"/>
              <a:gd name="connsiteX2" fmla="*/ 12561 w 1226638"/>
              <a:gd name="connsiteY2" fmla="*/ 1659752 h 1836715"/>
              <a:gd name="connsiteX3" fmla="*/ 97085 w 1226638"/>
              <a:gd name="connsiteY3" fmla="*/ 1421546 h 1836715"/>
              <a:gd name="connsiteX4" fmla="*/ 43297 w 1226638"/>
              <a:gd name="connsiteY4" fmla="*/ 1175657 h 1836715"/>
              <a:gd name="connsiteX5" fmla="*/ 127821 w 1226638"/>
              <a:gd name="connsiteY5" fmla="*/ 960504 h 1836715"/>
              <a:gd name="connsiteX6" fmla="*/ 135505 w 1226638"/>
              <a:gd name="connsiteY6" fmla="*/ 760720 h 1836715"/>
              <a:gd name="connsiteX7" fmla="*/ 150873 w 1226638"/>
              <a:gd name="connsiteY7" fmla="*/ 637775 h 1836715"/>
              <a:gd name="connsiteX8" fmla="*/ 227714 w 1226638"/>
              <a:gd name="connsiteY8" fmla="*/ 476410 h 1836715"/>
              <a:gd name="connsiteX9" fmla="*/ 312238 w 1226638"/>
              <a:gd name="connsiteY9" fmla="*/ 299678 h 1836715"/>
              <a:gd name="connsiteX10" fmla="*/ 342974 w 1226638"/>
              <a:gd name="connsiteY10" fmla="*/ 115261 h 1836715"/>
              <a:gd name="connsiteX11" fmla="*/ 319922 w 1226638"/>
              <a:gd name="connsiteY11" fmla="*/ 38420 h 1836715"/>
              <a:gd name="connsiteX12" fmla="*/ 412130 w 1226638"/>
              <a:gd name="connsiteY12" fmla="*/ 0 h 1836715"/>
              <a:gd name="connsiteX13" fmla="*/ 473603 w 1226638"/>
              <a:gd name="connsiteY13" fmla="*/ 61473 h 1836715"/>
              <a:gd name="connsiteX14" fmla="*/ 481287 w 1226638"/>
              <a:gd name="connsiteY14" fmla="*/ 161365 h 1836715"/>
              <a:gd name="connsiteX15" fmla="*/ 581179 w 1226638"/>
              <a:gd name="connsiteY15" fmla="*/ 376518 h 1836715"/>
              <a:gd name="connsiteX16" fmla="*/ 719492 w 1226638"/>
              <a:gd name="connsiteY16" fmla="*/ 476410 h 1836715"/>
              <a:gd name="connsiteX17" fmla="*/ 704124 w 1226638"/>
              <a:gd name="connsiteY17" fmla="*/ 553251 h 1836715"/>
              <a:gd name="connsiteX18" fmla="*/ 750228 w 1226638"/>
              <a:gd name="connsiteY18" fmla="*/ 660827 h 1836715"/>
              <a:gd name="connsiteX19" fmla="*/ 780964 w 1226638"/>
              <a:gd name="connsiteY19" fmla="*/ 745352 h 1836715"/>
              <a:gd name="connsiteX20" fmla="*/ 850120 w 1226638"/>
              <a:gd name="connsiteY20" fmla="*/ 791456 h 1836715"/>
              <a:gd name="connsiteX21" fmla="*/ 1003801 w 1226638"/>
              <a:gd name="connsiteY21" fmla="*/ 860612 h 1836715"/>
              <a:gd name="connsiteX22" fmla="*/ 1134430 w 1226638"/>
              <a:gd name="connsiteY22" fmla="*/ 914400 h 1836715"/>
              <a:gd name="connsiteX23" fmla="*/ 1226638 w 1226638"/>
              <a:gd name="connsiteY23" fmla="*/ 952820 h 1836715"/>
              <a:gd name="connsiteX24" fmla="*/ 1203586 w 1226638"/>
              <a:gd name="connsiteY24" fmla="*/ 1091133 h 1836715"/>
              <a:gd name="connsiteX25" fmla="*/ 1165166 w 1226638"/>
              <a:gd name="connsiteY25" fmla="*/ 1198710 h 1836715"/>
              <a:gd name="connsiteX26" fmla="*/ 1088325 w 1226638"/>
              <a:gd name="connsiteY26" fmla="*/ 1337022 h 1836715"/>
              <a:gd name="connsiteX27" fmla="*/ 1080641 w 1226638"/>
              <a:gd name="connsiteY27" fmla="*/ 1383126 h 1836715"/>
              <a:gd name="connsiteX0" fmla="*/ 50918 w 1226638"/>
              <a:gd name="connsiteY0" fmla="*/ 1836715 h 1836715"/>
              <a:gd name="connsiteX1" fmla="*/ 2687 w 1226638"/>
              <a:gd name="connsiteY1" fmla="*/ 1768906 h 1836715"/>
              <a:gd name="connsiteX2" fmla="*/ 12561 w 1226638"/>
              <a:gd name="connsiteY2" fmla="*/ 1659752 h 1836715"/>
              <a:gd name="connsiteX3" fmla="*/ 97085 w 1226638"/>
              <a:gd name="connsiteY3" fmla="*/ 1421546 h 1836715"/>
              <a:gd name="connsiteX4" fmla="*/ 43297 w 1226638"/>
              <a:gd name="connsiteY4" fmla="*/ 1175657 h 1836715"/>
              <a:gd name="connsiteX5" fmla="*/ 127821 w 1226638"/>
              <a:gd name="connsiteY5" fmla="*/ 960504 h 1836715"/>
              <a:gd name="connsiteX6" fmla="*/ 135505 w 1226638"/>
              <a:gd name="connsiteY6" fmla="*/ 760720 h 1836715"/>
              <a:gd name="connsiteX7" fmla="*/ 150873 w 1226638"/>
              <a:gd name="connsiteY7" fmla="*/ 637775 h 1836715"/>
              <a:gd name="connsiteX8" fmla="*/ 227714 w 1226638"/>
              <a:gd name="connsiteY8" fmla="*/ 476410 h 1836715"/>
              <a:gd name="connsiteX9" fmla="*/ 312238 w 1226638"/>
              <a:gd name="connsiteY9" fmla="*/ 299678 h 1836715"/>
              <a:gd name="connsiteX10" fmla="*/ 342974 w 1226638"/>
              <a:gd name="connsiteY10" fmla="*/ 115261 h 1836715"/>
              <a:gd name="connsiteX11" fmla="*/ 319922 w 1226638"/>
              <a:gd name="connsiteY11" fmla="*/ 38420 h 1836715"/>
              <a:gd name="connsiteX12" fmla="*/ 412130 w 1226638"/>
              <a:gd name="connsiteY12" fmla="*/ 0 h 1836715"/>
              <a:gd name="connsiteX13" fmla="*/ 473603 w 1226638"/>
              <a:gd name="connsiteY13" fmla="*/ 61473 h 1836715"/>
              <a:gd name="connsiteX14" fmla="*/ 481287 w 1226638"/>
              <a:gd name="connsiteY14" fmla="*/ 161365 h 1836715"/>
              <a:gd name="connsiteX15" fmla="*/ 581179 w 1226638"/>
              <a:gd name="connsiteY15" fmla="*/ 376518 h 1836715"/>
              <a:gd name="connsiteX16" fmla="*/ 719492 w 1226638"/>
              <a:gd name="connsiteY16" fmla="*/ 476410 h 1836715"/>
              <a:gd name="connsiteX17" fmla="*/ 704124 w 1226638"/>
              <a:gd name="connsiteY17" fmla="*/ 553251 h 1836715"/>
              <a:gd name="connsiteX18" fmla="*/ 750228 w 1226638"/>
              <a:gd name="connsiteY18" fmla="*/ 660827 h 1836715"/>
              <a:gd name="connsiteX19" fmla="*/ 780964 w 1226638"/>
              <a:gd name="connsiteY19" fmla="*/ 745352 h 1836715"/>
              <a:gd name="connsiteX20" fmla="*/ 850120 w 1226638"/>
              <a:gd name="connsiteY20" fmla="*/ 791456 h 1836715"/>
              <a:gd name="connsiteX21" fmla="*/ 1003801 w 1226638"/>
              <a:gd name="connsiteY21" fmla="*/ 860612 h 1836715"/>
              <a:gd name="connsiteX22" fmla="*/ 1134430 w 1226638"/>
              <a:gd name="connsiteY22" fmla="*/ 914400 h 1836715"/>
              <a:gd name="connsiteX23" fmla="*/ 1226638 w 1226638"/>
              <a:gd name="connsiteY23" fmla="*/ 952820 h 1836715"/>
              <a:gd name="connsiteX24" fmla="*/ 1203586 w 1226638"/>
              <a:gd name="connsiteY24" fmla="*/ 1091133 h 1836715"/>
              <a:gd name="connsiteX25" fmla="*/ 1165166 w 1226638"/>
              <a:gd name="connsiteY25" fmla="*/ 1198710 h 1836715"/>
              <a:gd name="connsiteX26" fmla="*/ 1088325 w 1226638"/>
              <a:gd name="connsiteY26" fmla="*/ 1337022 h 1836715"/>
              <a:gd name="connsiteX0" fmla="*/ 50918 w 1226638"/>
              <a:gd name="connsiteY0" fmla="*/ 1836715 h 1836715"/>
              <a:gd name="connsiteX1" fmla="*/ 2687 w 1226638"/>
              <a:gd name="connsiteY1" fmla="*/ 1768906 h 1836715"/>
              <a:gd name="connsiteX2" fmla="*/ 12561 w 1226638"/>
              <a:gd name="connsiteY2" fmla="*/ 1659752 h 1836715"/>
              <a:gd name="connsiteX3" fmla="*/ 97085 w 1226638"/>
              <a:gd name="connsiteY3" fmla="*/ 1421546 h 1836715"/>
              <a:gd name="connsiteX4" fmla="*/ 43297 w 1226638"/>
              <a:gd name="connsiteY4" fmla="*/ 1175657 h 1836715"/>
              <a:gd name="connsiteX5" fmla="*/ 127821 w 1226638"/>
              <a:gd name="connsiteY5" fmla="*/ 960504 h 1836715"/>
              <a:gd name="connsiteX6" fmla="*/ 135505 w 1226638"/>
              <a:gd name="connsiteY6" fmla="*/ 760720 h 1836715"/>
              <a:gd name="connsiteX7" fmla="*/ 150873 w 1226638"/>
              <a:gd name="connsiteY7" fmla="*/ 637775 h 1836715"/>
              <a:gd name="connsiteX8" fmla="*/ 227714 w 1226638"/>
              <a:gd name="connsiteY8" fmla="*/ 476410 h 1836715"/>
              <a:gd name="connsiteX9" fmla="*/ 312238 w 1226638"/>
              <a:gd name="connsiteY9" fmla="*/ 299678 h 1836715"/>
              <a:gd name="connsiteX10" fmla="*/ 342974 w 1226638"/>
              <a:gd name="connsiteY10" fmla="*/ 115261 h 1836715"/>
              <a:gd name="connsiteX11" fmla="*/ 319922 w 1226638"/>
              <a:gd name="connsiteY11" fmla="*/ 38420 h 1836715"/>
              <a:gd name="connsiteX12" fmla="*/ 412130 w 1226638"/>
              <a:gd name="connsiteY12" fmla="*/ 0 h 1836715"/>
              <a:gd name="connsiteX13" fmla="*/ 473603 w 1226638"/>
              <a:gd name="connsiteY13" fmla="*/ 61473 h 1836715"/>
              <a:gd name="connsiteX14" fmla="*/ 481287 w 1226638"/>
              <a:gd name="connsiteY14" fmla="*/ 161365 h 1836715"/>
              <a:gd name="connsiteX15" fmla="*/ 581179 w 1226638"/>
              <a:gd name="connsiteY15" fmla="*/ 376518 h 1836715"/>
              <a:gd name="connsiteX16" fmla="*/ 719492 w 1226638"/>
              <a:gd name="connsiteY16" fmla="*/ 476410 h 1836715"/>
              <a:gd name="connsiteX17" fmla="*/ 704124 w 1226638"/>
              <a:gd name="connsiteY17" fmla="*/ 553251 h 1836715"/>
              <a:gd name="connsiteX18" fmla="*/ 750228 w 1226638"/>
              <a:gd name="connsiteY18" fmla="*/ 660827 h 1836715"/>
              <a:gd name="connsiteX19" fmla="*/ 780964 w 1226638"/>
              <a:gd name="connsiteY19" fmla="*/ 745352 h 1836715"/>
              <a:gd name="connsiteX20" fmla="*/ 850120 w 1226638"/>
              <a:gd name="connsiteY20" fmla="*/ 791456 h 1836715"/>
              <a:gd name="connsiteX21" fmla="*/ 1003801 w 1226638"/>
              <a:gd name="connsiteY21" fmla="*/ 860612 h 1836715"/>
              <a:gd name="connsiteX22" fmla="*/ 1134430 w 1226638"/>
              <a:gd name="connsiteY22" fmla="*/ 914400 h 1836715"/>
              <a:gd name="connsiteX23" fmla="*/ 1226638 w 1226638"/>
              <a:gd name="connsiteY23" fmla="*/ 952820 h 1836715"/>
              <a:gd name="connsiteX24" fmla="*/ 1203586 w 1226638"/>
              <a:gd name="connsiteY24" fmla="*/ 1091133 h 1836715"/>
              <a:gd name="connsiteX25" fmla="*/ 1165166 w 1226638"/>
              <a:gd name="connsiteY25" fmla="*/ 1198710 h 1836715"/>
              <a:gd name="connsiteX0" fmla="*/ 50918 w 1226638"/>
              <a:gd name="connsiteY0" fmla="*/ 1836715 h 1836715"/>
              <a:gd name="connsiteX1" fmla="*/ 2687 w 1226638"/>
              <a:gd name="connsiteY1" fmla="*/ 1768906 h 1836715"/>
              <a:gd name="connsiteX2" fmla="*/ 12561 w 1226638"/>
              <a:gd name="connsiteY2" fmla="*/ 1659752 h 1836715"/>
              <a:gd name="connsiteX3" fmla="*/ 97085 w 1226638"/>
              <a:gd name="connsiteY3" fmla="*/ 1421546 h 1836715"/>
              <a:gd name="connsiteX4" fmla="*/ 43297 w 1226638"/>
              <a:gd name="connsiteY4" fmla="*/ 1175657 h 1836715"/>
              <a:gd name="connsiteX5" fmla="*/ 127821 w 1226638"/>
              <a:gd name="connsiteY5" fmla="*/ 960504 h 1836715"/>
              <a:gd name="connsiteX6" fmla="*/ 135505 w 1226638"/>
              <a:gd name="connsiteY6" fmla="*/ 760720 h 1836715"/>
              <a:gd name="connsiteX7" fmla="*/ 150873 w 1226638"/>
              <a:gd name="connsiteY7" fmla="*/ 637775 h 1836715"/>
              <a:gd name="connsiteX8" fmla="*/ 227714 w 1226638"/>
              <a:gd name="connsiteY8" fmla="*/ 476410 h 1836715"/>
              <a:gd name="connsiteX9" fmla="*/ 312238 w 1226638"/>
              <a:gd name="connsiteY9" fmla="*/ 299678 h 1836715"/>
              <a:gd name="connsiteX10" fmla="*/ 342974 w 1226638"/>
              <a:gd name="connsiteY10" fmla="*/ 115261 h 1836715"/>
              <a:gd name="connsiteX11" fmla="*/ 319922 w 1226638"/>
              <a:gd name="connsiteY11" fmla="*/ 38420 h 1836715"/>
              <a:gd name="connsiteX12" fmla="*/ 412130 w 1226638"/>
              <a:gd name="connsiteY12" fmla="*/ 0 h 1836715"/>
              <a:gd name="connsiteX13" fmla="*/ 473603 w 1226638"/>
              <a:gd name="connsiteY13" fmla="*/ 61473 h 1836715"/>
              <a:gd name="connsiteX14" fmla="*/ 481287 w 1226638"/>
              <a:gd name="connsiteY14" fmla="*/ 161365 h 1836715"/>
              <a:gd name="connsiteX15" fmla="*/ 581179 w 1226638"/>
              <a:gd name="connsiteY15" fmla="*/ 376518 h 1836715"/>
              <a:gd name="connsiteX16" fmla="*/ 719492 w 1226638"/>
              <a:gd name="connsiteY16" fmla="*/ 476410 h 1836715"/>
              <a:gd name="connsiteX17" fmla="*/ 704124 w 1226638"/>
              <a:gd name="connsiteY17" fmla="*/ 553251 h 1836715"/>
              <a:gd name="connsiteX18" fmla="*/ 750228 w 1226638"/>
              <a:gd name="connsiteY18" fmla="*/ 660827 h 1836715"/>
              <a:gd name="connsiteX19" fmla="*/ 780964 w 1226638"/>
              <a:gd name="connsiteY19" fmla="*/ 745352 h 1836715"/>
              <a:gd name="connsiteX20" fmla="*/ 850120 w 1226638"/>
              <a:gd name="connsiteY20" fmla="*/ 791456 h 1836715"/>
              <a:gd name="connsiteX21" fmla="*/ 1003801 w 1226638"/>
              <a:gd name="connsiteY21" fmla="*/ 860612 h 1836715"/>
              <a:gd name="connsiteX22" fmla="*/ 1134430 w 1226638"/>
              <a:gd name="connsiteY22" fmla="*/ 914400 h 1836715"/>
              <a:gd name="connsiteX23" fmla="*/ 1226638 w 1226638"/>
              <a:gd name="connsiteY23" fmla="*/ 952820 h 1836715"/>
              <a:gd name="connsiteX24" fmla="*/ 1203586 w 1226638"/>
              <a:gd name="connsiteY24" fmla="*/ 1091133 h 1836715"/>
              <a:gd name="connsiteX0" fmla="*/ 50918 w 1226638"/>
              <a:gd name="connsiteY0" fmla="*/ 1836715 h 1836715"/>
              <a:gd name="connsiteX1" fmla="*/ 2687 w 1226638"/>
              <a:gd name="connsiteY1" fmla="*/ 1768906 h 1836715"/>
              <a:gd name="connsiteX2" fmla="*/ 12561 w 1226638"/>
              <a:gd name="connsiteY2" fmla="*/ 1659752 h 1836715"/>
              <a:gd name="connsiteX3" fmla="*/ 97085 w 1226638"/>
              <a:gd name="connsiteY3" fmla="*/ 1421546 h 1836715"/>
              <a:gd name="connsiteX4" fmla="*/ 43297 w 1226638"/>
              <a:gd name="connsiteY4" fmla="*/ 1175657 h 1836715"/>
              <a:gd name="connsiteX5" fmla="*/ 127821 w 1226638"/>
              <a:gd name="connsiteY5" fmla="*/ 960504 h 1836715"/>
              <a:gd name="connsiteX6" fmla="*/ 135505 w 1226638"/>
              <a:gd name="connsiteY6" fmla="*/ 760720 h 1836715"/>
              <a:gd name="connsiteX7" fmla="*/ 150873 w 1226638"/>
              <a:gd name="connsiteY7" fmla="*/ 637775 h 1836715"/>
              <a:gd name="connsiteX8" fmla="*/ 227714 w 1226638"/>
              <a:gd name="connsiteY8" fmla="*/ 476410 h 1836715"/>
              <a:gd name="connsiteX9" fmla="*/ 312238 w 1226638"/>
              <a:gd name="connsiteY9" fmla="*/ 299678 h 1836715"/>
              <a:gd name="connsiteX10" fmla="*/ 342974 w 1226638"/>
              <a:gd name="connsiteY10" fmla="*/ 115261 h 1836715"/>
              <a:gd name="connsiteX11" fmla="*/ 319922 w 1226638"/>
              <a:gd name="connsiteY11" fmla="*/ 38420 h 1836715"/>
              <a:gd name="connsiteX12" fmla="*/ 412130 w 1226638"/>
              <a:gd name="connsiteY12" fmla="*/ 0 h 1836715"/>
              <a:gd name="connsiteX13" fmla="*/ 473603 w 1226638"/>
              <a:gd name="connsiteY13" fmla="*/ 61473 h 1836715"/>
              <a:gd name="connsiteX14" fmla="*/ 481287 w 1226638"/>
              <a:gd name="connsiteY14" fmla="*/ 161365 h 1836715"/>
              <a:gd name="connsiteX15" fmla="*/ 581179 w 1226638"/>
              <a:gd name="connsiteY15" fmla="*/ 376518 h 1836715"/>
              <a:gd name="connsiteX16" fmla="*/ 719492 w 1226638"/>
              <a:gd name="connsiteY16" fmla="*/ 476410 h 1836715"/>
              <a:gd name="connsiteX17" fmla="*/ 704124 w 1226638"/>
              <a:gd name="connsiteY17" fmla="*/ 553251 h 1836715"/>
              <a:gd name="connsiteX18" fmla="*/ 750228 w 1226638"/>
              <a:gd name="connsiteY18" fmla="*/ 660827 h 1836715"/>
              <a:gd name="connsiteX19" fmla="*/ 780964 w 1226638"/>
              <a:gd name="connsiteY19" fmla="*/ 745352 h 1836715"/>
              <a:gd name="connsiteX20" fmla="*/ 850120 w 1226638"/>
              <a:gd name="connsiteY20" fmla="*/ 791456 h 1836715"/>
              <a:gd name="connsiteX21" fmla="*/ 1003801 w 1226638"/>
              <a:gd name="connsiteY21" fmla="*/ 860612 h 1836715"/>
              <a:gd name="connsiteX22" fmla="*/ 1134430 w 1226638"/>
              <a:gd name="connsiteY22" fmla="*/ 914400 h 1836715"/>
              <a:gd name="connsiteX23" fmla="*/ 1226638 w 1226638"/>
              <a:gd name="connsiteY23" fmla="*/ 952820 h 1836715"/>
              <a:gd name="connsiteX0" fmla="*/ 50918 w 1134430"/>
              <a:gd name="connsiteY0" fmla="*/ 1836715 h 1836715"/>
              <a:gd name="connsiteX1" fmla="*/ 2687 w 1134430"/>
              <a:gd name="connsiteY1" fmla="*/ 1768906 h 1836715"/>
              <a:gd name="connsiteX2" fmla="*/ 12561 w 1134430"/>
              <a:gd name="connsiteY2" fmla="*/ 1659752 h 1836715"/>
              <a:gd name="connsiteX3" fmla="*/ 97085 w 1134430"/>
              <a:gd name="connsiteY3" fmla="*/ 1421546 h 1836715"/>
              <a:gd name="connsiteX4" fmla="*/ 43297 w 1134430"/>
              <a:gd name="connsiteY4" fmla="*/ 1175657 h 1836715"/>
              <a:gd name="connsiteX5" fmla="*/ 127821 w 1134430"/>
              <a:gd name="connsiteY5" fmla="*/ 960504 h 1836715"/>
              <a:gd name="connsiteX6" fmla="*/ 135505 w 1134430"/>
              <a:gd name="connsiteY6" fmla="*/ 760720 h 1836715"/>
              <a:gd name="connsiteX7" fmla="*/ 150873 w 1134430"/>
              <a:gd name="connsiteY7" fmla="*/ 637775 h 1836715"/>
              <a:gd name="connsiteX8" fmla="*/ 227714 w 1134430"/>
              <a:gd name="connsiteY8" fmla="*/ 476410 h 1836715"/>
              <a:gd name="connsiteX9" fmla="*/ 312238 w 1134430"/>
              <a:gd name="connsiteY9" fmla="*/ 299678 h 1836715"/>
              <a:gd name="connsiteX10" fmla="*/ 342974 w 1134430"/>
              <a:gd name="connsiteY10" fmla="*/ 115261 h 1836715"/>
              <a:gd name="connsiteX11" fmla="*/ 319922 w 1134430"/>
              <a:gd name="connsiteY11" fmla="*/ 38420 h 1836715"/>
              <a:gd name="connsiteX12" fmla="*/ 412130 w 1134430"/>
              <a:gd name="connsiteY12" fmla="*/ 0 h 1836715"/>
              <a:gd name="connsiteX13" fmla="*/ 473603 w 1134430"/>
              <a:gd name="connsiteY13" fmla="*/ 61473 h 1836715"/>
              <a:gd name="connsiteX14" fmla="*/ 481287 w 1134430"/>
              <a:gd name="connsiteY14" fmla="*/ 161365 h 1836715"/>
              <a:gd name="connsiteX15" fmla="*/ 581179 w 1134430"/>
              <a:gd name="connsiteY15" fmla="*/ 376518 h 1836715"/>
              <a:gd name="connsiteX16" fmla="*/ 719492 w 1134430"/>
              <a:gd name="connsiteY16" fmla="*/ 476410 h 1836715"/>
              <a:gd name="connsiteX17" fmla="*/ 704124 w 1134430"/>
              <a:gd name="connsiteY17" fmla="*/ 553251 h 1836715"/>
              <a:gd name="connsiteX18" fmla="*/ 750228 w 1134430"/>
              <a:gd name="connsiteY18" fmla="*/ 660827 h 1836715"/>
              <a:gd name="connsiteX19" fmla="*/ 780964 w 1134430"/>
              <a:gd name="connsiteY19" fmla="*/ 745352 h 1836715"/>
              <a:gd name="connsiteX20" fmla="*/ 850120 w 1134430"/>
              <a:gd name="connsiteY20" fmla="*/ 791456 h 1836715"/>
              <a:gd name="connsiteX21" fmla="*/ 1003801 w 1134430"/>
              <a:gd name="connsiteY21" fmla="*/ 860612 h 1836715"/>
              <a:gd name="connsiteX22" fmla="*/ 1134430 w 1134430"/>
              <a:gd name="connsiteY22" fmla="*/ 914400 h 1836715"/>
              <a:gd name="connsiteX0" fmla="*/ 50918 w 1134430"/>
              <a:gd name="connsiteY0" fmla="*/ 1836715 h 1836715"/>
              <a:gd name="connsiteX1" fmla="*/ 2687 w 1134430"/>
              <a:gd name="connsiteY1" fmla="*/ 1768906 h 1836715"/>
              <a:gd name="connsiteX2" fmla="*/ 12561 w 1134430"/>
              <a:gd name="connsiteY2" fmla="*/ 1659752 h 1836715"/>
              <a:gd name="connsiteX3" fmla="*/ 97085 w 1134430"/>
              <a:gd name="connsiteY3" fmla="*/ 1421546 h 1836715"/>
              <a:gd name="connsiteX4" fmla="*/ 43297 w 1134430"/>
              <a:gd name="connsiteY4" fmla="*/ 1175657 h 1836715"/>
              <a:gd name="connsiteX5" fmla="*/ 127821 w 1134430"/>
              <a:gd name="connsiteY5" fmla="*/ 960504 h 1836715"/>
              <a:gd name="connsiteX6" fmla="*/ 135505 w 1134430"/>
              <a:gd name="connsiteY6" fmla="*/ 760720 h 1836715"/>
              <a:gd name="connsiteX7" fmla="*/ 150873 w 1134430"/>
              <a:gd name="connsiteY7" fmla="*/ 637775 h 1836715"/>
              <a:gd name="connsiteX8" fmla="*/ 227714 w 1134430"/>
              <a:gd name="connsiteY8" fmla="*/ 476410 h 1836715"/>
              <a:gd name="connsiteX9" fmla="*/ 312238 w 1134430"/>
              <a:gd name="connsiteY9" fmla="*/ 299678 h 1836715"/>
              <a:gd name="connsiteX10" fmla="*/ 342974 w 1134430"/>
              <a:gd name="connsiteY10" fmla="*/ 115261 h 1836715"/>
              <a:gd name="connsiteX11" fmla="*/ 336434 w 1134430"/>
              <a:gd name="connsiteY11" fmla="*/ 58283 h 1836715"/>
              <a:gd name="connsiteX12" fmla="*/ 412130 w 1134430"/>
              <a:gd name="connsiteY12" fmla="*/ 0 h 1836715"/>
              <a:gd name="connsiteX13" fmla="*/ 473603 w 1134430"/>
              <a:gd name="connsiteY13" fmla="*/ 61473 h 1836715"/>
              <a:gd name="connsiteX14" fmla="*/ 481287 w 1134430"/>
              <a:gd name="connsiteY14" fmla="*/ 161365 h 1836715"/>
              <a:gd name="connsiteX15" fmla="*/ 581179 w 1134430"/>
              <a:gd name="connsiteY15" fmla="*/ 376518 h 1836715"/>
              <a:gd name="connsiteX16" fmla="*/ 719492 w 1134430"/>
              <a:gd name="connsiteY16" fmla="*/ 476410 h 1836715"/>
              <a:gd name="connsiteX17" fmla="*/ 704124 w 1134430"/>
              <a:gd name="connsiteY17" fmla="*/ 553251 h 1836715"/>
              <a:gd name="connsiteX18" fmla="*/ 750228 w 1134430"/>
              <a:gd name="connsiteY18" fmla="*/ 660827 h 1836715"/>
              <a:gd name="connsiteX19" fmla="*/ 780964 w 1134430"/>
              <a:gd name="connsiteY19" fmla="*/ 745352 h 1836715"/>
              <a:gd name="connsiteX20" fmla="*/ 850120 w 1134430"/>
              <a:gd name="connsiteY20" fmla="*/ 791456 h 1836715"/>
              <a:gd name="connsiteX21" fmla="*/ 1003801 w 1134430"/>
              <a:gd name="connsiteY21" fmla="*/ 860612 h 1836715"/>
              <a:gd name="connsiteX22" fmla="*/ 1134430 w 1134430"/>
              <a:gd name="connsiteY22" fmla="*/ 914400 h 1836715"/>
              <a:gd name="connsiteX0" fmla="*/ 50918 w 1134430"/>
              <a:gd name="connsiteY0" fmla="*/ 1831750 h 1831750"/>
              <a:gd name="connsiteX1" fmla="*/ 2687 w 1134430"/>
              <a:gd name="connsiteY1" fmla="*/ 1763941 h 1831750"/>
              <a:gd name="connsiteX2" fmla="*/ 12561 w 1134430"/>
              <a:gd name="connsiteY2" fmla="*/ 1654787 h 1831750"/>
              <a:gd name="connsiteX3" fmla="*/ 97085 w 1134430"/>
              <a:gd name="connsiteY3" fmla="*/ 1416581 h 1831750"/>
              <a:gd name="connsiteX4" fmla="*/ 43297 w 1134430"/>
              <a:gd name="connsiteY4" fmla="*/ 1170692 h 1831750"/>
              <a:gd name="connsiteX5" fmla="*/ 127821 w 1134430"/>
              <a:gd name="connsiteY5" fmla="*/ 955539 h 1831750"/>
              <a:gd name="connsiteX6" fmla="*/ 135505 w 1134430"/>
              <a:gd name="connsiteY6" fmla="*/ 755755 h 1831750"/>
              <a:gd name="connsiteX7" fmla="*/ 150873 w 1134430"/>
              <a:gd name="connsiteY7" fmla="*/ 632810 h 1831750"/>
              <a:gd name="connsiteX8" fmla="*/ 227714 w 1134430"/>
              <a:gd name="connsiteY8" fmla="*/ 471445 h 1831750"/>
              <a:gd name="connsiteX9" fmla="*/ 312238 w 1134430"/>
              <a:gd name="connsiteY9" fmla="*/ 294713 h 1831750"/>
              <a:gd name="connsiteX10" fmla="*/ 342974 w 1134430"/>
              <a:gd name="connsiteY10" fmla="*/ 110296 h 1831750"/>
              <a:gd name="connsiteX11" fmla="*/ 336434 w 1134430"/>
              <a:gd name="connsiteY11" fmla="*/ 53318 h 1831750"/>
              <a:gd name="connsiteX12" fmla="*/ 412130 w 1134430"/>
              <a:gd name="connsiteY12" fmla="*/ 0 h 1831750"/>
              <a:gd name="connsiteX13" fmla="*/ 473603 w 1134430"/>
              <a:gd name="connsiteY13" fmla="*/ 56508 h 1831750"/>
              <a:gd name="connsiteX14" fmla="*/ 481287 w 1134430"/>
              <a:gd name="connsiteY14" fmla="*/ 156400 h 1831750"/>
              <a:gd name="connsiteX15" fmla="*/ 581179 w 1134430"/>
              <a:gd name="connsiteY15" fmla="*/ 371553 h 1831750"/>
              <a:gd name="connsiteX16" fmla="*/ 719492 w 1134430"/>
              <a:gd name="connsiteY16" fmla="*/ 471445 h 1831750"/>
              <a:gd name="connsiteX17" fmla="*/ 704124 w 1134430"/>
              <a:gd name="connsiteY17" fmla="*/ 548286 h 1831750"/>
              <a:gd name="connsiteX18" fmla="*/ 750228 w 1134430"/>
              <a:gd name="connsiteY18" fmla="*/ 655862 h 1831750"/>
              <a:gd name="connsiteX19" fmla="*/ 780964 w 1134430"/>
              <a:gd name="connsiteY19" fmla="*/ 740387 h 1831750"/>
              <a:gd name="connsiteX20" fmla="*/ 850120 w 1134430"/>
              <a:gd name="connsiteY20" fmla="*/ 786491 h 1831750"/>
              <a:gd name="connsiteX21" fmla="*/ 1003801 w 1134430"/>
              <a:gd name="connsiteY21" fmla="*/ 855647 h 1831750"/>
              <a:gd name="connsiteX22" fmla="*/ 1134430 w 1134430"/>
              <a:gd name="connsiteY22" fmla="*/ 909435 h 1831750"/>
              <a:gd name="connsiteX0" fmla="*/ 50918 w 1134430"/>
              <a:gd name="connsiteY0" fmla="*/ 1831750 h 1831750"/>
              <a:gd name="connsiteX1" fmla="*/ 2687 w 1134430"/>
              <a:gd name="connsiteY1" fmla="*/ 1763941 h 1831750"/>
              <a:gd name="connsiteX2" fmla="*/ 12561 w 1134430"/>
              <a:gd name="connsiteY2" fmla="*/ 1654787 h 1831750"/>
              <a:gd name="connsiteX3" fmla="*/ 97085 w 1134430"/>
              <a:gd name="connsiteY3" fmla="*/ 1416581 h 1831750"/>
              <a:gd name="connsiteX4" fmla="*/ 43297 w 1134430"/>
              <a:gd name="connsiteY4" fmla="*/ 1170692 h 1831750"/>
              <a:gd name="connsiteX5" fmla="*/ 127821 w 1134430"/>
              <a:gd name="connsiteY5" fmla="*/ 955539 h 1831750"/>
              <a:gd name="connsiteX6" fmla="*/ 135505 w 1134430"/>
              <a:gd name="connsiteY6" fmla="*/ 755755 h 1831750"/>
              <a:gd name="connsiteX7" fmla="*/ 150873 w 1134430"/>
              <a:gd name="connsiteY7" fmla="*/ 632810 h 1831750"/>
              <a:gd name="connsiteX8" fmla="*/ 227714 w 1134430"/>
              <a:gd name="connsiteY8" fmla="*/ 471445 h 1831750"/>
              <a:gd name="connsiteX9" fmla="*/ 312238 w 1134430"/>
              <a:gd name="connsiteY9" fmla="*/ 294713 h 1831750"/>
              <a:gd name="connsiteX10" fmla="*/ 364990 w 1134430"/>
              <a:gd name="connsiteY10" fmla="*/ 110296 h 1831750"/>
              <a:gd name="connsiteX11" fmla="*/ 336434 w 1134430"/>
              <a:gd name="connsiteY11" fmla="*/ 53318 h 1831750"/>
              <a:gd name="connsiteX12" fmla="*/ 412130 w 1134430"/>
              <a:gd name="connsiteY12" fmla="*/ 0 h 1831750"/>
              <a:gd name="connsiteX13" fmla="*/ 473603 w 1134430"/>
              <a:gd name="connsiteY13" fmla="*/ 56508 h 1831750"/>
              <a:gd name="connsiteX14" fmla="*/ 481287 w 1134430"/>
              <a:gd name="connsiteY14" fmla="*/ 156400 h 1831750"/>
              <a:gd name="connsiteX15" fmla="*/ 581179 w 1134430"/>
              <a:gd name="connsiteY15" fmla="*/ 371553 h 1831750"/>
              <a:gd name="connsiteX16" fmla="*/ 719492 w 1134430"/>
              <a:gd name="connsiteY16" fmla="*/ 471445 h 1831750"/>
              <a:gd name="connsiteX17" fmla="*/ 704124 w 1134430"/>
              <a:gd name="connsiteY17" fmla="*/ 548286 h 1831750"/>
              <a:gd name="connsiteX18" fmla="*/ 750228 w 1134430"/>
              <a:gd name="connsiteY18" fmla="*/ 655862 h 1831750"/>
              <a:gd name="connsiteX19" fmla="*/ 780964 w 1134430"/>
              <a:gd name="connsiteY19" fmla="*/ 740387 h 1831750"/>
              <a:gd name="connsiteX20" fmla="*/ 850120 w 1134430"/>
              <a:gd name="connsiteY20" fmla="*/ 786491 h 1831750"/>
              <a:gd name="connsiteX21" fmla="*/ 1003801 w 1134430"/>
              <a:gd name="connsiteY21" fmla="*/ 855647 h 1831750"/>
              <a:gd name="connsiteX22" fmla="*/ 1134430 w 1134430"/>
              <a:gd name="connsiteY22" fmla="*/ 909435 h 1831750"/>
              <a:gd name="connsiteX0" fmla="*/ 50918 w 1134430"/>
              <a:gd name="connsiteY0" fmla="*/ 1831750 h 1831750"/>
              <a:gd name="connsiteX1" fmla="*/ 2687 w 1134430"/>
              <a:gd name="connsiteY1" fmla="*/ 1763941 h 1831750"/>
              <a:gd name="connsiteX2" fmla="*/ 12561 w 1134430"/>
              <a:gd name="connsiteY2" fmla="*/ 1654787 h 1831750"/>
              <a:gd name="connsiteX3" fmla="*/ 97085 w 1134430"/>
              <a:gd name="connsiteY3" fmla="*/ 1416581 h 1831750"/>
              <a:gd name="connsiteX4" fmla="*/ 43297 w 1134430"/>
              <a:gd name="connsiteY4" fmla="*/ 1170692 h 1831750"/>
              <a:gd name="connsiteX5" fmla="*/ 127821 w 1134430"/>
              <a:gd name="connsiteY5" fmla="*/ 955539 h 1831750"/>
              <a:gd name="connsiteX6" fmla="*/ 135505 w 1134430"/>
              <a:gd name="connsiteY6" fmla="*/ 755755 h 1831750"/>
              <a:gd name="connsiteX7" fmla="*/ 150873 w 1134430"/>
              <a:gd name="connsiteY7" fmla="*/ 632810 h 1831750"/>
              <a:gd name="connsiteX8" fmla="*/ 227714 w 1134430"/>
              <a:gd name="connsiteY8" fmla="*/ 471445 h 1831750"/>
              <a:gd name="connsiteX9" fmla="*/ 328749 w 1134430"/>
              <a:gd name="connsiteY9" fmla="*/ 294713 h 1831750"/>
              <a:gd name="connsiteX10" fmla="*/ 364990 w 1134430"/>
              <a:gd name="connsiteY10" fmla="*/ 110296 h 1831750"/>
              <a:gd name="connsiteX11" fmla="*/ 336434 w 1134430"/>
              <a:gd name="connsiteY11" fmla="*/ 53318 h 1831750"/>
              <a:gd name="connsiteX12" fmla="*/ 412130 w 1134430"/>
              <a:gd name="connsiteY12" fmla="*/ 0 h 1831750"/>
              <a:gd name="connsiteX13" fmla="*/ 473603 w 1134430"/>
              <a:gd name="connsiteY13" fmla="*/ 56508 h 1831750"/>
              <a:gd name="connsiteX14" fmla="*/ 481287 w 1134430"/>
              <a:gd name="connsiteY14" fmla="*/ 156400 h 1831750"/>
              <a:gd name="connsiteX15" fmla="*/ 581179 w 1134430"/>
              <a:gd name="connsiteY15" fmla="*/ 371553 h 1831750"/>
              <a:gd name="connsiteX16" fmla="*/ 719492 w 1134430"/>
              <a:gd name="connsiteY16" fmla="*/ 471445 h 1831750"/>
              <a:gd name="connsiteX17" fmla="*/ 704124 w 1134430"/>
              <a:gd name="connsiteY17" fmla="*/ 548286 h 1831750"/>
              <a:gd name="connsiteX18" fmla="*/ 750228 w 1134430"/>
              <a:gd name="connsiteY18" fmla="*/ 655862 h 1831750"/>
              <a:gd name="connsiteX19" fmla="*/ 780964 w 1134430"/>
              <a:gd name="connsiteY19" fmla="*/ 740387 h 1831750"/>
              <a:gd name="connsiteX20" fmla="*/ 850120 w 1134430"/>
              <a:gd name="connsiteY20" fmla="*/ 786491 h 1831750"/>
              <a:gd name="connsiteX21" fmla="*/ 1003801 w 1134430"/>
              <a:gd name="connsiteY21" fmla="*/ 855647 h 1831750"/>
              <a:gd name="connsiteX22" fmla="*/ 1134430 w 1134430"/>
              <a:gd name="connsiteY22" fmla="*/ 909435 h 1831750"/>
              <a:gd name="connsiteX0" fmla="*/ 2687 w 1134430"/>
              <a:gd name="connsiteY0" fmla="*/ 1763941 h 1763941"/>
              <a:gd name="connsiteX1" fmla="*/ 12561 w 1134430"/>
              <a:gd name="connsiteY1" fmla="*/ 1654787 h 1763941"/>
              <a:gd name="connsiteX2" fmla="*/ 97085 w 1134430"/>
              <a:gd name="connsiteY2" fmla="*/ 1416581 h 1763941"/>
              <a:gd name="connsiteX3" fmla="*/ 43297 w 1134430"/>
              <a:gd name="connsiteY3" fmla="*/ 1170692 h 1763941"/>
              <a:gd name="connsiteX4" fmla="*/ 127821 w 1134430"/>
              <a:gd name="connsiteY4" fmla="*/ 955539 h 1763941"/>
              <a:gd name="connsiteX5" fmla="*/ 135505 w 1134430"/>
              <a:gd name="connsiteY5" fmla="*/ 755755 h 1763941"/>
              <a:gd name="connsiteX6" fmla="*/ 150873 w 1134430"/>
              <a:gd name="connsiteY6" fmla="*/ 632810 h 1763941"/>
              <a:gd name="connsiteX7" fmla="*/ 227714 w 1134430"/>
              <a:gd name="connsiteY7" fmla="*/ 471445 h 1763941"/>
              <a:gd name="connsiteX8" fmla="*/ 328749 w 1134430"/>
              <a:gd name="connsiteY8" fmla="*/ 294713 h 1763941"/>
              <a:gd name="connsiteX9" fmla="*/ 364990 w 1134430"/>
              <a:gd name="connsiteY9" fmla="*/ 110296 h 1763941"/>
              <a:gd name="connsiteX10" fmla="*/ 336434 w 1134430"/>
              <a:gd name="connsiteY10" fmla="*/ 53318 h 1763941"/>
              <a:gd name="connsiteX11" fmla="*/ 412130 w 1134430"/>
              <a:gd name="connsiteY11" fmla="*/ 0 h 1763941"/>
              <a:gd name="connsiteX12" fmla="*/ 473603 w 1134430"/>
              <a:gd name="connsiteY12" fmla="*/ 56508 h 1763941"/>
              <a:gd name="connsiteX13" fmla="*/ 481287 w 1134430"/>
              <a:gd name="connsiteY13" fmla="*/ 156400 h 1763941"/>
              <a:gd name="connsiteX14" fmla="*/ 581179 w 1134430"/>
              <a:gd name="connsiteY14" fmla="*/ 371553 h 1763941"/>
              <a:gd name="connsiteX15" fmla="*/ 719492 w 1134430"/>
              <a:gd name="connsiteY15" fmla="*/ 471445 h 1763941"/>
              <a:gd name="connsiteX16" fmla="*/ 704124 w 1134430"/>
              <a:gd name="connsiteY16" fmla="*/ 548286 h 1763941"/>
              <a:gd name="connsiteX17" fmla="*/ 750228 w 1134430"/>
              <a:gd name="connsiteY17" fmla="*/ 655862 h 1763941"/>
              <a:gd name="connsiteX18" fmla="*/ 780964 w 1134430"/>
              <a:gd name="connsiteY18" fmla="*/ 740387 h 1763941"/>
              <a:gd name="connsiteX19" fmla="*/ 850120 w 1134430"/>
              <a:gd name="connsiteY19" fmla="*/ 786491 h 1763941"/>
              <a:gd name="connsiteX20" fmla="*/ 1003801 w 1134430"/>
              <a:gd name="connsiteY20" fmla="*/ 855647 h 1763941"/>
              <a:gd name="connsiteX21" fmla="*/ 1134430 w 1134430"/>
              <a:gd name="connsiteY21" fmla="*/ 909435 h 1763941"/>
              <a:gd name="connsiteX0" fmla="*/ 0 w 1121869"/>
              <a:gd name="connsiteY0" fmla="*/ 1654787 h 1654787"/>
              <a:gd name="connsiteX1" fmla="*/ 84524 w 1121869"/>
              <a:gd name="connsiteY1" fmla="*/ 1416581 h 1654787"/>
              <a:gd name="connsiteX2" fmla="*/ 30736 w 1121869"/>
              <a:gd name="connsiteY2" fmla="*/ 1170692 h 1654787"/>
              <a:gd name="connsiteX3" fmla="*/ 115260 w 1121869"/>
              <a:gd name="connsiteY3" fmla="*/ 955539 h 1654787"/>
              <a:gd name="connsiteX4" fmla="*/ 122944 w 1121869"/>
              <a:gd name="connsiteY4" fmla="*/ 755755 h 1654787"/>
              <a:gd name="connsiteX5" fmla="*/ 138312 w 1121869"/>
              <a:gd name="connsiteY5" fmla="*/ 632810 h 1654787"/>
              <a:gd name="connsiteX6" fmla="*/ 215153 w 1121869"/>
              <a:gd name="connsiteY6" fmla="*/ 471445 h 1654787"/>
              <a:gd name="connsiteX7" fmla="*/ 316188 w 1121869"/>
              <a:gd name="connsiteY7" fmla="*/ 294713 h 1654787"/>
              <a:gd name="connsiteX8" fmla="*/ 352429 w 1121869"/>
              <a:gd name="connsiteY8" fmla="*/ 110296 h 1654787"/>
              <a:gd name="connsiteX9" fmla="*/ 323873 w 1121869"/>
              <a:gd name="connsiteY9" fmla="*/ 53318 h 1654787"/>
              <a:gd name="connsiteX10" fmla="*/ 399569 w 1121869"/>
              <a:gd name="connsiteY10" fmla="*/ 0 h 1654787"/>
              <a:gd name="connsiteX11" fmla="*/ 461042 w 1121869"/>
              <a:gd name="connsiteY11" fmla="*/ 56508 h 1654787"/>
              <a:gd name="connsiteX12" fmla="*/ 468726 w 1121869"/>
              <a:gd name="connsiteY12" fmla="*/ 156400 h 1654787"/>
              <a:gd name="connsiteX13" fmla="*/ 568618 w 1121869"/>
              <a:gd name="connsiteY13" fmla="*/ 371553 h 1654787"/>
              <a:gd name="connsiteX14" fmla="*/ 706931 w 1121869"/>
              <a:gd name="connsiteY14" fmla="*/ 471445 h 1654787"/>
              <a:gd name="connsiteX15" fmla="*/ 691563 w 1121869"/>
              <a:gd name="connsiteY15" fmla="*/ 548286 h 1654787"/>
              <a:gd name="connsiteX16" fmla="*/ 737667 w 1121869"/>
              <a:gd name="connsiteY16" fmla="*/ 655862 h 1654787"/>
              <a:gd name="connsiteX17" fmla="*/ 768403 w 1121869"/>
              <a:gd name="connsiteY17" fmla="*/ 740387 h 1654787"/>
              <a:gd name="connsiteX18" fmla="*/ 837559 w 1121869"/>
              <a:gd name="connsiteY18" fmla="*/ 786491 h 1654787"/>
              <a:gd name="connsiteX19" fmla="*/ 991240 w 1121869"/>
              <a:gd name="connsiteY19" fmla="*/ 855647 h 1654787"/>
              <a:gd name="connsiteX20" fmla="*/ 1121869 w 1121869"/>
              <a:gd name="connsiteY20" fmla="*/ 909435 h 1654787"/>
              <a:gd name="connsiteX0" fmla="*/ 54386 w 1091731"/>
              <a:gd name="connsiteY0" fmla="*/ 1416581 h 1416581"/>
              <a:gd name="connsiteX1" fmla="*/ 598 w 1091731"/>
              <a:gd name="connsiteY1" fmla="*/ 1170692 h 1416581"/>
              <a:gd name="connsiteX2" fmla="*/ 85122 w 1091731"/>
              <a:gd name="connsiteY2" fmla="*/ 955539 h 1416581"/>
              <a:gd name="connsiteX3" fmla="*/ 92806 w 1091731"/>
              <a:gd name="connsiteY3" fmla="*/ 755755 h 1416581"/>
              <a:gd name="connsiteX4" fmla="*/ 108174 w 1091731"/>
              <a:gd name="connsiteY4" fmla="*/ 632810 h 1416581"/>
              <a:gd name="connsiteX5" fmla="*/ 185015 w 1091731"/>
              <a:gd name="connsiteY5" fmla="*/ 471445 h 1416581"/>
              <a:gd name="connsiteX6" fmla="*/ 286050 w 1091731"/>
              <a:gd name="connsiteY6" fmla="*/ 294713 h 1416581"/>
              <a:gd name="connsiteX7" fmla="*/ 322291 w 1091731"/>
              <a:gd name="connsiteY7" fmla="*/ 110296 h 1416581"/>
              <a:gd name="connsiteX8" fmla="*/ 293735 w 1091731"/>
              <a:gd name="connsiteY8" fmla="*/ 53318 h 1416581"/>
              <a:gd name="connsiteX9" fmla="*/ 369431 w 1091731"/>
              <a:gd name="connsiteY9" fmla="*/ 0 h 1416581"/>
              <a:gd name="connsiteX10" fmla="*/ 430904 w 1091731"/>
              <a:gd name="connsiteY10" fmla="*/ 56508 h 1416581"/>
              <a:gd name="connsiteX11" fmla="*/ 438588 w 1091731"/>
              <a:gd name="connsiteY11" fmla="*/ 156400 h 1416581"/>
              <a:gd name="connsiteX12" fmla="*/ 538480 w 1091731"/>
              <a:gd name="connsiteY12" fmla="*/ 371553 h 1416581"/>
              <a:gd name="connsiteX13" fmla="*/ 676793 w 1091731"/>
              <a:gd name="connsiteY13" fmla="*/ 471445 h 1416581"/>
              <a:gd name="connsiteX14" fmla="*/ 661425 w 1091731"/>
              <a:gd name="connsiteY14" fmla="*/ 548286 h 1416581"/>
              <a:gd name="connsiteX15" fmla="*/ 707529 w 1091731"/>
              <a:gd name="connsiteY15" fmla="*/ 655862 h 1416581"/>
              <a:gd name="connsiteX16" fmla="*/ 738265 w 1091731"/>
              <a:gd name="connsiteY16" fmla="*/ 740387 h 1416581"/>
              <a:gd name="connsiteX17" fmla="*/ 807421 w 1091731"/>
              <a:gd name="connsiteY17" fmla="*/ 786491 h 1416581"/>
              <a:gd name="connsiteX18" fmla="*/ 961102 w 1091731"/>
              <a:gd name="connsiteY18" fmla="*/ 855647 h 1416581"/>
              <a:gd name="connsiteX19" fmla="*/ 1091731 w 1091731"/>
              <a:gd name="connsiteY19" fmla="*/ 909435 h 1416581"/>
              <a:gd name="connsiteX0" fmla="*/ 1 w 1091134"/>
              <a:gd name="connsiteY0" fmla="*/ 1170692 h 1170692"/>
              <a:gd name="connsiteX1" fmla="*/ 84525 w 1091134"/>
              <a:gd name="connsiteY1" fmla="*/ 955539 h 1170692"/>
              <a:gd name="connsiteX2" fmla="*/ 92209 w 1091134"/>
              <a:gd name="connsiteY2" fmla="*/ 755755 h 1170692"/>
              <a:gd name="connsiteX3" fmla="*/ 107577 w 1091134"/>
              <a:gd name="connsiteY3" fmla="*/ 632810 h 1170692"/>
              <a:gd name="connsiteX4" fmla="*/ 184418 w 1091134"/>
              <a:gd name="connsiteY4" fmla="*/ 471445 h 1170692"/>
              <a:gd name="connsiteX5" fmla="*/ 285453 w 1091134"/>
              <a:gd name="connsiteY5" fmla="*/ 294713 h 1170692"/>
              <a:gd name="connsiteX6" fmla="*/ 321694 w 1091134"/>
              <a:gd name="connsiteY6" fmla="*/ 110296 h 1170692"/>
              <a:gd name="connsiteX7" fmla="*/ 293138 w 1091134"/>
              <a:gd name="connsiteY7" fmla="*/ 53318 h 1170692"/>
              <a:gd name="connsiteX8" fmla="*/ 368834 w 1091134"/>
              <a:gd name="connsiteY8" fmla="*/ 0 h 1170692"/>
              <a:gd name="connsiteX9" fmla="*/ 430307 w 1091134"/>
              <a:gd name="connsiteY9" fmla="*/ 56508 h 1170692"/>
              <a:gd name="connsiteX10" fmla="*/ 437991 w 1091134"/>
              <a:gd name="connsiteY10" fmla="*/ 156400 h 1170692"/>
              <a:gd name="connsiteX11" fmla="*/ 537883 w 1091134"/>
              <a:gd name="connsiteY11" fmla="*/ 371553 h 1170692"/>
              <a:gd name="connsiteX12" fmla="*/ 676196 w 1091134"/>
              <a:gd name="connsiteY12" fmla="*/ 471445 h 1170692"/>
              <a:gd name="connsiteX13" fmla="*/ 660828 w 1091134"/>
              <a:gd name="connsiteY13" fmla="*/ 548286 h 1170692"/>
              <a:gd name="connsiteX14" fmla="*/ 706932 w 1091134"/>
              <a:gd name="connsiteY14" fmla="*/ 655862 h 1170692"/>
              <a:gd name="connsiteX15" fmla="*/ 737668 w 1091134"/>
              <a:gd name="connsiteY15" fmla="*/ 740387 h 1170692"/>
              <a:gd name="connsiteX16" fmla="*/ 806824 w 1091134"/>
              <a:gd name="connsiteY16" fmla="*/ 786491 h 1170692"/>
              <a:gd name="connsiteX17" fmla="*/ 960505 w 1091134"/>
              <a:gd name="connsiteY17" fmla="*/ 855647 h 1170692"/>
              <a:gd name="connsiteX18" fmla="*/ 1091134 w 1091134"/>
              <a:gd name="connsiteY18" fmla="*/ 909435 h 1170692"/>
              <a:gd name="connsiteX0" fmla="*/ 0 w 1823151"/>
              <a:gd name="connsiteY0" fmla="*/ 1061449 h 1061449"/>
              <a:gd name="connsiteX1" fmla="*/ 816542 w 1823151"/>
              <a:gd name="connsiteY1" fmla="*/ 955539 h 1061449"/>
              <a:gd name="connsiteX2" fmla="*/ 824226 w 1823151"/>
              <a:gd name="connsiteY2" fmla="*/ 755755 h 1061449"/>
              <a:gd name="connsiteX3" fmla="*/ 839594 w 1823151"/>
              <a:gd name="connsiteY3" fmla="*/ 632810 h 1061449"/>
              <a:gd name="connsiteX4" fmla="*/ 916435 w 1823151"/>
              <a:gd name="connsiteY4" fmla="*/ 471445 h 1061449"/>
              <a:gd name="connsiteX5" fmla="*/ 1017470 w 1823151"/>
              <a:gd name="connsiteY5" fmla="*/ 294713 h 1061449"/>
              <a:gd name="connsiteX6" fmla="*/ 1053711 w 1823151"/>
              <a:gd name="connsiteY6" fmla="*/ 110296 h 1061449"/>
              <a:gd name="connsiteX7" fmla="*/ 1025155 w 1823151"/>
              <a:gd name="connsiteY7" fmla="*/ 53318 h 1061449"/>
              <a:gd name="connsiteX8" fmla="*/ 1100851 w 1823151"/>
              <a:gd name="connsiteY8" fmla="*/ 0 h 1061449"/>
              <a:gd name="connsiteX9" fmla="*/ 1162324 w 1823151"/>
              <a:gd name="connsiteY9" fmla="*/ 56508 h 1061449"/>
              <a:gd name="connsiteX10" fmla="*/ 1170008 w 1823151"/>
              <a:gd name="connsiteY10" fmla="*/ 156400 h 1061449"/>
              <a:gd name="connsiteX11" fmla="*/ 1269900 w 1823151"/>
              <a:gd name="connsiteY11" fmla="*/ 371553 h 1061449"/>
              <a:gd name="connsiteX12" fmla="*/ 1408213 w 1823151"/>
              <a:gd name="connsiteY12" fmla="*/ 471445 h 1061449"/>
              <a:gd name="connsiteX13" fmla="*/ 1392845 w 1823151"/>
              <a:gd name="connsiteY13" fmla="*/ 548286 h 1061449"/>
              <a:gd name="connsiteX14" fmla="*/ 1438949 w 1823151"/>
              <a:gd name="connsiteY14" fmla="*/ 655862 h 1061449"/>
              <a:gd name="connsiteX15" fmla="*/ 1469685 w 1823151"/>
              <a:gd name="connsiteY15" fmla="*/ 740387 h 1061449"/>
              <a:gd name="connsiteX16" fmla="*/ 1538841 w 1823151"/>
              <a:gd name="connsiteY16" fmla="*/ 786491 h 1061449"/>
              <a:gd name="connsiteX17" fmla="*/ 1692522 w 1823151"/>
              <a:gd name="connsiteY17" fmla="*/ 855647 h 1061449"/>
              <a:gd name="connsiteX18" fmla="*/ 1823151 w 1823151"/>
              <a:gd name="connsiteY18" fmla="*/ 909435 h 1061449"/>
              <a:gd name="connsiteX0" fmla="*/ 0 w 1823151"/>
              <a:gd name="connsiteY0" fmla="*/ 1061449 h 1084790"/>
              <a:gd name="connsiteX1" fmla="*/ 759938 w 1823151"/>
              <a:gd name="connsiteY1" fmla="*/ 1076750 h 1084790"/>
              <a:gd name="connsiteX2" fmla="*/ 816542 w 1823151"/>
              <a:gd name="connsiteY2" fmla="*/ 955539 h 1084790"/>
              <a:gd name="connsiteX3" fmla="*/ 824226 w 1823151"/>
              <a:gd name="connsiteY3" fmla="*/ 755755 h 1084790"/>
              <a:gd name="connsiteX4" fmla="*/ 839594 w 1823151"/>
              <a:gd name="connsiteY4" fmla="*/ 632810 h 1084790"/>
              <a:gd name="connsiteX5" fmla="*/ 916435 w 1823151"/>
              <a:gd name="connsiteY5" fmla="*/ 471445 h 1084790"/>
              <a:gd name="connsiteX6" fmla="*/ 1017470 w 1823151"/>
              <a:gd name="connsiteY6" fmla="*/ 294713 h 1084790"/>
              <a:gd name="connsiteX7" fmla="*/ 1053711 w 1823151"/>
              <a:gd name="connsiteY7" fmla="*/ 110296 h 1084790"/>
              <a:gd name="connsiteX8" fmla="*/ 1025155 w 1823151"/>
              <a:gd name="connsiteY8" fmla="*/ 53318 h 1084790"/>
              <a:gd name="connsiteX9" fmla="*/ 1100851 w 1823151"/>
              <a:gd name="connsiteY9" fmla="*/ 0 h 1084790"/>
              <a:gd name="connsiteX10" fmla="*/ 1162324 w 1823151"/>
              <a:gd name="connsiteY10" fmla="*/ 56508 h 1084790"/>
              <a:gd name="connsiteX11" fmla="*/ 1170008 w 1823151"/>
              <a:gd name="connsiteY11" fmla="*/ 156400 h 1084790"/>
              <a:gd name="connsiteX12" fmla="*/ 1269900 w 1823151"/>
              <a:gd name="connsiteY12" fmla="*/ 371553 h 1084790"/>
              <a:gd name="connsiteX13" fmla="*/ 1408213 w 1823151"/>
              <a:gd name="connsiteY13" fmla="*/ 471445 h 1084790"/>
              <a:gd name="connsiteX14" fmla="*/ 1392845 w 1823151"/>
              <a:gd name="connsiteY14" fmla="*/ 548286 h 1084790"/>
              <a:gd name="connsiteX15" fmla="*/ 1438949 w 1823151"/>
              <a:gd name="connsiteY15" fmla="*/ 655862 h 1084790"/>
              <a:gd name="connsiteX16" fmla="*/ 1469685 w 1823151"/>
              <a:gd name="connsiteY16" fmla="*/ 740387 h 1084790"/>
              <a:gd name="connsiteX17" fmla="*/ 1538841 w 1823151"/>
              <a:gd name="connsiteY17" fmla="*/ 786491 h 1084790"/>
              <a:gd name="connsiteX18" fmla="*/ 1692522 w 1823151"/>
              <a:gd name="connsiteY18" fmla="*/ 855647 h 1084790"/>
              <a:gd name="connsiteX19" fmla="*/ 1823151 w 1823151"/>
              <a:gd name="connsiteY19" fmla="*/ 909435 h 1084790"/>
              <a:gd name="connsiteX0" fmla="*/ 0 w 1823151"/>
              <a:gd name="connsiteY0" fmla="*/ 1061449 h 1089324"/>
              <a:gd name="connsiteX1" fmla="*/ 759938 w 1823151"/>
              <a:gd name="connsiteY1" fmla="*/ 1076750 h 1089324"/>
              <a:gd name="connsiteX2" fmla="*/ 816542 w 1823151"/>
              <a:gd name="connsiteY2" fmla="*/ 955539 h 1089324"/>
              <a:gd name="connsiteX3" fmla="*/ 824226 w 1823151"/>
              <a:gd name="connsiteY3" fmla="*/ 755755 h 1089324"/>
              <a:gd name="connsiteX4" fmla="*/ 839594 w 1823151"/>
              <a:gd name="connsiteY4" fmla="*/ 632810 h 1089324"/>
              <a:gd name="connsiteX5" fmla="*/ 916435 w 1823151"/>
              <a:gd name="connsiteY5" fmla="*/ 471445 h 1089324"/>
              <a:gd name="connsiteX6" fmla="*/ 1017470 w 1823151"/>
              <a:gd name="connsiteY6" fmla="*/ 294713 h 1089324"/>
              <a:gd name="connsiteX7" fmla="*/ 1053711 w 1823151"/>
              <a:gd name="connsiteY7" fmla="*/ 110296 h 1089324"/>
              <a:gd name="connsiteX8" fmla="*/ 1025155 w 1823151"/>
              <a:gd name="connsiteY8" fmla="*/ 53318 h 1089324"/>
              <a:gd name="connsiteX9" fmla="*/ 1100851 w 1823151"/>
              <a:gd name="connsiteY9" fmla="*/ 0 h 1089324"/>
              <a:gd name="connsiteX10" fmla="*/ 1162324 w 1823151"/>
              <a:gd name="connsiteY10" fmla="*/ 56508 h 1089324"/>
              <a:gd name="connsiteX11" fmla="*/ 1170008 w 1823151"/>
              <a:gd name="connsiteY11" fmla="*/ 156400 h 1089324"/>
              <a:gd name="connsiteX12" fmla="*/ 1269900 w 1823151"/>
              <a:gd name="connsiteY12" fmla="*/ 371553 h 1089324"/>
              <a:gd name="connsiteX13" fmla="*/ 1408213 w 1823151"/>
              <a:gd name="connsiteY13" fmla="*/ 471445 h 1089324"/>
              <a:gd name="connsiteX14" fmla="*/ 1392845 w 1823151"/>
              <a:gd name="connsiteY14" fmla="*/ 548286 h 1089324"/>
              <a:gd name="connsiteX15" fmla="*/ 1438949 w 1823151"/>
              <a:gd name="connsiteY15" fmla="*/ 655862 h 1089324"/>
              <a:gd name="connsiteX16" fmla="*/ 1469685 w 1823151"/>
              <a:gd name="connsiteY16" fmla="*/ 740387 h 1089324"/>
              <a:gd name="connsiteX17" fmla="*/ 1538841 w 1823151"/>
              <a:gd name="connsiteY17" fmla="*/ 786491 h 1089324"/>
              <a:gd name="connsiteX18" fmla="*/ 1692522 w 1823151"/>
              <a:gd name="connsiteY18" fmla="*/ 855647 h 1089324"/>
              <a:gd name="connsiteX19" fmla="*/ 1823151 w 1823151"/>
              <a:gd name="connsiteY19" fmla="*/ 909435 h 1089324"/>
              <a:gd name="connsiteX0" fmla="*/ 0 w 1825903"/>
              <a:gd name="connsiteY0" fmla="*/ 1071380 h 1091513"/>
              <a:gd name="connsiteX1" fmla="*/ 762690 w 1825903"/>
              <a:gd name="connsiteY1" fmla="*/ 1076750 h 1091513"/>
              <a:gd name="connsiteX2" fmla="*/ 819294 w 1825903"/>
              <a:gd name="connsiteY2" fmla="*/ 955539 h 1091513"/>
              <a:gd name="connsiteX3" fmla="*/ 826978 w 1825903"/>
              <a:gd name="connsiteY3" fmla="*/ 755755 h 1091513"/>
              <a:gd name="connsiteX4" fmla="*/ 842346 w 1825903"/>
              <a:gd name="connsiteY4" fmla="*/ 632810 h 1091513"/>
              <a:gd name="connsiteX5" fmla="*/ 919187 w 1825903"/>
              <a:gd name="connsiteY5" fmla="*/ 471445 h 1091513"/>
              <a:gd name="connsiteX6" fmla="*/ 1020222 w 1825903"/>
              <a:gd name="connsiteY6" fmla="*/ 294713 h 1091513"/>
              <a:gd name="connsiteX7" fmla="*/ 1056463 w 1825903"/>
              <a:gd name="connsiteY7" fmla="*/ 110296 h 1091513"/>
              <a:gd name="connsiteX8" fmla="*/ 1027907 w 1825903"/>
              <a:gd name="connsiteY8" fmla="*/ 53318 h 1091513"/>
              <a:gd name="connsiteX9" fmla="*/ 1103603 w 1825903"/>
              <a:gd name="connsiteY9" fmla="*/ 0 h 1091513"/>
              <a:gd name="connsiteX10" fmla="*/ 1165076 w 1825903"/>
              <a:gd name="connsiteY10" fmla="*/ 56508 h 1091513"/>
              <a:gd name="connsiteX11" fmla="*/ 1172760 w 1825903"/>
              <a:gd name="connsiteY11" fmla="*/ 156400 h 1091513"/>
              <a:gd name="connsiteX12" fmla="*/ 1272652 w 1825903"/>
              <a:gd name="connsiteY12" fmla="*/ 371553 h 1091513"/>
              <a:gd name="connsiteX13" fmla="*/ 1410965 w 1825903"/>
              <a:gd name="connsiteY13" fmla="*/ 471445 h 1091513"/>
              <a:gd name="connsiteX14" fmla="*/ 1395597 w 1825903"/>
              <a:gd name="connsiteY14" fmla="*/ 548286 h 1091513"/>
              <a:gd name="connsiteX15" fmla="*/ 1441701 w 1825903"/>
              <a:gd name="connsiteY15" fmla="*/ 655862 h 1091513"/>
              <a:gd name="connsiteX16" fmla="*/ 1472437 w 1825903"/>
              <a:gd name="connsiteY16" fmla="*/ 740387 h 1091513"/>
              <a:gd name="connsiteX17" fmla="*/ 1541593 w 1825903"/>
              <a:gd name="connsiteY17" fmla="*/ 786491 h 1091513"/>
              <a:gd name="connsiteX18" fmla="*/ 1695274 w 1825903"/>
              <a:gd name="connsiteY18" fmla="*/ 855647 h 1091513"/>
              <a:gd name="connsiteX19" fmla="*/ 1825903 w 1825903"/>
              <a:gd name="connsiteY19" fmla="*/ 909435 h 1091513"/>
              <a:gd name="connsiteX0" fmla="*/ 0 w 1825903"/>
              <a:gd name="connsiteY0" fmla="*/ 1071380 h 1078272"/>
              <a:gd name="connsiteX1" fmla="*/ 762690 w 1825903"/>
              <a:gd name="connsiteY1" fmla="*/ 1076750 h 1078272"/>
              <a:gd name="connsiteX2" fmla="*/ 819294 w 1825903"/>
              <a:gd name="connsiteY2" fmla="*/ 955539 h 1078272"/>
              <a:gd name="connsiteX3" fmla="*/ 826978 w 1825903"/>
              <a:gd name="connsiteY3" fmla="*/ 755755 h 1078272"/>
              <a:gd name="connsiteX4" fmla="*/ 842346 w 1825903"/>
              <a:gd name="connsiteY4" fmla="*/ 632810 h 1078272"/>
              <a:gd name="connsiteX5" fmla="*/ 919187 w 1825903"/>
              <a:gd name="connsiteY5" fmla="*/ 471445 h 1078272"/>
              <a:gd name="connsiteX6" fmla="*/ 1020222 w 1825903"/>
              <a:gd name="connsiteY6" fmla="*/ 294713 h 1078272"/>
              <a:gd name="connsiteX7" fmla="*/ 1056463 w 1825903"/>
              <a:gd name="connsiteY7" fmla="*/ 110296 h 1078272"/>
              <a:gd name="connsiteX8" fmla="*/ 1027907 w 1825903"/>
              <a:gd name="connsiteY8" fmla="*/ 53318 h 1078272"/>
              <a:gd name="connsiteX9" fmla="*/ 1103603 w 1825903"/>
              <a:gd name="connsiteY9" fmla="*/ 0 h 1078272"/>
              <a:gd name="connsiteX10" fmla="*/ 1165076 w 1825903"/>
              <a:gd name="connsiteY10" fmla="*/ 56508 h 1078272"/>
              <a:gd name="connsiteX11" fmla="*/ 1172760 w 1825903"/>
              <a:gd name="connsiteY11" fmla="*/ 156400 h 1078272"/>
              <a:gd name="connsiteX12" fmla="*/ 1272652 w 1825903"/>
              <a:gd name="connsiteY12" fmla="*/ 371553 h 1078272"/>
              <a:gd name="connsiteX13" fmla="*/ 1410965 w 1825903"/>
              <a:gd name="connsiteY13" fmla="*/ 471445 h 1078272"/>
              <a:gd name="connsiteX14" fmla="*/ 1395597 w 1825903"/>
              <a:gd name="connsiteY14" fmla="*/ 548286 h 1078272"/>
              <a:gd name="connsiteX15" fmla="*/ 1441701 w 1825903"/>
              <a:gd name="connsiteY15" fmla="*/ 655862 h 1078272"/>
              <a:gd name="connsiteX16" fmla="*/ 1472437 w 1825903"/>
              <a:gd name="connsiteY16" fmla="*/ 740387 h 1078272"/>
              <a:gd name="connsiteX17" fmla="*/ 1541593 w 1825903"/>
              <a:gd name="connsiteY17" fmla="*/ 786491 h 1078272"/>
              <a:gd name="connsiteX18" fmla="*/ 1695274 w 1825903"/>
              <a:gd name="connsiteY18" fmla="*/ 855647 h 1078272"/>
              <a:gd name="connsiteX19" fmla="*/ 1825903 w 1825903"/>
              <a:gd name="connsiteY19" fmla="*/ 909435 h 1078272"/>
              <a:gd name="connsiteX0" fmla="*/ 0 w 1825903"/>
              <a:gd name="connsiteY0" fmla="*/ 1071380 h 1082522"/>
              <a:gd name="connsiteX1" fmla="*/ 762690 w 1825903"/>
              <a:gd name="connsiteY1" fmla="*/ 1081715 h 1082522"/>
              <a:gd name="connsiteX2" fmla="*/ 819294 w 1825903"/>
              <a:gd name="connsiteY2" fmla="*/ 955539 h 1082522"/>
              <a:gd name="connsiteX3" fmla="*/ 826978 w 1825903"/>
              <a:gd name="connsiteY3" fmla="*/ 755755 h 1082522"/>
              <a:gd name="connsiteX4" fmla="*/ 842346 w 1825903"/>
              <a:gd name="connsiteY4" fmla="*/ 632810 h 1082522"/>
              <a:gd name="connsiteX5" fmla="*/ 919187 w 1825903"/>
              <a:gd name="connsiteY5" fmla="*/ 471445 h 1082522"/>
              <a:gd name="connsiteX6" fmla="*/ 1020222 w 1825903"/>
              <a:gd name="connsiteY6" fmla="*/ 294713 h 1082522"/>
              <a:gd name="connsiteX7" fmla="*/ 1056463 w 1825903"/>
              <a:gd name="connsiteY7" fmla="*/ 110296 h 1082522"/>
              <a:gd name="connsiteX8" fmla="*/ 1027907 w 1825903"/>
              <a:gd name="connsiteY8" fmla="*/ 53318 h 1082522"/>
              <a:gd name="connsiteX9" fmla="*/ 1103603 w 1825903"/>
              <a:gd name="connsiteY9" fmla="*/ 0 h 1082522"/>
              <a:gd name="connsiteX10" fmla="*/ 1165076 w 1825903"/>
              <a:gd name="connsiteY10" fmla="*/ 56508 h 1082522"/>
              <a:gd name="connsiteX11" fmla="*/ 1172760 w 1825903"/>
              <a:gd name="connsiteY11" fmla="*/ 156400 h 1082522"/>
              <a:gd name="connsiteX12" fmla="*/ 1272652 w 1825903"/>
              <a:gd name="connsiteY12" fmla="*/ 371553 h 1082522"/>
              <a:gd name="connsiteX13" fmla="*/ 1410965 w 1825903"/>
              <a:gd name="connsiteY13" fmla="*/ 471445 h 1082522"/>
              <a:gd name="connsiteX14" fmla="*/ 1395597 w 1825903"/>
              <a:gd name="connsiteY14" fmla="*/ 548286 h 1082522"/>
              <a:gd name="connsiteX15" fmla="*/ 1441701 w 1825903"/>
              <a:gd name="connsiteY15" fmla="*/ 655862 h 1082522"/>
              <a:gd name="connsiteX16" fmla="*/ 1472437 w 1825903"/>
              <a:gd name="connsiteY16" fmla="*/ 740387 h 1082522"/>
              <a:gd name="connsiteX17" fmla="*/ 1541593 w 1825903"/>
              <a:gd name="connsiteY17" fmla="*/ 786491 h 1082522"/>
              <a:gd name="connsiteX18" fmla="*/ 1695274 w 1825903"/>
              <a:gd name="connsiteY18" fmla="*/ 855647 h 1082522"/>
              <a:gd name="connsiteX19" fmla="*/ 1825903 w 1825903"/>
              <a:gd name="connsiteY19" fmla="*/ 909435 h 1082522"/>
              <a:gd name="connsiteX0" fmla="*/ 0 w 1831406"/>
              <a:gd name="connsiteY0" fmla="*/ 1071380 h 1082522"/>
              <a:gd name="connsiteX1" fmla="*/ 762690 w 1831406"/>
              <a:gd name="connsiteY1" fmla="*/ 1081715 h 1082522"/>
              <a:gd name="connsiteX2" fmla="*/ 819294 w 1831406"/>
              <a:gd name="connsiteY2" fmla="*/ 955539 h 1082522"/>
              <a:gd name="connsiteX3" fmla="*/ 826978 w 1831406"/>
              <a:gd name="connsiteY3" fmla="*/ 755755 h 1082522"/>
              <a:gd name="connsiteX4" fmla="*/ 842346 w 1831406"/>
              <a:gd name="connsiteY4" fmla="*/ 632810 h 1082522"/>
              <a:gd name="connsiteX5" fmla="*/ 919187 w 1831406"/>
              <a:gd name="connsiteY5" fmla="*/ 471445 h 1082522"/>
              <a:gd name="connsiteX6" fmla="*/ 1020222 w 1831406"/>
              <a:gd name="connsiteY6" fmla="*/ 294713 h 1082522"/>
              <a:gd name="connsiteX7" fmla="*/ 1056463 w 1831406"/>
              <a:gd name="connsiteY7" fmla="*/ 110296 h 1082522"/>
              <a:gd name="connsiteX8" fmla="*/ 1027907 w 1831406"/>
              <a:gd name="connsiteY8" fmla="*/ 53318 h 1082522"/>
              <a:gd name="connsiteX9" fmla="*/ 1103603 w 1831406"/>
              <a:gd name="connsiteY9" fmla="*/ 0 h 1082522"/>
              <a:gd name="connsiteX10" fmla="*/ 1165076 w 1831406"/>
              <a:gd name="connsiteY10" fmla="*/ 56508 h 1082522"/>
              <a:gd name="connsiteX11" fmla="*/ 1172760 w 1831406"/>
              <a:gd name="connsiteY11" fmla="*/ 156400 h 1082522"/>
              <a:gd name="connsiteX12" fmla="*/ 1272652 w 1831406"/>
              <a:gd name="connsiteY12" fmla="*/ 371553 h 1082522"/>
              <a:gd name="connsiteX13" fmla="*/ 1410965 w 1831406"/>
              <a:gd name="connsiteY13" fmla="*/ 471445 h 1082522"/>
              <a:gd name="connsiteX14" fmla="*/ 1395597 w 1831406"/>
              <a:gd name="connsiteY14" fmla="*/ 548286 h 1082522"/>
              <a:gd name="connsiteX15" fmla="*/ 1441701 w 1831406"/>
              <a:gd name="connsiteY15" fmla="*/ 655862 h 1082522"/>
              <a:gd name="connsiteX16" fmla="*/ 1472437 w 1831406"/>
              <a:gd name="connsiteY16" fmla="*/ 740387 h 1082522"/>
              <a:gd name="connsiteX17" fmla="*/ 1541593 w 1831406"/>
              <a:gd name="connsiteY17" fmla="*/ 786491 h 1082522"/>
              <a:gd name="connsiteX18" fmla="*/ 1695274 w 1831406"/>
              <a:gd name="connsiteY18" fmla="*/ 855647 h 1082522"/>
              <a:gd name="connsiteX19" fmla="*/ 1831406 w 1831406"/>
              <a:gd name="connsiteY19" fmla="*/ 894538 h 1082522"/>
              <a:gd name="connsiteX0" fmla="*/ 0 w 1831406"/>
              <a:gd name="connsiteY0" fmla="*/ 1071380 h 1082522"/>
              <a:gd name="connsiteX1" fmla="*/ 762690 w 1831406"/>
              <a:gd name="connsiteY1" fmla="*/ 1081715 h 1082522"/>
              <a:gd name="connsiteX2" fmla="*/ 819294 w 1831406"/>
              <a:gd name="connsiteY2" fmla="*/ 955539 h 1082522"/>
              <a:gd name="connsiteX3" fmla="*/ 826978 w 1831406"/>
              <a:gd name="connsiteY3" fmla="*/ 755755 h 1082522"/>
              <a:gd name="connsiteX4" fmla="*/ 842346 w 1831406"/>
              <a:gd name="connsiteY4" fmla="*/ 632810 h 1082522"/>
              <a:gd name="connsiteX5" fmla="*/ 919187 w 1831406"/>
              <a:gd name="connsiteY5" fmla="*/ 471445 h 1082522"/>
              <a:gd name="connsiteX6" fmla="*/ 1020222 w 1831406"/>
              <a:gd name="connsiteY6" fmla="*/ 294713 h 1082522"/>
              <a:gd name="connsiteX7" fmla="*/ 1056463 w 1831406"/>
              <a:gd name="connsiteY7" fmla="*/ 110296 h 1082522"/>
              <a:gd name="connsiteX8" fmla="*/ 1027907 w 1831406"/>
              <a:gd name="connsiteY8" fmla="*/ 53318 h 1082522"/>
              <a:gd name="connsiteX9" fmla="*/ 1103603 w 1831406"/>
              <a:gd name="connsiteY9" fmla="*/ 0 h 1082522"/>
              <a:gd name="connsiteX10" fmla="*/ 1165076 w 1831406"/>
              <a:gd name="connsiteY10" fmla="*/ 56508 h 1082522"/>
              <a:gd name="connsiteX11" fmla="*/ 1172760 w 1831406"/>
              <a:gd name="connsiteY11" fmla="*/ 156400 h 1082522"/>
              <a:gd name="connsiteX12" fmla="*/ 1272652 w 1831406"/>
              <a:gd name="connsiteY12" fmla="*/ 371553 h 1082522"/>
              <a:gd name="connsiteX13" fmla="*/ 1410965 w 1831406"/>
              <a:gd name="connsiteY13" fmla="*/ 471445 h 1082522"/>
              <a:gd name="connsiteX14" fmla="*/ 1395597 w 1831406"/>
              <a:gd name="connsiteY14" fmla="*/ 548286 h 1082522"/>
              <a:gd name="connsiteX15" fmla="*/ 1441701 w 1831406"/>
              <a:gd name="connsiteY15" fmla="*/ 655862 h 1082522"/>
              <a:gd name="connsiteX16" fmla="*/ 1472437 w 1831406"/>
              <a:gd name="connsiteY16" fmla="*/ 740387 h 1082522"/>
              <a:gd name="connsiteX17" fmla="*/ 1544344 w 1831406"/>
              <a:gd name="connsiteY17" fmla="*/ 784008 h 1082522"/>
              <a:gd name="connsiteX18" fmla="*/ 1695274 w 1831406"/>
              <a:gd name="connsiteY18" fmla="*/ 855647 h 1082522"/>
              <a:gd name="connsiteX19" fmla="*/ 1831406 w 1831406"/>
              <a:gd name="connsiteY19" fmla="*/ 894538 h 1082522"/>
              <a:gd name="connsiteX0" fmla="*/ 0 w 1831406"/>
              <a:gd name="connsiteY0" fmla="*/ 1071380 h 1082522"/>
              <a:gd name="connsiteX1" fmla="*/ 762690 w 1831406"/>
              <a:gd name="connsiteY1" fmla="*/ 1081715 h 1082522"/>
              <a:gd name="connsiteX2" fmla="*/ 819294 w 1831406"/>
              <a:gd name="connsiteY2" fmla="*/ 955539 h 1082522"/>
              <a:gd name="connsiteX3" fmla="*/ 826978 w 1831406"/>
              <a:gd name="connsiteY3" fmla="*/ 755755 h 1082522"/>
              <a:gd name="connsiteX4" fmla="*/ 842346 w 1831406"/>
              <a:gd name="connsiteY4" fmla="*/ 632810 h 1082522"/>
              <a:gd name="connsiteX5" fmla="*/ 919187 w 1831406"/>
              <a:gd name="connsiteY5" fmla="*/ 471445 h 1082522"/>
              <a:gd name="connsiteX6" fmla="*/ 1020222 w 1831406"/>
              <a:gd name="connsiteY6" fmla="*/ 294713 h 1082522"/>
              <a:gd name="connsiteX7" fmla="*/ 1056463 w 1831406"/>
              <a:gd name="connsiteY7" fmla="*/ 110296 h 1082522"/>
              <a:gd name="connsiteX8" fmla="*/ 1027907 w 1831406"/>
              <a:gd name="connsiteY8" fmla="*/ 53318 h 1082522"/>
              <a:gd name="connsiteX9" fmla="*/ 1103603 w 1831406"/>
              <a:gd name="connsiteY9" fmla="*/ 0 h 1082522"/>
              <a:gd name="connsiteX10" fmla="*/ 1165076 w 1831406"/>
              <a:gd name="connsiteY10" fmla="*/ 56508 h 1082522"/>
              <a:gd name="connsiteX11" fmla="*/ 1172760 w 1831406"/>
              <a:gd name="connsiteY11" fmla="*/ 156400 h 1082522"/>
              <a:gd name="connsiteX12" fmla="*/ 1272652 w 1831406"/>
              <a:gd name="connsiteY12" fmla="*/ 371553 h 1082522"/>
              <a:gd name="connsiteX13" fmla="*/ 1410965 w 1831406"/>
              <a:gd name="connsiteY13" fmla="*/ 471445 h 1082522"/>
              <a:gd name="connsiteX14" fmla="*/ 1395597 w 1831406"/>
              <a:gd name="connsiteY14" fmla="*/ 548286 h 1082522"/>
              <a:gd name="connsiteX15" fmla="*/ 1441701 w 1831406"/>
              <a:gd name="connsiteY15" fmla="*/ 655862 h 1082522"/>
              <a:gd name="connsiteX16" fmla="*/ 1483445 w 1831406"/>
              <a:gd name="connsiteY16" fmla="*/ 735421 h 1082522"/>
              <a:gd name="connsiteX17" fmla="*/ 1544344 w 1831406"/>
              <a:gd name="connsiteY17" fmla="*/ 784008 h 1082522"/>
              <a:gd name="connsiteX18" fmla="*/ 1695274 w 1831406"/>
              <a:gd name="connsiteY18" fmla="*/ 855647 h 1082522"/>
              <a:gd name="connsiteX19" fmla="*/ 1831406 w 1831406"/>
              <a:gd name="connsiteY19" fmla="*/ 894538 h 1082522"/>
              <a:gd name="connsiteX0" fmla="*/ 0 w 1831406"/>
              <a:gd name="connsiteY0" fmla="*/ 1071380 h 1082522"/>
              <a:gd name="connsiteX1" fmla="*/ 762690 w 1831406"/>
              <a:gd name="connsiteY1" fmla="*/ 1081715 h 1082522"/>
              <a:gd name="connsiteX2" fmla="*/ 819294 w 1831406"/>
              <a:gd name="connsiteY2" fmla="*/ 955539 h 1082522"/>
              <a:gd name="connsiteX3" fmla="*/ 826978 w 1831406"/>
              <a:gd name="connsiteY3" fmla="*/ 755755 h 1082522"/>
              <a:gd name="connsiteX4" fmla="*/ 842346 w 1831406"/>
              <a:gd name="connsiteY4" fmla="*/ 632810 h 1082522"/>
              <a:gd name="connsiteX5" fmla="*/ 919187 w 1831406"/>
              <a:gd name="connsiteY5" fmla="*/ 471445 h 1082522"/>
              <a:gd name="connsiteX6" fmla="*/ 1020222 w 1831406"/>
              <a:gd name="connsiteY6" fmla="*/ 294713 h 1082522"/>
              <a:gd name="connsiteX7" fmla="*/ 1056463 w 1831406"/>
              <a:gd name="connsiteY7" fmla="*/ 110296 h 1082522"/>
              <a:gd name="connsiteX8" fmla="*/ 1027907 w 1831406"/>
              <a:gd name="connsiteY8" fmla="*/ 53318 h 1082522"/>
              <a:gd name="connsiteX9" fmla="*/ 1103603 w 1831406"/>
              <a:gd name="connsiteY9" fmla="*/ 0 h 1082522"/>
              <a:gd name="connsiteX10" fmla="*/ 1165076 w 1831406"/>
              <a:gd name="connsiteY10" fmla="*/ 56508 h 1082522"/>
              <a:gd name="connsiteX11" fmla="*/ 1172760 w 1831406"/>
              <a:gd name="connsiteY11" fmla="*/ 156400 h 1082522"/>
              <a:gd name="connsiteX12" fmla="*/ 1272652 w 1831406"/>
              <a:gd name="connsiteY12" fmla="*/ 371553 h 1082522"/>
              <a:gd name="connsiteX13" fmla="*/ 1410965 w 1831406"/>
              <a:gd name="connsiteY13" fmla="*/ 471445 h 1082522"/>
              <a:gd name="connsiteX14" fmla="*/ 1395597 w 1831406"/>
              <a:gd name="connsiteY14" fmla="*/ 548286 h 1082522"/>
              <a:gd name="connsiteX15" fmla="*/ 1452709 w 1831406"/>
              <a:gd name="connsiteY15" fmla="*/ 655862 h 1082522"/>
              <a:gd name="connsiteX16" fmla="*/ 1483445 w 1831406"/>
              <a:gd name="connsiteY16" fmla="*/ 735421 h 1082522"/>
              <a:gd name="connsiteX17" fmla="*/ 1544344 w 1831406"/>
              <a:gd name="connsiteY17" fmla="*/ 784008 h 1082522"/>
              <a:gd name="connsiteX18" fmla="*/ 1695274 w 1831406"/>
              <a:gd name="connsiteY18" fmla="*/ 855647 h 1082522"/>
              <a:gd name="connsiteX19" fmla="*/ 1831406 w 1831406"/>
              <a:gd name="connsiteY19" fmla="*/ 894538 h 1082522"/>
              <a:gd name="connsiteX0" fmla="*/ 0 w 1831406"/>
              <a:gd name="connsiteY0" fmla="*/ 1071380 h 1082522"/>
              <a:gd name="connsiteX1" fmla="*/ 762690 w 1831406"/>
              <a:gd name="connsiteY1" fmla="*/ 1081715 h 1082522"/>
              <a:gd name="connsiteX2" fmla="*/ 819294 w 1831406"/>
              <a:gd name="connsiteY2" fmla="*/ 955539 h 1082522"/>
              <a:gd name="connsiteX3" fmla="*/ 826978 w 1831406"/>
              <a:gd name="connsiteY3" fmla="*/ 755755 h 1082522"/>
              <a:gd name="connsiteX4" fmla="*/ 842346 w 1831406"/>
              <a:gd name="connsiteY4" fmla="*/ 632810 h 1082522"/>
              <a:gd name="connsiteX5" fmla="*/ 919187 w 1831406"/>
              <a:gd name="connsiteY5" fmla="*/ 471445 h 1082522"/>
              <a:gd name="connsiteX6" fmla="*/ 1020222 w 1831406"/>
              <a:gd name="connsiteY6" fmla="*/ 294713 h 1082522"/>
              <a:gd name="connsiteX7" fmla="*/ 1056463 w 1831406"/>
              <a:gd name="connsiteY7" fmla="*/ 110296 h 1082522"/>
              <a:gd name="connsiteX8" fmla="*/ 1047171 w 1831406"/>
              <a:gd name="connsiteY8" fmla="*/ 45869 h 1082522"/>
              <a:gd name="connsiteX9" fmla="*/ 1103603 w 1831406"/>
              <a:gd name="connsiteY9" fmla="*/ 0 h 1082522"/>
              <a:gd name="connsiteX10" fmla="*/ 1165076 w 1831406"/>
              <a:gd name="connsiteY10" fmla="*/ 56508 h 1082522"/>
              <a:gd name="connsiteX11" fmla="*/ 1172760 w 1831406"/>
              <a:gd name="connsiteY11" fmla="*/ 156400 h 1082522"/>
              <a:gd name="connsiteX12" fmla="*/ 1272652 w 1831406"/>
              <a:gd name="connsiteY12" fmla="*/ 371553 h 1082522"/>
              <a:gd name="connsiteX13" fmla="*/ 1410965 w 1831406"/>
              <a:gd name="connsiteY13" fmla="*/ 471445 h 1082522"/>
              <a:gd name="connsiteX14" fmla="*/ 1395597 w 1831406"/>
              <a:gd name="connsiteY14" fmla="*/ 548286 h 1082522"/>
              <a:gd name="connsiteX15" fmla="*/ 1452709 w 1831406"/>
              <a:gd name="connsiteY15" fmla="*/ 655862 h 1082522"/>
              <a:gd name="connsiteX16" fmla="*/ 1483445 w 1831406"/>
              <a:gd name="connsiteY16" fmla="*/ 735421 h 1082522"/>
              <a:gd name="connsiteX17" fmla="*/ 1544344 w 1831406"/>
              <a:gd name="connsiteY17" fmla="*/ 784008 h 1082522"/>
              <a:gd name="connsiteX18" fmla="*/ 1695274 w 1831406"/>
              <a:gd name="connsiteY18" fmla="*/ 855647 h 1082522"/>
              <a:gd name="connsiteX19" fmla="*/ 1831406 w 1831406"/>
              <a:gd name="connsiteY19" fmla="*/ 894538 h 1082522"/>
              <a:gd name="connsiteX0" fmla="*/ 0 w 1831406"/>
              <a:gd name="connsiteY0" fmla="*/ 1058966 h 1070108"/>
              <a:gd name="connsiteX1" fmla="*/ 762690 w 1831406"/>
              <a:gd name="connsiteY1" fmla="*/ 1069301 h 1070108"/>
              <a:gd name="connsiteX2" fmla="*/ 819294 w 1831406"/>
              <a:gd name="connsiteY2" fmla="*/ 943125 h 1070108"/>
              <a:gd name="connsiteX3" fmla="*/ 826978 w 1831406"/>
              <a:gd name="connsiteY3" fmla="*/ 743341 h 1070108"/>
              <a:gd name="connsiteX4" fmla="*/ 842346 w 1831406"/>
              <a:gd name="connsiteY4" fmla="*/ 620396 h 1070108"/>
              <a:gd name="connsiteX5" fmla="*/ 919187 w 1831406"/>
              <a:gd name="connsiteY5" fmla="*/ 459031 h 1070108"/>
              <a:gd name="connsiteX6" fmla="*/ 1020222 w 1831406"/>
              <a:gd name="connsiteY6" fmla="*/ 282299 h 1070108"/>
              <a:gd name="connsiteX7" fmla="*/ 1056463 w 1831406"/>
              <a:gd name="connsiteY7" fmla="*/ 97882 h 1070108"/>
              <a:gd name="connsiteX8" fmla="*/ 1047171 w 1831406"/>
              <a:gd name="connsiteY8" fmla="*/ 33455 h 1070108"/>
              <a:gd name="connsiteX9" fmla="*/ 1111860 w 1831406"/>
              <a:gd name="connsiteY9" fmla="*/ 0 h 1070108"/>
              <a:gd name="connsiteX10" fmla="*/ 1165076 w 1831406"/>
              <a:gd name="connsiteY10" fmla="*/ 44094 h 1070108"/>
              <a:gd name="connsiteX11" fmla="*/ 1172760 w 1831406"/>
              <a:gd name="connsiteY11" fmla="*/ 143986 h 1070108"/>
              <a:gd name="connsiteX12" fmla="*/ 1272652 w 1831406"/>
              <a:gd name="connsiteY12" fmla="*/ 359139 h 1070108"/>
              <a:gd name="connsiteX13" fmla="*/ 1410965 w 1831406"/>
              <a:gd name="connsiteY13" fmla="*/ 459031 h 1070108"/>
              <a:gd name="connsiteX14" fmla="*/ 1395597 w 1831406"/>
              <a:gd name="connsiteY14" fmla="*/ 535872 h 1070108"/>
              <a:gd name="connsiteX15" fmla="*/ 1452709 w 1831406"/>
              <a:gd name="connsiteY15" fmla="*/ 643448 h 1070108"/>
              <a:gd name="connsiteX16" fmla="*/ 1483445 w 1831406"/>
              <a:gd name="connsiteY16" fmla="*/ 723007 h 1070108"/>
              <a:gd name="connsiteX17" fmla="*/ 1544344 w 1831406"/>
              <a:gd name="connsiteY17" fmla="*/ 771594 h 1070108"/>
              <a:gd name="connsiteX18" fmla="*/ 1695274 w 1831406"/>
              <a:gd name="connsiteY18" fmla="*/ 843233 h 1070108"/>
              <a:gd name="connsiteX19" fmla="*/ 1831406 w 1831406"/>
              <a:gd name="connsiteY19" fmla="*/ 882124 h 1070108"/>
              <a:gd name="connsiteX0" fmla="*/ 0 w 1831406"/>
              <a:gd name="connsiteY0" fmla="*/ 1058966 h 1070108"/>
              <a:gd name="connsiteX1" fmla="*/ 762690 w 1831406"/>
              <a:gd name="connsiteY1" fmla="*/ 1069301 h 1070108"/>
              <a:gd name="connsiteX2" fmla="*/ 819294 w 1831406"/>
              <a:gd name="connsiteY2" fmla="*/ 943125 h 1070108"/>
              <a:gd name="connsiteX3" fmla="*/ 826978 w 1831406"/>
              <a:gd name="connsiteY3" fmla="*/ 743341 h 1070108"/>
              <a:gd name="connsiteX4" fmla="*/ 842346 w 1831406"/>
              <a:gd name="connsiteY4" fmla="*/ 620396 h 1070108"/>
              <a:gd name="connsiteX5" fmla="*/ 919187 w 1831406"/>
              <a:gd name="connsiteY5" fmla="*/ 459031 h 1070108"/>
              <a:gd name="connsiteX6" fmla="*/ 1020222 w 1831406"/>
              <a:gd name="connsiteY6" fmla="*/ 282299 h 1070108"/>
              <a:gd name="connsiteX7" fmla="*/ 1064719 w 1831406"/>
              <a:gd name="connsiteY7" fmla="*/ 95400 h 1070108"/>
              <a:gd name="connsiteX8" fmla="*/ 1047171 w 1831406"/>
              <a:gd name="connsiteY8" fmla="*/ 33455 h 1070108"/>
              <a:gd name="connsiteX9" fmla="*/ 1111860 w 1831406"/>
              <a:gd name="connsiteY9" fmla="*/ 0 h 1070108"/>
              <a:gd name="connsiteX10" fmla="*/ 1165076 w 1831406"/>
              <a:gd name="connsiteY10" fmla="*/ 44094 h 1070108"/>
              <a:gd name="connsiteX11" fmla="*/ 1172760 w 1831406"/>
              <a:gd name="connsiteY11" fmla="*/ 143986 h 1070108"/>
              <a:gd name="connsiteX12" fmla="*/ 1272652 w 1831406"/>
              <a:gd name="connsiteY12" fmla="*/ 359139 h 1070108"/>
              <a:gd name="connsiteX13" fmla="*/ 1410965 w 1831406"/>
              <a:gd name="connsiteY13" fmla="*/ 459031 h 1070108"/>
              <a:gd name="connsiteX14" fmla="*/ 1395597 w 1831406"/>
              <a:gd name="connsiteY14" fmla="*/ 535872 h 1070108"/>
              <a:gd name="connsiteX15" fmla="*/ 1452709 w 1831406"/>
              <a:gd name="connsiteY15" fmla="*/ 643448 h 1070108"/>
              <a:gd name="connsiteX16" fmla="*/ 1483445 w 1831406"/>
              <a:gd name="connsiteY16" fmla="*/ 723007 h 1070108"/>
              <a:gd name="connsiteX17" fmla="*/ 1544344 w 1831406"/>
              <a:gd name="connsiteY17" fmla="*/ 771594 h 1070108"/>
              <a:gd name="connsiteX18" fmla="*/ 1695274 w 1831406"/>
              <a:gd name="connsiteY18" fmla="*/ 843233 h 1070108"/>
              <a:gd name="connsiteX19" fmla="*/ 1831406 w 1831406"/>
              <a:gd name="connsiteY19" fmla="*/ 882124 h 1070108"/>
              <a:gd name="connsiteX0" fmla="*/ 0 w 1831406"/>
              <a:gd name="connsiteY0" fmla="*/ 1058966 h 1070108"/>
              <a:gd name="connsiteX1" fmla="*/ 762690 w 1831406"/>
              <a:gd name="connsiteY1" fmla="*/ 1069301 h 1070108"/>
              <a:gd name="connsiteX2" fmla="*/ 819294 w 1831406"/>
              <a:gd name="connsiteY2" fmla="*/ 943125 h 1070108"/>
              <a:gd name="connsiteX3" fmla="*/ 826978 w 1831406"/>
              <a:gd name="connsiteY3" fmla="*/ 743341 h 1070108"/>
              <a:gd name="connsiteX4" fmla="*/ 842346 w 1831406"/>
              <a:gd name="connsiteY4" fmla="*/ 620396 h 1070108"/>
              <a:gd name="connsiteX5" fmla="*/ 919187 w 1831406"/>
              <a:gd name="connsiteY5" fmla="*/ 459031 h 1070108"/>
              <a:gd name="connsiteX6" fmla="*/ 1031229 w 1831406"/>
              <a:gd name="connsiteY6" fmla="*/ 284782 h 1070108"/>
              <a:gd name="connsiteX7" fmla="*/ 1064719 w 1831406"/>
              <a:gd name="connsiteY7" fmla="*/ 95400 h 1070108"/>
              <a:gd name="connsiteX8" fmla="*/ 1047171 w 1831406"/>
              <a:gd name="connsiteY8" fmla="*/ 33455 h 1070108"/>
              <a:gd name="connsiteX9" fmla="*/ 1111860 w 1831406"/>
              <a:gd name="connsiteY9" fmla="*/ 0 h 1070108"/>
              <a:gd name="connsiteX10" fmla="*/ 1165076 w 1831406"/>
              <a:gd name="connsiteY10" fmla="*/ 44094 h 1070108"/>
              <a:gd name="connsiteX11" fmla="*/ 1172760 w 1831406"/>
              <a:gd name="connsiteY11" fmla="*/ 143986 h 1070108"/>
              <a:gd name="connsiteX12" fmla="*/ 1272652 w 1831406"/>
              <a:gd name="connsiteY12" fmla="*/ 359139 h 1070108"/>
              <a:gd name="connsiteX13" fmla="*/ 1410965 w 1831406"/>
              <a:gd name="connsiteY13" fmla="*/ 459031 h 1070108"/>
              <a:gd name="connsiteX14" fmla="*/ 1395597 w 1831406"/>
              <a:gd name="connsiteY14" fmla="*/ 535872 h 1070108"/>
              <a:gd name="connsiteX15" fmla="*/ 1452709 w 1831406"/>
              <a:gd name="connsiteY15" fmla="*/ 643448 h 1070108"/>
              <a:gd name="connsiteX16" fmla="*/ 1483445 w 1831406"/>
              <a:gd name="connsiteY16" fmla="*/ 723007 h 1070108"/>
              <a:gd name="connsiteX17" fmla="*/ 1544344 w 1831406"/>
              <a:gd name="connsiteY17" fmla="*/ 771594 h 1070108"/>
              <a:gd name="connsiteX18" fmla="*/ 1695274 w 1831406"/>
              <a:gd name="connsiteY18" fmla="*/ 843233 h 1070108"/>
              <a:gd name="connsiteX19" fmla="*/ 1831406 w 1831406"/>
              <a:gd name="connsiteY19" fmla="*/ 882124 h 1070108"/>
              <a:gd name="connsiteX0" fmla="*/ 0 w 1831406"/>
              <a:gd name="connsiteY0" fmla="*/ 1058966 h 1070108"/>
              <a:gd name="connsiteX1" fmla="*/ 762690 w 1831406"/>
              <a:gd name="connsiteY1" fmla="*/ 1069301 h 1070108"/>
              <a:gd name="connsiteX2" fmla="*/ 819294 w 1831406"/>
              <a:gd name="connsiteY2" fmla="*/ 943125 h 1070108"/>
              <a:gd name="connsiteX3" fmla="*/ 826978 w 1831406"/>
              <a:gd name="connsiteY3" fmla="*/ 743341 h 1070108"/>
              <a:gd name="connsiteX4" fmla="*/ 842346 w 1831406"/>
              <a:gd name="connsiteY4" fmla="*/ 620396 h 1070108"/>
              <a:gd name="connsiteX5" fmla="*/ 930195 w 1831406"/>
              <a:gd name="connsiteY5" fmla="*/ 463996 h 1070108"/>
              <a:gd name="connsiteX6" fmla="*/ 1031229 w 1831406"/>
              <a:gd name="connsiteY6" fmla="*/ 284782 h 1070108"/>
              <a:gd name="connsiteX7" fmla="*/ 1064719 w 1831406"/>
              <a:gd name="connsiteY7" fmla="*/ 95400 h 1070108"/>
              <a:gd name="connsiteX8" fmla="*/ 1047171 w 1831406"/>
              <a:gd name="connsiteY8" fmla="*/ 33455 h 1070108"/>
              <a:gd name="connsiteX9" fmla="*/ 1111860 w 1831406"/>
              <a:gd name="connsiteY9" fmla="*/ 0 h 1070108"/>
              <a:gd name="connsiteX10" fmla="*/ 1165076 w 1831406"/>
              <a:gd name="connsiteY10" fmla="*/ 44094 h 1070108"/>
              <a:gd name="connsiteX11" fmla="*/ 1172760 w 1831406"/>
              <a:gd name="connsiteY11" fmla="*/ 143986 h 1070108"/>
              <a:gd name="connsiteX12" fmla="*/ 1272652 w 1831406"/>
              <a:gd name="connsiteY12" fmla="*/ 359139 h 1070108"/>
              <a:gd name="connsiteX13" fmla="*/ 1410965 w 1831406"/>
              <a:gd name="connsiteY13" fmla="*/ 459031 h 1070108"/>
              <a:gd name="connsiteX14" fmla="*/ 1395597 w 1831406"/>
              <a:gd name="connsiteY14" fmla="*/ 535872 h 1070108"/>
              <a:gd name="connsiteX15" fmla="*/ 1452709 w 1831406"/>
              <a:gd name="connsiteY15" fmla="*/ 643448 h 1070108"/>
              <a:gd name="connsiteX16" fmla="*/ 1483445 w 1831406"/>
              <a:gd name="connsiteY16" fmla="*/ 723007 h 1070108"/>
              <a:gd name="connsiteX17" fmla="*/ 1544344 w 1831406"/>
              <a:gd name="connsiteY17" fmla="*/ 771594 h 1070108"/>
              <a:gd name="connsiteX18" fmla="*/ 1695274 w 1831406"/>
              <a:gd name="connsiteY18" fmla="*/ 843233 h 1070108"/>
              <a:gd name="connsiteX19" fmla="*/ 1831406 w 1831406"/>
              <a:gd name="connsiteY19" fmla="*/ 882124 h 1070108"/>
              <a:gd name="connsiteX0" fmla="*/ 0 w 1831406"/>
              <a:gd name="connsiteY0" fmla="*/ 1058966 h 1070108"/>
              <a:gd name="connsiteX1" fmla="*/ 762690 w 1831406"/>
              <a:gd name="connsiteY1" fmla="*/ 1069301 h 1070108"/>
              <a:gd name="connsiteX2" fmla="*/ 819294 w 1831406"/>
              <a:gd name="connsiteY2" fmla="*/ 943125 h 1070108"/>
              <a:gd name="connsiteX3" fmla="*/ 826978 w 1831406"/>
              <a:gd name="connsiteY3" fmla="*/ 743341 h 1070108"/>
              <a:gd name="connsiteX4" fmla="*/ 847850 w 1831406"/>
              <a:gd name="connsiteY4" fmla="*/ 622878 h 1070108"/>
              <a:gd name="connsiteX5" fmla="*/ 930195 w 1831406"/>
              <a:gd name="connsiteY5" fmla="*/ 463996 h 1070108"/>
              <a:gd name="connsiteX6" fmla="*/ 1031229 w 1831406"/>
              <a:gd name="connsiteY6" fmla="*/ 284782 h 1070108"/>
              <a:gd name="connsiteX7" fmla="*/ 1064719 w 1831406"/>
              <a:gd name="connsiteY7" fmla="*/ 95400 h 1070108"/>
              <a:gd name="connsiteX8" fmla="*/ 1047171 w 1831406"/>
              <a:gd name="connsiteY8" fmla="*/ 33455 h 1070108"/>
              <a:gd name="connsiteX9" fmla="*/ 1111860 w 1831406"/>
              <a:gd name="connsiteY9" fmla="*/ 0 h 1070108"/>
              <a:gd name="connsiteX10" fmla="*/ 1165076 w 1831406"/>
              <a:gd name="connsiteY10" fmla="*/ 44094 h 1070108"/>
              <a:gd name="connsiteX11" fmla="*/ 1172760 w 1831406"/>
              <a:gd name="connsiteY11" fmla="*/ 143986 h 1070108"/>
              <a:gd name="connsiteX12" fmla="*/ 1272652 w 1831406"/>
              <a:gd name="connsiteY12" fmla="*/ 359139 h 1070108"/>
              <a:gd name="connsiteX13" fmla="*/ 1410965 w 1831406"/>
              <a:gd name="connsiteY13" fmla="*/ 459031 h 1070108"/>
              <a:gd name="connsiteX14" fmla="*/ 1395597 w 1831406"/>
              <a:gd name="connsiteY14" fmla="*/ 535872 h 1070108"/>
              <a:gd name="connsiteX15" fmla="*/ 1452709 w 1831406"/>
              <a:gd name="connsiteY15" fmla="*/ 643448 h 1070108"/>
              <a:gd name="connsiteX16" fmla="*/ 1483445 w 1831406"/>
              <a:gd name="connsiteY16" fmla="*/ 723007 h 1070108"/>
              <a:gd name="connsiteX17" fmla="*/ 1544344 w 1831406"/>
              <a:gd name="connsiteY17" fmla="*/ 771594 h 1070108"/>
              <a:gd name="connsiteX18" fmla="*/ 1695274 w 1831406"/>
              <a:gd name="connsiteY18" fmla="*/ 843233 h 1070108"/>
              <a:gd name="connsiteX19" fmla="*/ 1831406 w 1831406"/>
              <a:gd name="connsiteY19" fmla="*/ 882124 h 1070108"/>
              <a:gd name="connsiteX0" fmla="*/ 0 w 1831406"/>
              <a:gd name="connsiteY0" fmla="*/ 1058966 h 1070108"/>
              <a:gd name="connsiteX1" fmla="*/ 762690 w 1831406"/>
              <a:gd name="connsiteY1" fmla="*/ 1069301 h 1070108"/>
              <a:gd name="connsiteX2" fmla="*/ 819294 w 1831406"/>
              <a:gd name="connsiteY2" fmla="*/ 943125 h 1070108"/>
              <a:gd name="connsiteX3" fmla="*/ 832482 w 1831406"/>
              <a:gd name="connsiteY3" fmla="*/ 743341 h 1070108"/>
              <a:gd name="connsiteX4" fmla="*/ 847850 w 1831406"/>
              <a:gd name="connsiteY4" fmla="*/ 622878 h 1070108"/>
              <a:gd name="connsiteX5" fmla="*/ 930195 w 1831406"/>
              <a:gd name="connsiteY5" fmla="*/ 463996 h 1070108"/>
              <a:gd name="connsiteX6" fmla="*/ 1031229 w 1831406"/>
              <a:gd name="connsiteY6" fmla="*/ 284782 h 1070108"/>
              <a:gd name="connsiteX7" fmla="*/ 1064719 w 1831406"/>
              <a:gd name="connsiteY7" fmla="*/ 95400 h 1070108"/>
              <a:gd name="connsiteX8" fmla="*/ 1047171 w 1831406"/>
              <a:gd name="connsiteY8" fmla="*/ 33455 h 1070108"/>
              <a:gd name="connsiteX9" fmla="*/ 1111860 w 1831406"/>
              <a:gd name="connsiteY9" fmla="*/ 0 h 1070108"/>
              <a:gd name="connsiteX10" fmla="*/ 1165076 w 1831406"/>
              <a:gd name="connsiteY10" fmla="*/ 44094 h 1070108"/>
              <a:gd name="connsiteX11" fmla="*/ 1172760 w 1831406"/>
              <a:gd name="connsiteY11" fmla="*/ 143986 h 1070108"/>
              <a:gd name="connsiteX12" fmla="*/ 1272652 w 1831406"/>
              <a:gd name="connsiteY12" fmla="*/ 359139 h 1070108"/>
              <a:gd name="connsiteX13" fmla="*/ 1410965 w 1831406"/>
              <a:gd name="connsiteY13" fmla="*/ 459031 h 1070108"/>
              <a:gd name="connsiteX14" fmla="*/ 1395597 w 1831406"/>
              <a:gd name="connsiteY14" fmla="*/ 535872 h 1070108"/>
              <a:gd name="connsiteX15" fmla="*/ 1452709 w 1831406"/>
              <a:gd name="connsiteY15" fmla="*/ 643448 h 1070108"/>
              <a:gd name="connsiteX16" fmla="*/ 1483445 w 1831406"/>
              <a:gd name="connsiteY16" fmla="*/ 723007 h 1070108"/>
              <a:gd name="connsiteX17" fmla="*/ 1544344 w 1831406"/>
              <a:gd name="connsiteY17" fmla="*/ 771594 h 1070108"/>
              <a:gd name="connsiteX18" fmla="*/ 1695274 w 1831406"/>
              <a:gd name="connsiteY18" fmla="*/ 843233 h 1070108"/>
              <a:gd name="connsiteX19" fmla="*/ 1831406 w 1831406"/>
              <a:gd name="connsiteY19" fmla="*/ 882124 h 1070108"/>
              <a:gd name="connsiteX0" fmla="*/ 0 w 1831406"/>
              <a:gd name="connsiteY0" fmla="*/ 1058966 h 1070108"/>
              <a:gd name="connsiteX1" fmla="*/ 762690 w 1831406"/>
              <a:gd name="connsiteY1" fmla="*/ 1069301 h 1070108"/>
              <a:gd name="connsiteX2" fmla="*/ 827550 w 1831406"/>
              <a:gd name="connsiteY2" fmla="*/ 938160 h 1070108"/>
              <a:gd name="connsiteX3" fmla="*/ 832482 w 1831406"/>
              <a:gd name="connsiteY3" fmla="*/ 743341 h 1070108"/>
              <a:gd name="connsiteX4" fmla="*/ 847850 w 1831406"/>
              <a:gd name="connsiteY4" fmla="*/ 622878 h 1070108"/>
              <a:gd name="connsiteX5" fmla="*/ 930195 w 1831406"/>
              <a:gd name="connsiteY5" fmla="*/ 463996 h 1070108"/>
              <a:gd name="connsiteX6" fmla="*/ 1031229 w 1831406"/>
              <a:gd name="connsiteY6" fmla="*/ 284782 h 1070108"/>
              <a:gd name="connsiteX7" fmla="*/ 1064719 w 1831406"/>
              <a:gd name="connsiteY7" fmla="*/ 95400 h 1070108"/>
              <a:gd name="connsiteX8" fmla="*/ 1047171 w 1831406"/>
              <a:gd name="connsiteY8" fmla="*/ 33455 h 1070108"/>
              <a:gd name="connsiteX9" fmla="*/ 1111860 w 1831406"/>
              <a:gd name="connsiteY9" fmla="*/ 0 h 1070108"/>
              <a:gd name="connsiteX10" fmla="*/ 1165076 w 1831406"/>
              <a:gd name="connsiteY10" fmla="*/ 44094 h 1070108"/>
              <a:gd name="connsiteX11" fmla="*/ 1172760 w 1831406"/>
              <a:gd name="connsiteY11" fmla="*/ 143986 h 1070108"/>
              <a:gd name="connsiteX12" fmla="*/ 1272652 w 1831406"/>
              <a:gd name="connsiteY12" fmla="*/ 359139 h 1070108"/>
              <a:gd name="connsiteX13" fmla="*/ 1410965 w 1831406"/>
              <a:gd name="connsiteY13" fmla="*/ 459031 h 1070108"/>
              <a:gd name="connsiteX14" fmla="*/ 1395597 w 1831406"/>
              <a:gd name="connsiteY14" fmla="*/ 535872 h 1070108"/>
              <a:gd name="connsiteX15" fmla="*/ 1452709 w 1831406"/>
              <a:gd name="connsiteY15" fmla="*/ 643448 h 1070108"/>
              <a:gd name="connsiteX16" fmla="*/ 1483445 w 1831406"/>
              <a:gd name="connsiteY16" fmla="*/ 723007 h 1070108"/>
              <a:gd name="connsiteX17" fmla="*/ 1544344 w 1831406"/>
              <a:gd name="connsiteY17" fmla="*/ 771594 h 1070108"/>
              <a:gd name="connsiteX18" fmla="*/ 1695274 w 1831406"/>
              <a:gd name="connsiteY18" fmla="*/ 843233 h 1070108"/>
              <a:gd name="connsiteX19" fmla="*/ 1831406 w 1831406"/>
              <a:gd name="connsiteY19" fmla="*/ 882124 h 1070108"/>
              <a:gd name="connsiteX0" fmla="*/ 0 w 1850670"/>
              <a:gd name="connsiteY0" fmla="*/ 1058966 h 1070108"/>
              <a:gd name="connsiteX1" fmla="*/ 762690 w 1850670"/>
              <a:gd name="connsiteY1" fmla="*/ 1069301 h 1070108"/>
              <a:gd name="connsiteX2" fmla="*/ 827550 w 1850670"/>
              <a:gd name="connsiteY2" fmla="*/ 938160 h 1070108"/>
              <a:gd name="connsiteX3" fmla="*/ 832482 w 1850670"/>
              <a:gd name="connsiteY3" fmla="*/ 743341 h 1070108"/>
              <a:gd name="connsiteX4" fmla="*/ 847850 w 1850670"/>
              <a:gd name="connsiteY4" fmla="*/ 622878 h 1070108"/>
              <a:gd name="connsiteX5" fmla="*/ 930195 w 1850670"/>
              <a:gd name="connsiteY5" fmla="*/ 463996 h 1070108"/>
              <a:gd name="connsiteX6" fmla="*/ 1031229 w 1850670"/>
              <a:gd name="connsiteY6" fmla="*/ 284782 h 1070108"/>
              <a:gd name="connsiteX7" fmla="*/ 1064719 w 1850670"/>
              <a:gd name="connsiteY7" fmla="*/ 95400 h 1070108"/>
              <a:gd name="connsiteX8" fmla="*/ 1047171 w 1850670"/>
              <a:gd name="connsiteY8" fmla="*/ 33455 h 1070108"/>
              <a:gd name="connsiteX9" fmla="*/ 1111860 w 1850670"/>
              <a:gd name="connsiteY9" fmla="*/ 0 h 1070108"/>
              <a:gd name="connsiteX10" fmla="*/ 1165076 w 1850670"/>
              <a:gd name="connsiteY10" fmla="*/ 44094 h 1070108"/>
              <a:gd name="connsiteX11" fmla="*/ 1172760 w 1850670"/>
              <a:gd name="connsiteY11" fmla="*/ 143986 h 1070108"/>
              <a:gd name="connsiteX12" fmla="*/ 1272652 w 1850670"/>
              <a:gd name="connsiteY12" fmla="*/ 359139 h 1070108"/>
              <a:gd name="connsiteX13" fmla="*/ 1410965 w 1850670"/>
              <a:gd name="connsiteY13" fmla="*/ 459031 h 1070108"/>
              <a:gd name="connsiteX14" fmla="*/ 1395597 w 1850670"/>
              <a:gd name="connsiteY14" fmla="*/ 535872 h 1070108"/>
              <a:gd name="connsiteX15" fmla="*/ 1452709 w 1850670"/>
              <a:gd name="connsiteY15" fmla="*/ 643448 h 1070108"/>
              <a:gd name="connsiteX16" fmla="*/ 1483445 w 1850670"/>
              <a:gd name="connsiteY16" fmla="*/ 723007 h 1070108"/>
              <a:gd name="connsiteX17" fmla="*/ 1544344 w 1850670"/>
              <a:gd name="connsiteY17" fmla="*/ 771594 h 1070108"/>
              <a:gd name="connsiteX18" fmla="*/ 1695274 w 1850670"/>
              <a:gd name="connsiteY18" fmla="*/ 843233 h 1070108"/>
              <a:gd name="connsiteX19" fmla="*/ 1850670 w 1850670"/>
              <a:gd name="connsiteY19" fmla="*/ 889573 h 1070108"/>
              <a:gd name="connsiteX0" fmla="*/ 0 w 1721836"/>
              <a:gd name="connsiteY0" fmla="*/ 1068265 h 1072528"/>
              <a:gd name="connsiteX1" fmla="*/ 633856 w 1721836"/>
              <a:gd name="connsiteY1" fmla="*/ 1069301 h 1072528"/>
              <a:gd name="connsiteX2" fmla="*/ 698716 w 1721836"/>
              <a:gd name="connsiteY2" fmla="*/ 938160 h 1072528"/>
              <a:gd name="connsiteX3" fmla="*/ 703648 w 1721836"/>
              <a:gd name="connsiteY3" fmla="*/ 743341 h 1072528"/>
              <a:gd name="connsiteX4" fmla="*/ 719016 w 1721836"/>
              <a:gd name="connsiteY4" fmla="*/ 622878 h 1072528"/>
              <a:gd name="connsiteX5" fmla="*/ 801361 w 1721836"/>
              <a:gd name="connsiteY5" fmla="*/ 463996 h 1072528"/>
              <a:gd name="connsiteX6" fmla="*/ 902395 w 1721836"/>
              <a:gd name="connsiteY6" fmla="*/ 284782 h 1072528"/>
              <a:gd name="connsiteX7" fmla="*/ 935885 w 1721836"/>
              <a:gd name="connsiteY7" fmla="*/ 95400 h 1072528"/>
              <a:gd name="connsiteX8" fmla="*/ 918337 w 1721836"/>
              <a:gd name="connsiteY8" fmla="*/ 33455 h 1072528"/>
              <a:gd name="connsiteX9" fmla="*/ 983026 w 1721836"/>
              <a:gd name="connsiteY9" fmla="*/ 0 h 1072528"/>
              <a:gd name="connsiteX10" fmla="*/ 1036242 w 1721836"/>
              <a:gd name="connsiteY10" fmla="*/ 44094 h 1072528"/>
              <a:gd name="connsiteX11" fmla="*/ 1043926 w 1721836"/>
              <a:gd name="connsiteY11" fmla="*/ 143986 h 1072528"/>
              <a:gd name="connsiteX12" fmla="*/ 1143818 w 1721836"/>
              <a:gd name="connsiteY12" fmla="*/ 359139 h 1072528"/>
              <a:gd name="connsiteX13" fmla="*/ 1282131 w 1721836"/>
              <a:gd name="connsiteY13" fmla="*/ 459031 h 1072528"/>
              <a:gd name="connsiteX14" fmla="*/ 1266763 w 1721836"/>
              <a:gd name="connsiteY14" fmla="*/ 535872 h 1072528"/>
              <a:gd name="connsiteX15" fmla="*/ 1323875 w 1721836"/>
              <a:gd name="connsiteY15" fmla="*/ 643448 h 1072528"/>
              <a:gd name="connsiteX16" fmla="*/ 1354611 w 1721836"/>
              <a:gd name="connsiteY16" fmla="*/ 723007 h 1072528"/>
              <a:gd name="connsiteX17" fmla="*/ 1415510 w 1721836"/>
              <a:gd name="connsiteY17" fmla="*/ 771594 h 1072528"/>
              <a:gd name="connsiteX18" fmla="*/ 1566440 w 1721836"/>
              <a:gd name="connsiteY18" fmla="*/ 843233 h 1072528"/>
              <a:gd name="connsiteX19" fmla="*/ 1721836 w 1721836"/>
              <a:gd name="connsiteY19" fmla="*/ 889573 h 1072528"/>
              <a:gd name="connsiteX0" fmla="*/ 0 w 1721836"/>
              <a:gd name="connsiteY0" fmla="*/ 1068265 h 1075400"/>
              <a:gd name="connsiteX1" fmla="*/ 644162 w 1721836"/>
              <a:gd name="connsiteY1" fmla="*/ 1073951 h 1075400"/>
              <a:gd name="connsiteX2" fmla="*/ 698716 w 1721836"/>
              <a:gd name="connsiteY2" fmla="*/ 938160 h 1075400"/>
              <a:gd name="connsiteX3" fmla="*/ 703648 w 1721836"/>
              <a:gd name="connsiteY3" fmla="*/ 743341 h 1075400"/>
              <a:gd name="connsiteX4" fmla="*/ 719016 w 1721836"/>
              <a:gd name="connsiteY4" fmla="*/ 622878 h 1075400"/>
              <a:gd name="connsiteX5" fmla="*/ 801361 w 1721836"/>
              <a:gd name="connsiteY5" fmla="*/ 463996 h 1075400"/>
              <a:gd name="connsiteX6" fmla="*/ 902395 w 1721836"/>
              <a:gd name="connsiteY6" fmla="*/ 284782 h 1075400"/>
              <a:gd name="connsiteX7" fmla="*/ 935885 w 1721836"/>
              <a:gd name="connsiteY7" fmla="*/ 95400 h 1075400"/>
              <a:gd name="connsiteX8" fmla="*/ 918337 w 1721836"/>
              <a:gd name="connsiteY8" fmla="*/ 33455 h 1075400"/>
              <a:gd name="connsiteX9" fmla="*/ 983026 w 1721836"/>
              <a:gd name="connsiteY9" fmla="*/ 0 h 1075400"/>
              <a:gd name="connsiteX10" fmla="*/ 1036242 w 1721836"/>
              <a:gd name="connsiteY10" fmla="*/ 44094 h 1075400"/>
              <a:gd name="connsiteX11" fmla="*/ 1043926 w 1721836"/>
              <a:gd name="connsiteY11" fmla="*/ 143986 h 1075400"/>
              <a:gd name="connsiteX12" fmla="*/ 1143818 w 1721836"/>
              <a:gd name="connsiteY12" fmla="*/ 359139 h 1075400"/>
              <a:gd name="connsiteX13" fmla="*/ 1282131 w 1721836"/>
              <a:gd name="connsiteY13" fmla="*/ 459031 h 1075400"/>
              <a:gd name="connsiteX14" fmla="*/ 1266763 w 1721836"/>
              <a:gd name="connsiteY14" fmla="*/ 535872 h 1075400"/>
              <a:gd name="connsiteX15" fmla="*/ 1323875 w 1721836"/>
              <a:gd name="connsiteY15" fmla="*/ 643448 h 1075400"/>
              <a:gd name="connsiteX16" fmla="*/ 1354611 w 1721836"/>
              <a:gd name="connsiteY16" fmla="*/ 723007 h 1075400"/>
              <a:gd name="connsiteX17" fmla="*/ 1415510 w 1721836"/>
              <a:gd name="connsiteY17" fmla="*/ 771594 h 1075400"/>
              <a:gd name="connsiteX18" fmla="*/ 1566440 w 1721836"/>
              <a:gd name="connsiteY18" fmla="*/ 843233 h 1075400"/>
              <a:gd name="connsiteX19" fmla="*/ 1721836 w 1721836"/>
              <a:gd name="connsiteY19" fmla="*/ 889573 h 1075400"/>
              <a:gd name="connsiteX0" fmla="*/ 0 w 1721836"/>
              <a:gd name="connsiteY0" fmla="*/ 1045019 h 1052154"/>
              <a:gd name="connsiteX1" fmla="*/ 644162 w 1721836"/>
              <a:gd name="connsiteY1" fmla="*/ 1050705 h 1052154"/>
              <a:gd name="connsiteX2" fmla="*/ 698716 w 1721836"/>
              <a:gd name="connsiteY2" fmla="*/ 914914 h 1052154"/>
              <a:gd name="connsiteX3" fmla="*/ 703648 w 1721836"/>
              <a:gd name="connsiteY3" fmla="*/ 720095 h 1052154"/>
              <a:gd name="connsiteX4" fmla="*/ 719016 w 1721836"/>
              <a:gd name="connsiteY4" fmla="*/ 599632 h 1052154"/>
              <a:gd name="connsiteX5" fmla="*/ 801361 w 1721836"/>
              <a:gd name="connsiteY5" fmla="*/ 440750 h 1052154"/>
              <a:gd name="connsiteX6" fmla="*/ 902395 w 1721836"/>
              <a:gd name="connsiteY6" fmla="*/ 261536 h 1052154"/>
              <a:gd name="connsiteX7" fmla="*/ 935885 w 1721836"/>
              <a:gd name="connsiteY7" fmla="*/ 72154 h 1052154"/>
              <a:gd name="connsiteX8" fmla="*/ 918337 w 1721836"/>
              <a:gd name="connsiteY8" fmla="*/ 10209 h 1052154"/>
              <a:gd name="connsiteX9" fmla="*/ 1024253 w 1721836"/>
              <a:gd name="connsiteY9" fmla="*/ 0 h 1052154"/>
              <a:gd name="connsiteX10" fmla="*/ 1036242 w 1721836"/>
              <a:gd name="connsiteY10" fmla="*/ 20848 h 1052154"/>
              <a:gd name="connsiteX11" fmla="*/ 1043926 w 1721836"/>
              <a:gd name="connsiteY11" fmla="*/ 120740 h 1052154"/>
              <a:gd name="connsiteX12" fmla="*/ 1143818 w 1721836"/>
              <a:gd name="connsiteY12" fmla="*/ 335893 h 1052154"/>
              <a:gd name="connsiteX13" fmla="*/ 1282131 w 1721836"/>
              <a:gd name="connsiteY13" fmla="*/ 435785 h 1052154"/>
              <a:gd name="connsiteX14" fmla="*/ 1266763 w 1721836"/>
              <a:gd name="connsiteY14" fmla="*/ 512626 h 1052154"/>
              <a:gd name="connsiteX15" fmla="*/ 1323875 w 1721836"/>
              <a:gd name="connsiteY15" fmla="*/ 620202 h 1052154"/>
              <a:gd name="connsiteX16" fmla="*/ 1354611 w 1721836"/>
              <a:gd name="connsiteY16" fmla="*/ 699761 h 1052154"/>
              <a:gd name="connsiteX17" fmla="*/ 1415510 w 1721836"/>
              <a:gd name="connsiteY17" fmla="*/ 748348 h 1052154"/>
              <a:gd name="connsiteX18" fmla="*/ 1566440 w 1721836"/>
              <a:gd name="connsiteY18" fmla="*/ 819987 h 1052154"/>
              <a:gd name="connsiteX19" fmla="*/ 1721836 w 1721836"/>
              <a:gd name="connsiteY19" fmla="*/ 866327 h 1052154"/>
              <a:gd name="connsiteX0" fmla="*/ 0 w 1721836"/>
              <a:gd name="connsiteY0" fmla="*/ 1045019 h 1052154"/>
              <a:gd name="connsiteX1" fmla="*/ 644162 w 1721836"/>
              <a:gd name="connsiteY1" fmla="*/ 1050705 h 1052154"/>
              <a:gd name="connsiteX2" fmla="*/ 698716 w 1721836"/>
              <a:gd name="connsiteY2" fmla="*/ 914914 h 1052154"/>
              <a:gd name="connsiteX3" fmla="*/ 703648 w 1721836"/>
              <a:gd name="connsiteY3" fmla="*/ 720095 h 1052154"/>
              <a:gd name="connsiteX4" fmla="*/ 719016 w 1721836"/>
              <a:gd name="connsiteY4" fmla="*/ 599632 h 1052154"/>
              <a:gd name="connsiteX5" fmla="*/ 801361 w 1721836"/>
              <a:gd name="connsiteY5" fmla="*/ 440750 h 1052154"/>
              <a:gd name="connsiteX6" fmla="*/ 902395 w 1721836"/>
              <a:gd name="connsiteY6" fmla="*/ 261536 h 1052154"/>
              <a:gd name="connsiteX7" fmla="*/ 935885 w 1721836"/>
              <a:gd name="connsiteY7" fmla="*/ 72154 h 1052154"/>
              <a:gd name="connsiteX8" fmla="*/ 918337 w 1721836"/>
              <a:gd name="connsiteY8" fmla="*/ 24156 h 1052154"/>
              <a:gd name="connsiteX9" fmla="*/ 1024253 w 1721836"/>
              <a:gd name="connsiteY9" fmla="*/ 0 h 1052154"/>
              <a:gd name="connsiteX10" fmla="*/ 1036242 w 1721836"/>
              <a:gd name="connsiteY10" fmla="*/ 20848 h 1052154"/>
              <a:gd name="connsiteX11" fmla="*/ 1043926 w 1721836"/>
              <a:gd name="connsiteY11" fmla="*/ 120740 h 1052154"/>
              <a:gd name="connsiteX12" fmla="*/ 1143818 w 1721836"/>
              <a:gd name="connsiteY12" fmla="*/ 335893 h 1052154"/>
              <a:gd name="connsiteX13" fmla="*/ 1282131 w 1721836"/>
              <a:gd name="connsiteY13" fmla="*/ 435785 h 1052154"/>
              <a:gd name="connsiteX14" fmla="*/ 1266763 w 1721836"/>
              <a:gd name="connsiteY14" fmla="*/ 512626 h 1052154"/>
              <a:gd name="connsiteX15" fmla="*/ 1323875 w 1721836"/>
              <a:gd name="connsiteY15" fmla="*/ 620202 h 1052154"/>
              <a:gd name="connsiteX16" fmla="*/ 1354611 w 1721836"/>
              <a:gd name="connsiteY16" fmla="*/ 699761 h 1052154"/>
              <a:gd name="connsiteX17" fmla="*/ 1415510 w 1721836"/>
              <a:gd name="connsiteY17" fmla="*/ 748348 h 1052154"/>
              <a:gd name="connsiteX18" fmla="*/ 1566440 w 1721836"/>
              <a:gd name="connsiteY18" fmla="*/ 819987 h 1052154"/>
              <a:gd name="connsiteX19" fmla="*/ 1721836 w 1721836"/>
              <a:gd name="connsiteY19" fmla="*/ 866327 h 1052154"/>
              <a:gd name="connsiteX0" fmla="*/ 0 w 1721836"/>
              <a:gd name="connsiteY0" fmla="*/ 1045019 h 1052154"/>
              <a:gd name="connsiteX1" fmla="*/ 644162 w 1721836"/>
              <a:gd name="connsiteY1" fmla="*/ 1050705 h 1052154"/>
              <a:gd name="connsiteX2" fmla="*/ 698716 w 1721836"/>
              <a:gd name="connsiteY2" fmla="*/ 914914 h 1052154"/>
              <a:gd name="connsiteX3" fmla="*/ 703648 w 1721836"/>
              <a:gd name="connsiteY3" fmla="*/ 720095 h 1052154"/>
              <a:gd name="connsiteX4" fmla="*/ 719016 w 1721836"/>
              <a:gd name="connsiteY4" fmla="*/ 599632 h 1052154"/>
              <a:gd name="connsiteX5" fmla="*/ 801361 w 1721836"/>
              <a:gd name="connsiteY5" fmla="*/ 440750 h 1052154"/>
              <a:gd name="connsiteX6" fmla="*/ 902395 w 1721836"/>
              <a:gd name="connsiteY6" fmla="*/ 261536 h 1052154"/>
              <a:gd name="connsiteX7" fmla="*/ 935885 w 1721836"/>
              <a:gd name="connsiteY7" fmla="*/ 72154 h 1052154"/>
              <a:gd name="connsiteX8" fmla="*/ 918337 w 1721836"/>
              <a:gd name="connsiteY8" fmla="*/ 24156 h 1052154"/>
              <a:gd name="connsiteX9" fmla="*/ 1024253 w 1721836"/>
              <a:gd name="connsiteY9" fmla="*/ 0 h 1052154"/>
              <a:gd name="connsiteX10" fmla="*/ 1062008 w 1721836"/>
              <a:gd name="connsiteY10" fmla="*/ 16199 h 1052154"/>
              <a:gd name="connsiteX11" fmla="*/ 1043926 w 1721836"/>
              <a:gd name="connsiteY11" fmla="*/ 120740 h 1052154"/>
              <a:gd name="connsiteX12" fmla="*/ 1143818 w 1721836"/>
              <a:gd name="connsiteY12" fmla="*/ 335893 h 1052154"/>
              <a:gd name="connsiteX13" fmla="*/ 1282131 w 1721836"/>
              <a:gd name="connsiteY13" fmla="*/ 435785 h 1052154"/>
              <a:gd name="connsiteX14" fmla="*/ 1266763 w 1721836"/>
              <a:gd name="connsiteY14" fmla="*/ 512626 h 1052154"/>
              <a:gd name="connsiteX15" fmla="*/ 1323875 w 1721836"/>
              <a:gd name="connsiteY15" fmla="*/ 620202 h 1052154"/>
              <a:gd name="connsiteX16" fmla="*/ 1354611 w 1721836"/>
              <a:gd name="connsiteY16" fmla="*/ 699761 h 1052154"/>
              <a:gd name="connsiteX17" fmla="*/ 1415510 w 1721836"/>
              <a:gd name="connsiteY17" fmla="*/ 748348 h 1052154"/>
              <a:gd name="connsiteX18" fmla="*/ 1566440 w 1721836"/>
              <a:gd name="connsiteY18" fmla="*/ 819987 h 1052154"/>
              <a:gd name="connsiteX19" fmla="*/ 1721836 w 1721836"/>
              <a:gd name="connsiteY19" fmla="*/ 866327 h 1052154"/>
              <a:gd name="connsiteX0" fmla="*/ 0 w 1721836"/>
              <a:gd name="connsiteY0" fmla="*/ 1045019 h 1052154"/>
              <a:gd name="connsiteX1" fmla="*/ 644162 w 1721836"/>
              <a:gd name="connsiteY1" fmla="*/ 1050705 h 1052154"/>
              <a:gd name="connsiteX2" fmla="*/ 698716 w 1721836"/>
              <a:gd name="connsiteY2" fmla="*/ 914914 h 1052154"/>
              <a:gd name="connsiteX3" fmla="*/ 703648 w 1721836"/>
              <a:gd name="connsiteY3" fmla="*/ 720095 h 1052154"/>
              <a:gd name="connsiteX4" fmla="*/ 719016 w 1721836"/>
              <a:gd name="connsiteY4" fmla="*/ 599632 h 1052154"/>
              <a:gd name="connsiteX5" fmla="*/ 801361 w 1721836"/>
              <a:gd name="connsiteY5" fmla="*/ 440750 h 1052154"/>
              <a:gd name="connsiteX6" fmla="*/ 902395 w 1721836"/>
              <a:gd name="connsiteY6" fmla="*/ 261536 h 1052154"/>
              <a:gd name="connsiteX7" fmla="*/ 935885 w 1721836"/>
              <a:gd name="connsiteY7" fmla="*/ 72154 h 1052154"/>
              <a:gd name="connsiteX8" fmla="*/ 918337 w 1721836"/>
              <a:gd name="connsiteY8" fmla="*/ 24156 h 1052154"/>
              <a:gd name="connsiteX9" fmla="*/ 1024253 w 1721836"/>
              <a:gd name="connsiteY9" fmla="*/ 0 h 1052154"/>
              <a:gd name="connsiteX10" fmla="*/ 1062008 w 1721836"/>
              <a:gd name="connsiteY10" fmla="*/ 16199 h 1052154"/>
              <a:gd name="connsiteX11" fmla="*/ 1095460 w 1721836"/>
              <a:gd name="connsiteY11" fmla="*/ 64948 h 1052154"/>
              <a:gd name="connsiteX12" fmla="*/ 1143818 w 1721836"/>
              <a:gd name="connsiteY12" fmla="*/ 335893 h 1052154"/>
              <a:gd name="connsiteX13" fmla="*/ 1282131 w 1721836"/>
              <a:gd name="connsiteY13" fmla="*/ 435785 h 1052154"/>
              <a:gd name="connsiteX14" fmla="*/ 1266763 w 1721836"/>
              <a:gd name="connsiteY14" fmla="*/ 512626 h 1052154"/>
              <a:gd name="connsiteX15" fmla="*/ 1323875 w 1721836"/>
              <a:gd name="connsiteY15" fmla="*/ 620202 h 1052154"/>
              <a:gd name="connsiteX16" fmla="*/ 1354611 w 1721836"/>
              <a:gd name="connsiteY16" fmla="*/ 699761 h 1052154"/>
              <a:gd name="connsiteX17" fmla="*/ 1415510 w 1721836"/>
              <a:gd name="connsiteY17" fmla="*/ 748348 h 1052154"/>
              <a:gd name="connsiteX18" fmla="*/ 1566440 w 1721836"/>
              <a:gd name="connsiteY18" fmla="*/ 819987 h 1052154"/>
              <a:gd name="connsiteX19" fmla="*/ 1721836 w 1721836"/>
              <a:gd name="connsiteY19" fmla="*/ 866327 h 1052154"/>
              <a:gd name="connsiteX0" fmla="*/ 0 w 1721836"/>
              <a:gd name="connsiteY0" fmla="*/ 1045019 h 1052154"/>
              <a:gd name="connsiteX1" fmla="*/ 644162 w 1721836"/>
              <a:gd name="connsiteY1" fmla="*/ 1050705 h 1052154"/>
              <a:gd name="connsiteX2" fmla="*/ 698716 w 1721836"/>
              <a:gd name="connsiteY2" fmla="*/ 914914 h 1052154"/>
              <a:gd name="connsiteX3" fmla="*/ 703648 w 1721836"/>
              <a:gd name="connsiteY3" fmla="*/ 720095 h 1052154"/>
              <a:gd name="connsiteX4" fmla="*/ 719016 w 1721836"/>
              <a:gd name="connsiteY4" fmla="*/ 599632 h 1052154"/>
              <a:gd name="connsiteX5" fmla="*/ 801361 w 1721836"/>
              <a:gd name="connsiteY5" fmla="*/ 440750 h 1052154"/>
              <a:gd name="connsiteX6" fmla="*/ 902395 w 1721836"/>
              <a:gd name="connsiteY6" fmla="*/ 261536 h 1052154"/>
              <a:gd name="connsiteX7" fmla="*/ 935885 w 1721836"/>
              <a:gd name="connsiteY7" fmla="*/ 72154 h 1052154"/>
              <a:gd name="connsiteX8" fmla="*/ 918337 w 1721836"/>
              <a:gd name="connsiteY8" fmla="*/ 24156 h 1052154"/>
              <a:gd name="connsiteX9" fmla="*/ 1024253 w 1721836"/>
              <a:gd name="connsiteY9" fmla="*/ 0 h 1052154"/>
              <a:gd name="connsiteX10" fmla="*/ 1062008 w 1721836"/>
              <a:gd name="connsiteY10" fmla="*/ 16199 h 1052154"/>
              <a:gd name="connsiteX11" fmla="*/ 1095460 w 1721836"/>
              <a:gd name="connsiteY11" fmla="*/ 64948 h 1052154"/>
              <a:gd name="connsiteX12" fmla="*/ 1143818 w 1721836"/>
              <a:gd name="connsiteY12" fmla="*/ 335893 h 1052154"/>
              <a:gd name="connsiteX13" fmla="*/ 1282131 w 1721836"/>
              <a:gd name="connsiteY13" fmla="*/ 435785 h 1052154"/>
              <a:gd name="connsiteX14" fmla="*/ 1266763 w 1721836"/>
              <a:gd name="connsiteY14" fmla="*/ 512626 h 1052154"/>
              <a:gd name="connsiteX15" fmla="*/ 1323875 w 1721836"/>
              <a:gd name="connsiteY15" fmla="*/ 620202 h 1052154"/>
              <a:gd name="connsiteX16" fmla="*/ 1354611 w 1721836"/>
              <a:gd name="connsiteY16" fmla="*/ 699761 h 1052154"/>
              <a:gd name="connsiteX17" fmla="*/ 1415510 w 1721836"/>
              <a:gd name="connsiteY17" fmla="*/ 748348 h 1052154"/>
              <a:gd name="connsiteX18" fmla="*/ 1566440 w 1721836"/>
              <a:gd name="connsiteY18" fmla="*/ 819987 h 1052154"/>
              <a:gd name="connsiteX19" fmla="*/ 1721836 w 1721836"/>
              <a:gd name="connsiteY19" fmla="*/ 866327 h 1052154"/>
              <a:gd name="connsiteX0" fmla="*/ 0 w 1721836"/>
              <a:gd name="connsiteY0" fmla="*/ 1045019 h 1052154"/>
              <a:gd name="connsiteX1" fmla="*/ 644162 w 1721836"/>
              <a:gd name="connsiteY1" fmla="*/ 1050705 h 1052154"/>
              <a:gd name="connsiteX2" fmla="*/ 698716 w 1721836"/>
              <a:gd name="connsiteY2" fmla="*/ 914914 h 1052154"/>
              <a:gd name="connsiteX3" fmla="*/ 703648 w 1721836"/>
              <a:gd name="connsiteY3" fmla="*/ 720095 h 1052154"/>
              <a:gd name="connsiteX4" fmla="*/ 719016 w 1721836"/>
              <a:gd name="connsiteY4" fmla="*/ 599632 h 1052154"/>
              <a:gd name="connsiteX5" fmla="*/ 801361 w 1721836"/>
              <a:gd name="connsiteY5" fmla="*/ 440750 h 1052154"/>
              <a:gd name="connsiteX6" fmla="*/ 902395 w 1721836"/>
              <a:gd name="connsiteY6" fmla="*/ 261536 h 1052154"/>
              <a:gd name="connsiteX7" fmla="*/ 935885 w 1721836"/>
              <a:gd name="connsiteY7" fmla="*/ 72154 h 1052154"/>
              <a:gd name="connsiteX8" fmla="*/ 918337 w 1721836"/>
              <a:gd name="connsiteY8" fmla="*/ 24156 h 1052154"/>
              <a:gd name="connsiteX9" fmla="*/ 1024253 w 1721836"/>
              <a:gd name="connsiteY9" fmla="*/ 0 h 1052154"/>
              <a:gd name="connsiteX10" fmla="*/ 1062008 w 1721836"/>
              <a:gd name="connsiteY10" fmla="*/ 16199 h 1052154"/>
              <a:gd name="connsiteX11" fmla="*/ 1116073 w 1721836"/>
              <a:gd name="connsiteY11" fmla="*/ 51000 h 1052154"/>
              <a:gd name="connsiteX12" fmla="*/ 1143818 w 1721836"/>
              <a:gd name="connsiteY12" fmla="*/ 335893 h 1052154"/>
              <a:gd name="connsiteX13" fmla="*/ 1282131 w 1721836"/>
              <a:gd name="connsiteY13" fmla="*/ 435785 h 1052154"/>
              <a:gd name="connsiteX14" fmla="*/ 1266763 w 1721836"/>
              <a:gd name="connsiteY14" fmla="*/ 512626 h 1052154"/>
              <a:gd name="connsiteX15" fmla="*/ 1323875 w 1721836"/>
              <a:gd name="connsiteY15" fmla="*/ 620202 h 1052154"/>
              <a:gd name="connsiteX16" fmla="*/ 1354611 w 1721836"/>
              <a:gd name="connsiteY16" fmla="*/ 699761 h 1052154"/>
              <a:gd name="connsiteX17" fmla="*/ 1415510 w 1721836"/>
              <a:gd name="connsiteY17" fmla="*/ 748348 h 1052154"/>
              <a:gd name="connsiteX18" fmla="*/ 1566440 w 1721836"/>
              <a:gd name="connsiteY18" fmla="*/ 819987 h 1052154"/>
              <a:gd name="connsiteX19" fmla="*/ 1721836 w 1721836"/>
              <a:gd name="connsiteY19" fmla="*/ 866327 h 1052154"/>
              <a:gd name="connsiteX0" fmla="*/ 0 w 1721836"/>
              <a:gd name="connsiteY0" fmla="*/ 1045019 h 1052154"/>
              <a:gd name="connsiteX1" fmla="*/ 644162 w 1721836"/>
              <a:gd name="connsiteY1" fmla="*/ 1050705 h 1052154"/>
              <a:gd name="connsiteX2" fmla="*/ 698716 w 1721836"/>
              <a:gd name="connsiteY2" fmla="*/ 914914 h 1052154"/>
              <a:gd name="connsiteX3" fmla="*/ 703648 w 1721836"/>
              <a:gd name="connsiteY3" fmla="*/ 720095 h 1052154"/>
              <a:gd name="connsiteX4" fmla="*/ 719016 w 1721836"/>
              <a:gd name="connsiteY4" fmla="*/ 599632 h 1052154"/>
              <a:gd name="connsiteX5" fmla="*/ 801361 w 1721836"/>
              <a:gd name="connsiteY5" fmla="*/ 440750 h 1052154"/>
              <a:gd name="connsiteX6" fmla="*/ 902395 w 1721836"/>
              <a:gd name="connsiteY6" fmla="*/ 261536 h 1052154"/>
              <a:gd name="connsiteX7" fmla="*/ 935885 w 1721836"/>
              <a:gd name="connsiteY7" fmla="*/ 72154 h 1052154"/>
              <a:gd name="connsiteX8" fmla="*/ 918337 w 1721836"/>
              <a:gd name="connsiteY8" fmla="*/ 24156 h 1052154"/>
              <a:gd name="connsiteX9" fmla="*/ 1024253 w 1721836"/>
              <a:gd name="connsiteY9" fmla="*/ 0 h 1052154"/>
              <a:gd name="connsiteX10" fmla="*/ 1062008 w 1721836"/>
              <a:gd name="connsiteY10" fmla="*/ 16199 h 1052154"/>
              <a:gd name="connsiteX11" fmla="*/ 1116073 w 1721836"/>
              <a:gd name="connsiteY11" fmla="*/ 51000 h 1052154"/>
              <a:gd name="connsiteX12" fmla="*/ 1143818 w 1721836"/>
              <a:gd name="connsiteY12" fmla="*/ 335893 h 1052154"/>
              <a:gd name="connsiteX13" fmla="*/ 1282131 w 1721836"/>
              <a:gd name="connsiteY13" fmla="*/ 435785 h 1052154"/>
              <a:gd name="connsiteX14" fmla="*/ 1266763 w 1721836"/>
              <a:gd name="connsiteY14" fmla="*/ 512626 h 1052154"/>
              <a:gd name="connsiteX15" fmla="*/ 1323875 w 1721836"/>
              <a:gd name="connsiteY15" fmla="*/ 620202 h 1052154"/>
              <a:gd name="connsiteX16" fmla="*/ 1354611 w 1721836"/>
              <a:gd name="connsiteY16" fmla="*/ 699761 h 1052154"/>
              <a:gd name="connsiteX17" fmla="*/ 1415510 w 1721836"/>
              <a:gd name="connsiteY17" fmla="*/ 748348 h 1052154"/>
              <a:gd name="connsiteX18" fmla="*/ 1566440 w 1721836"/>
              <a:gd name="connsiteY18" fmla="*/ 819987 h 1052154"/>
              <a:gd name="connsiteX19" fmla="*/ 1721836 w 1721836"/>
              <a:gd name="connsiteY19" fmla="*/ 866327 h 1052154"/>
              <a:gd name="connsiteX0" fmla="*/ 0 w 1721836"/>
              <a:gd name="connsiteY0" fmla="*/ 1045019 h 1052154"/>
              <a:gd name="connsiteX1" fmla="*/ 644162 w 1721836"/>
              <a:gd name="connsiteY1" fmla="*/ 1050705 h 1052154"/>
              <a:gd name="connsiteX2" fmla="*/ 698716 w 1721836"/>
              <a:gd name="connsiteY2" fmla="*/ 914914 h 1052154"/>
              <a:gd name="connsiteX3" fmla="*/ 703648 w 1721836"/>
              <a:gd name="connsiteY3" fmla="*/ 720095 h 1052154"/>
              <a:gd name="connsiteX4" fmla="*/ 719016 w 1721836"/>
              <a:gd name="connsiteY4" fmla="*/ 599632 h 1052154"/>
              <a:gd name="connsiteX5" fmla="*/ 801361 w 1721836"/>
              <a:gd name="connsiteY5" fmla="*/ 440750 h 1052154"/>
              <a:gd name="connsiteX6" fmla="*/ 902395 w 1721836"/>
              <a:gd name="connsiteY6" fmla="*/ 261536 h 1052154"/>
              <a:gd name="connsiteX7" fmla="*/ 935885 w 1721836"/>
              <a:gd name="connsiteY7" fmla="*/ 72154 h 1052154"/>
              <a:gd name="connsiteX8" fmla="*/ 918337 w 1721836"/>
              <a:gd name="connsiteY8" fmla="*/ 24156 h 1052154"/>
              <a:gd name="connsiteX9" fmla="*/ 1024253 w 1721836"/>
              <a:gd name="connsiteY9" fmla="*/ 0 h 1052154"/>
              <a:gd name="connsiteX10" fmla="*/ 1062008 w 1721836"/>
              <a:gd name="connsiteY10" fmla="*/ 16199 h 1052154"/>
              <a:gd name="connsiteX11" fmla="*/ 1116073 w 1721836"/>
              <a:gd name="connsiteY11" fmla="*/ 51000 h 1052154"/>
              <a:gd name="connsiteX12" fmla="*/ 1190198 w 1721836"/>
              <a:gd name="connsiteY12" fmla="*/ 294048 h 1052154"/>
              <a:gd name="connsiteX13" fmla="*/ 1282131 w 1721836"/>
              <a:gd name="connsiteY13" fmla="*/ 435785 h 1052154"/>
              <a:gd name="connsiteX14" fmla="*/ 1266763 w 1721836"/>
              <a:gd name="connsiteY14" fmla="*/ 512626 h 1052154"/>
              <a:gd name="connsiteX15" fmla="*/ 1323875 w 1721836"/>
              <a:gd name="connsiteY15" fmla="*/ 620202 h 1052154"/>
              <a:gd name="connsiteX16" fmla="*/ 1354611 w 1721836"/>
              <a:gd name="connsiteY16" fmla="*/ 699761 h 1052154"/>
              <a:gd name="connsiteX17" fmla="*/ 1415510 w 1721836"/>
              <a:gd name="connsiteY17" fmla="*/ 748348 h 1052154"/>
              <a:gd name="connsiteX18" fmla="*/ 1566440 w 1721836"/>
              <a:gd name="connsiteY18" fmla="*/ 819987 h 1052154"/>
              <a:gd name="connsiteX19" fmla="*/ 1721836 w 1721836"/>
              <a:gd name="connsiteY19" fmla="*/ 866327 h 1052154"/>
              <a:gd name="connsiteX0" fmla="*/ 0 w 1721836"/>
              <a:gd name="connsiteY0" fmla="*/ 1045019 h 1052154"/>
              <a:gd name="connsiteX1" fmla="*/ 644162 w 1721836"/>
              <a:gd name="connsiteY1" fmla="*/ 1050705 h 1052154"/>
              <a:gd name="connsiteX2" fmla="*/ 698716 w 1721836"/>
              <a:gd name="connsiteY2" fmla="*/ 914914 h 1052154"/>
              <a:gd name="connsiteX3" fmla="*/ 703648 w 1721836"/>
              <a:gd name="connsiteY3" fmla="*/ 720095 h 1052154"/>
              <a:gd name="connsiteX4" fmla="*/ 719016 w 1721836"/>
              <a:gd name="connsiteY4" fmla="*/ 599632 h 1052154"/>
              <a:gd name="connsiteX5" fmla="*/ 801361 w 1721836"/>
              <a:gd name="connsiteY5" fmla="*/ 440750 h 1052154"/>
              <a:gd name="connsiteX6" fmla="*/ 902395 w 1721836"/>
              <a:gd name="connsiteY6" fmla="*/ 261536 h 1052154"/>
              <a:gd name="connsiteX7" fmla="*/ 935885 w 1721836"/>
              <a:gd name="connsiteY7" fmla="*/ 72154 h 1052154"/>
              <a:gd name="connsiteX8" fmla="*/ 918337 w 1721836"/>
              <a:gd name="connsiteY8" fmla="*/ 24156 h 1052154"/>
              <a:gd name="connsiteX9" fmla="*/ 1024253 w 1721836"/>
              <a:gd name="connsiteY9" fmla="*/ 0 h 1052154"/>
              <a:gd name="connsiteX10" fmla="*/ 1062008 w 1721836"/>
              <a:gd name="connsiteY10" fmla="*/ 16199 h 1052154"/>
              <a:gd name="connsiteX11" fmla="*/ 1116073 w 1721836"/>
              <a:gd name="connsiteY11" fmla="*/ 51000 h 1052154"/>
              <a:gd name="connsiteX12" fmla="*/ 1141180 w 1721836"/>
              <a:gd name="connsiteY12" fmla="*/ 176676 h 1052154"/>
              <a:gd name="connsiteX13" fmla="*/ 1190198 w 1721836"/>
              <a:gd name="connsiteY13" fmla="*/ 294048 h 1052154"/>
              <a:gd name="connsiteX14" fmla="*/ 1282131 w 1721836"/>
              <a:gd name="connsiteY14" fmla="*/ 435785 h 1052154"/>
              <a:gd name="connsiteX15" fmla="*/ 1266763 w 1721836"/>
              <a:gd name="connsiteY15" fmla="*/ 512626 h 1052154"/>
              <a:gd name="connsiteX16" fmla="*/ 1323875 w 1721836"/>
              <a:gd name="connsiteY16" fmla="*/ 620202 h 1052154"/>
              <a:gd name="connsiteX17" fmla="*/ 1354611 w 1721836"/>
              <a:gd name="connsiteY17" fmla="*/ 699761 h 1052154"/>
              <a:gd name="connsiteX18" fmla="*/ 1415510 w 1721836"/>
              <a:gd name="connsiteY18" fmla="*/ 748348 h 1052154"/>
              <a:gd name="connsiteX19" fmla="*/ 1566440 w 1721836"/>
              <a:gd name="connsiteY19" fmla="*/ 819987 h 1052154"/>
              <a:gd name="connsiteX20" fmla="*/ 1721836 w 1721836"/>
              <a:gd name="connsiteY20" fmla="*/ 866327 h 1052154"/>
              <a:gd name="connsiteX0" fmla="*/ 0 w 1721836"/>
              <a:gd name="connsiteY0" fmla="*/ 1045019 h 1052154"/>
              <a:gd name="connsiteX1" fmla="*/ 644162 w 1721836"/>
              <a:gd name="connsiteY1" fmla="*/ 1050705 h 1052154"/>
              <a:gd name="connsiteX2" fmla="*/ 698716 w 1721836"/>
              <a:gd name="connsiteY2" fmla="*/ 914914 h 1052154"/>
              <a:gd name="connsiteX3" fmla="*/ 703648 w 1721836"/>
              <a:gd name="connsiteY3" fmla="*/ 720095 h 1052154"/>
              <a:gd name="connsiteX4" fmla="*/ 719016 w 1721836"/>
              <a:gd name="connsiteY4" fmla="*/ 599632 h 1052154"/>
              <a:gd name="connsiteX5" fmla="*/ 801361 w 1721836"/>
              <a:gd name="connsiteY5" fmla="*/ 440750 h 1052154"/>
              <a:gd name="connsiteX6" fmla="*/ 902395 w 1721836"/>
              <a:gd name="connsiteY6" fmla="*/ 261536 h 1052154"/>
              <a:gd name="connsiteX7" fmla="*/ 935885 w 1721836"/>
              <a:gd name="connsiteY7" fmla="*/ 72154 h 1052154"/>
              <a:gd name="connsiteX8" fmla="*/ 918337 w 1721836"/>
              <a:gd name="connsiteY8" fmla="*/ 24156 h 1052154"/>
              <a:gd name="connsiteX9" fmla="*/ 1024253 w 1721836"/>
              <a:gd name="connsiteY9" fmla="*/ 0 h 1052154"/>
              <a:gd name="connsiteX10" fmla="*/ 1062008 w 1721836"/>
              <a:gd name="connsiteY10" fmla="*/ 16199 h 1052154"/>
              <a:gd name="connsiteX11" fmla="*/ 1116073 w 1721836"/>
              <a:gd name="connsiteY11" fmla="*/ 51000 h 1052154"/>
              <a:gd name="connsiteX12" fmla="*/ 1141180 w 1721836"/>
              <a:gd name="connsiteY12" fmla="*/ 176676 h 1052154"/>
              <a:gd name="connsiteX13" fmla="*/ 1190198 w 1721836"/>
              <a:gd name="connsiteY13" fmla="*/ 294048 h 1052154"/>
              <a:gd name="connsiteX14" fmla="*/ 1307898 w 1721836"/>
              <a:gd name="connsiteY14" fmla="*/ 417188 h 1052154"/>
              <a:gd name="connsiteX15" fmla="*/ 1266763 w 1721836"/>
              <a:gd name="connsiteY15" fmla="*/ 512626 h 1052154"/>
              <a:gd name="connsiteX16" fmla="*/ 1323875 w 1721836"/>
              <a:gd name="connsiteY16" fmla="*/ 620202 h 1052154"/>
              <a:gd name="connsiteX17" fmla="*/ 1354611 w 1721836"/>
              <a:gd name="connsiteY17" fmla="*/ 699761 h 1052154"/>
              <a:gd name="connsiteX18" fmla="*/ 1415510 w 1721836"/>
              <a:gd name="connsiteY18" fmla="*/ 748348 h 1052154"/>
              <a:gd name="connsiteX19" fmla="*/ 1566440 w 1721836"/>
              <a:gd name="connsiteY19" fmla="*/ 819987 h 1052154"/>
              <a:gd name="connsiteX20" fmla="*/ 1721836 w 1721836"/>
              <a:gd name="connsiteY20" fmla="*/ 866327 h 1052154"/>
              <a:gd name="connsiteX0" fmla="*/ 0 w 1721836"/>
              <a:gd name="connsiteY0" fmla="*/ 1045019 h 1052154"/>
              <a:gd name="connsiteX1" fmla="*/ 644162 w 1721836"/>
              <a:gd name="connsiteY1" fmla="*/ 1050705 h 1052154"/>
              <a:gd name="connsiteX2" fmla="*/ 698716 w 1721836"/>
              <a:gd name="connsiteY2" fmla="*/ 914914 h 1052154"/>
              <a:gd name="connsiteX3" fmla="*/ 703648 w 1721836"/>
              <a:gd name="connsiteY3" fmla="*/ 720095 h 1052154"/>
              <a:gd name="connsiteX4" fmla="*/ 719016 w 1721836"/>
              <a:gd name="connsiteY4" fmla="*/ 599632 h 1052154"/>
              <a:gd name="connsiteX5" fmla="*/ 801361 w 1721836"/>
              <a:gd name="connsiteY5" fmla="*/ 440750 h 1052154"/>
              <a:gd name="connsiteX6" fmla="*/ 902395 w 1721836"/>
              <a:gd name="connsiteY6" fmla="*/ 261536 h 1052154"/>
              <a:gd name="connsiteX7" fmla="*/ 935885 w 1721836"/>
              <a:gd name="connsiteY7" fmla="*/ 72154 h 1052154"/>
              <a:gd name="connsiteX8" fmla="*/ 918337 w 1721836"/>
              <a:gd name="connsiteY8" fmla="*/ 24156 h 1052154"/>
              <a:gd name="connsiteX9" fmla="*/ 1024253 w 1721836"/>
              <a:gd name="connsiteY9" fmla="*/ 0 h 1052154"/>
              <a:gd name="connsiteX10" fmla="*/ 1062008 w 1721836"/>
              <a:gd name="connsiteY10" fmla="*/ 16199 h 1052154"/>
              <a:gd name="connsiteX11" fmla="*/ 1116073 w 1721836"/>
              <a:gd name="connsiteY11" fmla="*/ 51000 h 1052154"/>
              <a:gd name="connsiteX12" fmla="*/ 1141180 w 1721836"/>
              <a:gd name="connsiteY12" fmla="*/ 176676 h 1052154"/>
              <a:gd name="connsiteX13" fmla="*/ 1190198 w 1721836"/>
              <a:gd name="connsiteY13" fmla="*/ 294048 h 1052154"/>
              <a:gd name="connsiteX14" fmla="*/ 1307898 w 1721836"/>
              <a:gd name="connsiteY14" fmla="*/ 417188 h 1052154"/>
              <a:gd name="connsiteX15" fmla="*/ 1266763 w 1721836"/>
              <a:gd name="connsiteY15" fmla="*/ 512626 h 1052154"/>
              <a:gd name="connsiteX16" fmla="*/ 1323875 w 1721836"/>
              <a:gd name="connsiteY16" fmla="*/ 620202 h 1052154"/>
              <a:gd name="connsiteX17" fmla="*/ 1354611 w 1721836"/>
              <a:gd name="connsiteY17" fmla="*/ 699761 h 1052154"/>
              <a:gd name="connsiteX18" fmla="*/ 1415510 w 1721836"/>
              <a:gd name="connsiteY18" fmla="*/ 748348 h 1052154"/>
              <a:gd name="connsiteX19" fmla="*/ 1566440 w 1721836"/>
              <a:gd name="connsiteY19" fmla="*/ 819987 h 1052154"/>
              <a:gd name="connsiteX20" fmla="*/ 1721836 w 1721836"/>
              <a:gd name="connsiteY20" fmla="*/ 866327 h 1052154"/>
              <a:gd name="connsiteX0" fmla="*/ 0 w 1721836"/>
              <a:gd name="connsiteY0" fmla="*/ 1045019 h 1052154"/>
              <a:gd name="connsiteX1" fmla="*/ 644162 w 1721836"/>
              <a:gd name="connsiteY1" fmla="*/ 1050705 h 1052154"/>
              <a:gd name="connsiteX2" fmla="*/ 698716 w 1721836"/>
              <a:gd name="connsiteY2" fmla="*/ 914914 h 1052154"/>
              <a:gd name="connsiteX3" fmla="*/ 703648 w 1721836"/>
              <a:gd name="connsiteY3" fmla="*/ 720095 h 1052154"/>
              <a:gd name="connsiteX4" fmla="*/ 719016 w 1721836"/>
              <a:gd name="connsiteY4" fmla="*/ 599632 h 1052154"/>
              <a:gd name="connsiteX5" fmla="*/ 801361 w 1721836"/>
              <a:gd name="connsiteY5" fmla="*/ 440750 h 1052154"/>
              <a:gd name="connsiteX6" fmla="*/ 902395 w 1721836"/>
              <a:gd name="connsiteY6" fmla="*/ 261536 h 1052154"/>
              <a:gd name="connsiteX7" fmla="*/ 935885 w 1721836"/>
              <a:gd name="connsiteY7" fmla="*/ 72154 h 1052154"/>
              <a:gd name="connsiteX8" fmla="*/ 918337 w 1721836"/>
              <a:gd name="connsiteY8" fmla="*/ 24156 h 1052154"/>
              <a:gd name="connsiteX9" fmla="*/ 1024253 w 1721836"/>
              <a:gd name="connsiteY9" fmla="*/ 0 h 1052154"/>
              <a:gd name="connsiteX10" fmla="*/ 1062008 w 1721836"/>
              <a:gd name="connsiteY10" fmla="*/ 16199 h 1052154"/>
              <a:gd name="connsiteX11" fmla="*/ 1116073 w 1721836"/>
              <a:gd name="connsiteY11" fmla="*/ 51000 h 1052154"/>
              <a:gd name="connsiteX12" fmla="*/ 1141180 w 1721836"/>
              <a:gd name="connsiteY12" fmla="*/ 176676 h 1052154"/>
              <a:gd name="connsiteX13" fmla="*/ 1190198 w 1721836"/>
              <a:gd name="connsiteY13" fmla="*/ 294048 h 1052154"/>
              <a:gd name="connsiteX14" fmla="*/ 1307898 w 1721836"/>
              <a:gd name="connsiteY14" fmla="*/ 417188 h 1052154"/>
              <a:gd name="connsiteX15" fmla="*/ 1364678 w 1721836"/>
              <a:gd name="connsiteY15" fmla="*/ 433587 h 1052154"/>
              <a:gd name="connsiteX16" fmla="*/ 1323875 w 1721836"/>
              <a:gd name="connsiteY16" fmla="*/ 620202 h 1052154"/>
              <a:gd name="connsiteX17" fmla="*/ 1354611 w 1721836"/>
              <a:gd name="connsiteY17" fmla="*/ 699761 h 1052154"/>
              <a:gd name="connsiteX18" fmla="*/ 1415510 w 1721836"/>
              <a:gd name="connsiteY18" fmla="*/ 748348 h 1052154"/>
              <a:gd name="connsiteX19" fmla="*/ 1566440 w 1721836"/>
              <a:gd name="connsiteY19" fmla="*/ 819987 h 1052154"/>
              <a:gd name="connsiteX20" fmla="*/ 1721836 w 1721836"/>
              <a:gd name="connsiteY20" fmla="*/ 866327 h 1052154"/>
              <a:gd name="connsiteX0" fmla="*/ 0 w 1721836"/>
              <a:gd name="connsiteY0" fmla="*/ 1045019 h 1052154"/>
              <a:gd name="connsiteX1" fmla="*/ 644162 w 1721836"/>
              <a:gd name="connsiteY1" fmla="*/ 1050705 h 1052154"/>
              <a:gd name="connsiteX2" fmla="*/ 698716 w 1721836"/>
              <a:gd name="connsiteY2" fmla="*/ 914914 h 1052154"/>
              <a:gd name="connsiteX3" fmla="*/ 703648 w 1721836"/>
              <a:gd name="connsiteY3" fmla="*/ 720095 h 1052154"/>
              <a:gd name="connsiteX4" fmla="*/ 719016 w 1721836"/>
              <a:gd name="connsiteY4" fmla="*/ 599632 h 1052154"/>
              <a:gd name="connsiteX5" fmla="*/ 801361 w 1721836"/>
              <a:gd name="connsiteY5" fmla="*/ 440750 h 1052154"/>
              <a:gd name="connsiteX6" fmla="*/ 902395 w 1721836"/>
              <a:gd name="connsiteY6" fmla="*/ 261536 h 1052154"/>
              <a:gd name="connsiteX7" fmla="*/ 935885 w 1721836"/>
              <a:gd name="connsiteY7" fmla="*/ 72154 h 1052154"/>
              <a:gd name="connsiteX8" fmla="*/ 918337 w 1721836"/>
              <a:gd name="connsiteY8" fmla="*/ 24156 h 1052154"/>
              <a:gd name="connsiteX9" fmla="*/ 1024253 w 1721836"/>
              <a:gd name="connsiteY9" fmla="*/ 0 h 1052154"/>
              <a:gd name="connsiteX10" fmla="*/ 1062008 w 1721836"/>
              <a:gd name="connsiteY10" fmla="*/ 16199 h 1052154"/>
              <a:gd name="connsiteX11" fmla="*/ 1116073 w 1721836"/>
              <a:gd name="connsiteY11" fmla="*/ 51000 h 1052154"/>
              <a:gd name="connsiteX12" fmla="*/ 1141180 w 1721836"/>
              <a:gd name="connsiteY12" fmla="*/ 176676 h 1052154"/>
              <a:gd name="connsiteX13" fmla="*/ 1190198 w 1721836"/>
              <a:gd name="connsiteY13" fmla="*/ 294048 h 1052154"/>
              <a:gd name="connsiteX14" fmla="*/ 1233941 w 1721836"/>
              <a:gd name="connsiteY14" fmla="*/ 367299 h 1052154"/>
              <a:gd name="connsiteX15" fmla="*/ 1307898 w 1721836"/>
              <a:gd name="connsiteY15" fmla="*/ 417188 h 1052154"/>
              <a:gd name="connsiteX16" fmla="*/ 1364678 w 1721836"/>
              <a:gd name="connsiteY16" fmla="*/ 433587 h 1052154"/>
              <a:gd name="connsiteX17" fmla="*/ 1323875 w 1721836"/>
              <a:gd name="connsiteY17" fmla="*/ 620202 h 1052154"/>
              <a:gd name="connsiteX18" fmla="*/ 1354611 w 1721836"/>
              <a:gd name="connsiteY18" fmla="*/ 699761 h 1052154"/>
              <a:gd name="connsiteX19" fmla="*/ 1415510 w 1721836"/>
              <a:gd name="connsiteY19" fmla="*/ 748348 h 1052154"/>
              <a:gd name="connsiteX20" fmla="*/ 1566440 w 1721836"/>
              <a:gd name="connsiteY20" fmla="*/ 819987 h 1052154"/>
              <a:gd name="connsiteX21" fmla="*/ 1721836 w 1721836"/>
              <a:gd name="connsiteY21" fmla="*/ 866327 h 1052154"/>
              <a:gd name="connsiteX0" fmla="*/ 0 w 1721836"/>
              <a:gd name="connsiteY0" fmla="*/ 1045019 h 1052154"/>
              <a:gd name="connsiteX1" fmla="*/ 644162 w 1721836"/>
              <a:gd name="connsiteY1" fmla="*/ 1050705 h 1052154"/>
              <a:gd name="connsiteX2" fmla="*/ 698716 w 1721836"/>
              <a:gd name="connsiteY2" fmla="*/ 914914 h 1052154"/>
              <a:gd name="connsiteX3" fmla="*/ 703648 w 1721836"/>
              <a:gd name="connsiteY3" fmla="*/ 720095 h 1052154"/>
              <a:gd name="connsiteX4" fmla="*/ 719016 w 1721836"/>
              <a:gd name="connsiteY4" fmla="*/ 599632 h 1052154"/>
              <a:gd name="connsiteX5" fmla="*/ 801361 w 1721836"/>
              <a:gd name="connsiteY5" fmla="*/ 440750 h 1052154"/>
              <a:gd name="connsiteX6" fmla="*/ 902395 w 1721836"/>
              <a:gd name="connsiteY6" fmla="*/ 261536 h 1052154"/>
              <a:gd name="connsiteX7" fmla="*/ 935885 w 1721836"/>
              <a:gd name="connsiteY7" fmla="*/ 72154 h 1052154"/>
              <a:gd name="connsiteX8" fmla="*/ 918337 w 1721836"/>
              <a:gd name="connsiteY8" fmla="*/ 24156 h 1052154"/>
              <a:gd name="connsiteX9" fmla="*/ 1024253 w 1721836"/>
              <a:gd name="connsiteY9" fmla="*/ 0 h 1052154"/>
              <a:gd name="connsiteX10" fmla="*/ 1062008 w 1721836"/>
              <a:gd name="connsiteY10" fmla="*/ 16199 h 1052154"/>
              <a:gd name="connsiteX11" fmla="*/ 1116073 w 1721836"/>
              <a:gd name="connsiteY11" fmla="*/ 51000 h 1052154"/>
              <a:gd name="connsiteX12" fmla="*/ 1141180 w 1721836"/>
              <a:gd name="connsiteY12" fmla="*/ 176676 h 1052154"/>
              <a:gd name="connsiteX13" fmla="*/ 1190198 w 1721836"/>
              <a:gd name="connsiteY13" fmla="*/ 294048 h 1052154"/>
              <a:gd name="connsiteX14" fmla="*/ 1233941 w 1721836"/>
              <a:gd name="connsiteY14" fmla="*/ 367299 h 1052154"/>
              <a:gd name="connsiteX15" fmla="*/ 1307898 w 1721836"/>
              <a:gd name="connsiteY15" fmla="*/ 417188 h 1052154"/>
              <a:gd name="connsiteX16" fmla="*/ 1364678 w 1721836"/>
              <a:gd name="connsiteY16" fmla="*/ 433587 h 1052154"/>
              <a:gd name="connsiteX17" fmla="*/ 1385715 w 1721836"/>
              <a:gd name="connsiteY17" fmla="*/ 610904 h 1052154"/>
              <a:gd name="connsiteX18" fmla="*/ 1354611 w 1721836"/>
              <a:gd name="connsiteY18" fmla="*/ 699761 h 1052154"/>
              <a:gd name="connsiteX19" fmla="*/ 1415510 w 1721836"/>
              <a:gd name="connsiteY19" fmla="*/ 748348 h 1052154"/>
              <a:gd name="connsiteX20" fmla="*/ 1566440 w 1721836"/>
              <a:gd name="connsiteY20" fmla="*/ 819987 h 1052154"/>
              <a:gd name="connsiteX21" fmla="*/ 1721836 w 1721836"/>
              <a:gd name="connsiteY21" fmla="*/ 866327 h 1052154"/>
              <a:gd name="connsiteX0" fmla="*/ 0 w 1721836"/>
              <a:gd name="connsiteY0" fmla="*/ 1045019 h 1052154"/>
              <a:gd name="connsiteX1" fmla="*/ 644162 w 1721836"/>
              <a:gd name="connsiteY1" fmla="*/ 1050705 h 1052154"/>
              <a:gd name="connsiteX2" fmla="*/ 698716 w 1721836"/>
              <a:gd name="connsiteY2" fmla="*/ 914914 h 1052154"/>
              <a:gd name="connsiteX3" fmla="*/ 703648 w 1721836"/>
              <a:gd name="connsiteY3" fmla="*/ 720095 h 1052154"/>
              <a:gd name="connsiteX4" fmla="*/ 719016 w 1721836"/>
              <a:gd name="connsiteY4" fmla="*/ 599632 h 1052154"/>
              <a:gd name="connsiteX5" fmla="*/ 801361 w 1721836"/>
              <a:gd name="connsiteY5" fmla="*/ 440750 h 1052154"/>
              <a:gd name="connsiteX6" fmla="*/ 902395 w 1721836"/>
              <a:gd name="connsiteY6" fmla="*/ 261536 h 1052154"/>
              <a:gd name="connsiteX7" fmla="*/ 935885 w 1721836"/>
              <a:gd name="connsiteY7" fmla="*/ 72154 h 1052154"/>
              <a:gd name="connsiteX8" fmla="*/ 918337 w 1721836"/>
              <a:gd name="connsiteY8" fmla="*/ 24156 h 1052154"/>
              <a:gd name="connsiteX9" fmla="*/ 1024253 w 1721836"/>
              <a:gd name="connsiteY9" fmla="*/ 0 h 1052154"/>
              <a:gd name="connsiteX10" fmla="*/ 1062008 w 1721836"/>
              <a:gd name="connsiteY10" fmla="*/ 16199 h 1052154"/>
              <a:gd name="connsiteX11" fmla="*/ 1116073 w 1721836"/>
              <a:gd name="connsiteY11" fmla="*/ 51000 h 1052154"/>
              <a:gd name="connsiteX12" fmla="*/ 1141180 w 1721836"/>
              <a:gd name="connsiteY12" fmla="*/ 176676 h 1052154"/>
              <a:gd name="connsiteX13" fmla="*/ 1190198 w 1721836"/>
              <a:gd name="connsiteY13" fmla="*/ 294048 h 1052154"/>
              <a:gd name="connsiteX14" fmla="*/ 1233941 w 1721836"/>
              <a:gd name="connsiteY14" fmla="*/ 367299 h 1052154"/>
              <a:gd name="connsiteX15" fmla="*/ 1307898 w 1721836"/>
              <a:gd name="connsiteY15" fmla="*/ 417188 h 1052154"/>
              <a:gd name="connsiteX16" fmla="*/ 1364678 w 1721836"/>
              <a:gd name="connsiteY16" fmla="*/ 433587 h 1052154"/>
              <a:gd name="connsiteX17" fmla="*/ 1378236 w 1721836"/>
              <a:gd name="connsiteY17" fmla="*/ 525377 h 1052154"/>
              <a:gd name="connsiteX18" fmla="*/ 1385715 w 1721836"/>
              <a:gd name="connsiteY18" fmla="*/ 610904 h 1052154"/>
              <a:gd name="connsiteX19" fmla="*/ 1354611 w 1721836"/>
              <a:gd name="connsiteY19" fmla="*/ 699761 h 1052154"/>
              <a:gd name="connsiteX20" fmla="*/ 1415510 w 1721836"/>
              <a:gd name="connsiteY20" fmla="*/ 748348 h 1052154"/>
              <a:gd name="connsiteX21" fmla="*/ 1566440 w 1721836"/>
              <a:gd name="connsiteY21" fmla="*/ 819987 h 1052154"/>
              <a:gd name="connsiteX22" fmla="*/ 1721836 w 1721836"/>
              <a:gd name="connsiteY22" fmla="*/ 866327 h 1052154"/>
              <a:gd name="connsiteX0" fmla="*/ 0 w 1721836"/>
              <a:gd name="connsiteY0" fmla="*/ 1045019 h 1052154"/>
              <a:gd name="connsiteX1" fmla="*/ 644162 w 1721836"/>
              <a:gd name="connsiteY1" fmla="*/ 1050705 h 1052154"/>
              <a:gd name="connsiteX2" fmla="*/ 698716 w 1721836"/>
              <a:gd name="connsiteY2" fmla="*/ 914914 h 1052154"/>
              <a:gd name="connsiteX3" fmla="*/ 703648 w 1721836"/>
              <a:gd name="connsiteY3" fmla="*/ 720095 h 1052154"/>
              <a:gd name="connsiteX4" fmla="*/ 719016 w 1721836"/>
              <a:gd name="connsiteY4" fmla="*/ 599632 h 1052154"/>
              <a:gd name="connsiteX5" fmla="*/ 801361 w 1721836"/>
              <a:gd name="connsiteY5" fmla="*/ 440750 h 1052154"/>
              <a:gd name="connsiteX6" fmla="*/ 902395 w 1721836"/>
              <a:gd name="connsiteY6" fmla="*/ 261536 h 1052154"/>
              <a:gd name="connsiteX7" fmla="*/ 935885 w 1721836"/>
              <a:gd name="connsiteY7" fmla="*/ 72154 h 1052154"/>
              <a:gd name="connsiteX8" fmla="*/ 918337 w 1721836"/>
              <a:gd name="connsiteY8" fmla="*/ 24156 h 1052154"/>
              <a:gd name="connsiteX9" fmla="*/ 1024253 w 1721836"/>
              <a:gd name="connsiteY9" fmla="*/ 0 h 1052154"/>
              <a:gd name="connsiteX10" fmla="*/ 1062008 w 1721836"/>
              <a:gd name="connsiteY10" fmla="*/ 16199 h 1052154"/>
              <a:gd name="connsiteX11" fmla="*/ 1116073 w 1721836"/>
              <a:gd name="connsiteY11" fmla="*/ 51000 h 1052154"/>
              <a:gd name="connsiteX12" fmla="*/ 1141180 w 1721836"/>
              <a:gd name="connsiteY12" fmla="*/ 176676 h 1052154"/>
              <a:gd name="connsiteX13" fmla="*/ 1190198 w 1721836"/>
              <a:gd name="connsiteY13" fmla="*/ 294048 h 1052154"/>
              <a:gd name="connsiteX14" fmla="*/ 1233941 w 1721836"/>
              <a:gd name="connsiteY14" fmla="*/ 367299 h 1052154"/>
              <a:gd name="connsiteX15" fmla="*/ 1307898 w 1721836"/>
              <a:gd name="connsiteY15" fmla="*/ 417188 h 1052154"/>
              <a:gd name="connsiteX16" fmla="*/ 1364678 w 1721836"/>
              <a:gd name="connsiteY16" fmla="*/ 433587 h 1052154"/>
              <a:gd name="connsiteX17" fmla="*/ 1378236 w 1721836"/>
              <a:gd name="connsiteY17" fmla="*/ 525377 h 1052154"/>
              <a:gd name="connsiteX18" fmla="*/ 1385715 w 1721836"/>
              <a:gd name="connsiteY18" fmla="*/ 610904 h 1052154"/>
              <a:gd name="connsiteX19" fmla="*/ 1431911 w 1721836"/>
              <a:gd name="connsiteY19" fmla="*/ 685814 h 1052154"/>
              <a:gd name="connsiteX20" fmla="*/ 1415510 w 1721836"/>
              <a:gd name="connsiteY20" fmla="*/ 748348 h 1052154"/>
              <a:gd name="connsiteX21" fmla="*/ 1566440 w 1721836"/>
              <a:gd name="connsiteY21" fmla="*/ 819987 h 1052154"/>
              <a:gd name="connsiteX22" fmla="*/ 1721836 w 1721836"/>
              <a:gd name="connsiteY22" fmla="*/ 866327 h 1052154"/>
              <a:gd name="connsiteX0" fmla="*/ 0 w 1721836"/>
              <a:gd name="connsiteY0" fmla="*/ 1045019 h 1052154"/>
              <a:gd name="connsiteX1" fmla="*/ 644162 w 1721836"/>
              <a:gd name="connsiteY1" fmla="*/ 1050705 h 1052154"/>
              <a:gd name="connsiteX2" fmla="*/ 698716 w 1721836"/>
              <a:gd name="connsiteY2" fmla="*/ 914914 h 1052154"/>
              <a:gd name="connsiteX3" fmla="*/ 703648 w 1721836"/>
              <a:gd name="connsiteY3" fmla="*/ 720095 h 1052154"/>
              <a:gd name="connsiteX4" fmla="*/ 719016 w 1721836"/>
              <a:gd name="connsiteY4" fmla="*/ 599632 h 1052154"/>
              <a:gd name="connsiteX5" fmla="*/ 801361 w 1721836"/>
              <a:gd name="connsiteY5" fmla="*/ 440750 h 1052154"/>
              <a:gd name="connsiteX6" fmla="*/ 902395 w 1721836"/>
              <a:gd name="connsiteY6" fmla="*/ 261536 h 1052154"/>
              <a:gd name="connsiteX7" fmla="*/ 935885 w 1721836"/>
              <a:gd name="connsiteY7" fmla="*/ 72154 h 1052154"/>
              <a:gd name="connsiteX8" fmla="*/ 918337 w 1721836"/>
              <a:gd name="connsiteY8" fmla="*/ 24156 h 1052154"/>
              <a:gd name="connsiteX9" fmla="*/ 1024253 w 1721836"/>
              <a:gd name="connsiteY9" fmla="*/ 0 h 1052154"/>
              <a:gd name="connsiteX10" fmla="*/ 1062008 w 1721836"/>
              <a:gd name="connsiteY10" fmla="*/ 16199 h 1052154"/>
              <a:gd name="connsiteX11" fmla="*/ 1116073 w 1721836"/>
              <a:gd name="connsiteY11" fmla="*/ 51000 h 1052154"/>
              <a:gd name="connsiteX12" fmla="*/ 1141180 w 1721836"/>
              <a:gd name="connsiteY12" fmla="*/ 176676 h 1052154"/>
              <a:gd name="connsiteX13" fmla="*/ 1190198 w 1721836"/>
              <a:gd name="connsiteY13" fmla="*/ 294048 h 1052154"/>
              <a:gd name="connsiteX14" fmla="*/ 1233941 w 1721836"/>
              <a:gd name="connsiteY14" fmla="*/ 367299 h 1052154"/>
              <a:gd name="connsiteX15" fmla="*/ 1307898 w 1721836"/>
              <a:gd name="connsiteY15" fmla="*/ 417188 h 1052154"/>
              <a:gd name="connsiteX16" fmla="*/ 1364678 w 1721836"/>
              <a:gd name="connsiteY16" fmla="*/ 433587 h 1052154"/>
              <a:gd name="connsiteX17" fmla="*/ 1378236 w 1721836"/>
              <a:gd name="connsiteY17" fmla="*/ 525377 h 1052154"/>
              <a:gd name="connsiteX18" fmla="*/ 1385715 w 1721836"/>
              <a:gd name="connsiteY18" fmla="*/ 610904 h 1052154"/>
              <a:gd name="connsiteX19" fmla="*/ 1431911 w 1721836"/>
              <a:gd name="connsiteY19" fmla="*/ 685814 h 1052154"/>
              <a:gd name="connsiteX20" fmla="*/ 1508272 w 1721836"/>
              <a:gd name="connsiteY20" fmla="*/ 729751 h 1052154"/>
              <a:gd name="connsiteX21" fmla="*/ 1566440 w 1721836"/>
              <a:gd name="connsiteY21" fmla="*/ 819987 h 1052154"/>
              <a:gd name="connsiteX22" fmla="*/ 1721836 w 1721836"/>
              <a:gd name="connsiteY22" fmla="*/ 866327 h 1052154"/>
              <a:gd name="connsiteX0" fmla="*/ 0 w 1721836"/>
              <a:gd name="connsiteY0" fmla="*/ 1045019 h 1052154"/>
              <a:gd name="connsiteX1" fmla="*/ 644162 w 1721836"/>
              <a:gd name="connsiteY1" fmla="*/ 1050705 h 1052154"/>
              <a:gd name="connsiteX2" fmla="*/ 698716 w 1721836"/>
              <a:gd name="connsiteY2" fmla="*/ 914914 h 1052154"/>
              <a:gd name="connsiteX3" fmla="*/ 703648 w 1721836"/>
              <a:gd name="connsiteY3" fmla="*/ 720095 h 1052154"/>
              <a:gd name="connsiteX4" fmla="*/ 719016 w 1721836"/>
              <a:gd name="connsiteY4" fmla="*/ 599632 h 1052154"/>
              <a:gd name="connsiteX5" fmla="*/ 801361 w 1721836"/>
              <a:gd name="connsiteY5" fmla="*/ 440750 h 1052154"/>
              <a:gd name="connsiteX6" fmla="*/ 902395 w 1721836"/>
              <a:gd name="connsiteY6" fmla="*/ 261536 h 1052154"/>
              <a:gd name="connsiteX7" fmla="*/ 935885 w 1721836"/>
              <a:gd name="connsiteY7" fmla="*/ 72154 h 1052154"/>
              <a:gd name="connsiteX8" fmla="*/ 918337 w 1721836"/>
              <a:gd name="connsiteY8" fmla="*/ 24156 h 1052154"/>
              <a:gd name="connsiteX9" fmla="*/ 1024253 w 1721836"/>
              <a:gd name="connsiteY9" fmla="*/ 0 h 1052154"/>
              <a:gd name="connsiteX10" fmla="*/ 1062008 w 1721836"/>
              <a:gd name="connsiteY10" fmla="*/ 16199 h 1052154"/>
              <a:gd name="connsiteX11" fmla="*/ 1116073 w 1721836"/>
              <a:gd name="connsiteY11" fmla="*/ 51000 h 1052154"/>
              <a:gd name="connsiteX12" fmla="*/ 1141180 w 1721836"/>
              <a:gd name="connsiteY12" fmla="*/ 176676 h 1052154"/>
              <a:gd name="connsiteX13" fmla="*/ 1190198 w 1721836"/>
              <a:gd name="connsiteY13" fmla="*/ 294048 h 1052154"/>
              <a:gd name="connsiteX14" fmla="*/ 1233941 w 1721836"/>
              <a:gd name="connsiteY14" fmla="*/ 367299 h 1052154"/>
              <a:gd name="connsiteX15" fmla="*/ 1307898 w 1721836"/>
              <a:gd name="connsiteY15" fmla="*/ 417188 h 1052154"/>
              <a:gd name="connsiteX16" fmla="*/ 1364678 w 1721836"/>
              <a:gd name="connsiteY16" fmla="*/ 433587 h 1052154"/>
              <a:gd name="connsiteX17" fmla="*/ 1378236 w 1721836"/>
              <a:gd name="connsiteY17" fmla="*/ 525377 h 1052154"/>
              <a:gd name="connsiteX18" fmla="*/ 1385715 w 1721836"/>
              <a:gd name="connsiteY18" fmla="*/ 610904 h 1052154"/>
              <a:gd name="connsiteX19" fmla="*/ 1447371 w 1721836"/>
              <a:gd name="connsiteY19" fmla="*/ 690464 h 1052154"/>
              <a:gd name="connsiteX20" fmla="*/ 1508272 w 1721836"/>
              <a:gd name="connsiteY20" fmla="*/ 729751 h 1052154"/>
              <a:gd name="connsiteX21" fmla="*/ 1566440 w 1721836"/>
              <a:gd name="connsiteY21" fmla="*/ 819987 h 1052154"/>
              <a:gd name="connsiteX22" fmla="*/ 1721836 w 1721836"/>
              <a:gd name="connsiteY22" fmla="*/ 866327 h 1052154"/>
              <a:gd name="connsiteX0" fmla="*/ 0 w 1721836"/>
              <a:gd name="connsiteY0" fmla="*/ 1045019 h 1052154"/>
              <a:gd name="connsiteX1" fmla="*/ 644162 w 1721836"/>
              <a:gd name="connsiteY1" fmla="*/ 1050705 h 1052154"/>
              <a:gd name="connsiteX2" fmla="*/ 698716 w 1721836"/>
              <a:gd name="connsiteY2" fmla="*/ 914914 h 1052154"/>
              <a:gd name="connsiteX3" fmla="*/ 703648 w 1721836"/>
              <a:gd name="connsiteY3" fmla="*/ 720095 h 1052154"/>
              <a:gd name="connsiteX4" fmla="*/ 719016 w 1721836"/>
              <a:gd name="connsiteY4" fmla="*/ 599632 h 1052154"/>
              <a:gd name="connsiteX5" fmla="*/ 801361 w 1721836"/>
              <a:gd name="connsiteY5" fmla="*/ 440750 h 1052154"/>
              <a:gd name="connsiteX6" fmla="*/ 912702 w 1721836"/>
              <a:gd name="connsiteY6" fmla="*/ 268510 h 1052154"/>
              <a:gd name="connsiteX7" fmla="*/ 935885 w 1721836"/>
              <a:gd name="connsiteY7" fmla="*/ 72154 h 1052154"/>
              <a:gd name="connsiteX8" fmla="*/ 918337 w 1721836"/>
              <a:gd name="connsiteY8" fmla="*/ 24156 h 1052154"/>
              <a:gd name="connsiteX9" fmla="*/ 1024253 w 1721836"/>
              <a:gd name="connsiteY9" fmla="*/ 0 h 1052154"/>
              <a:gd name="connsiteX10" fmla="*/ 1062008 w 1721836"/>
              <a:gd name="connsiteY10" fmla="*/ 16199 h 1052154"/>
              <a:gd name="connsiteX11" fmla="*/ 1116073 w 1721836"/>
              <a:gd name="connsiteY11" fmla="*/ 51000 h 1052154"/>
              <a:gd name="connsiteX12" fmla="*/ 1141180 w 1721836"/>
              <a:gd name="connsiteY12" fmla="*/ 176676 h 1052154"/>
              <a:gd name="connsiteX13" fmla="*/ 1190198 w 1721836"/>
              <a:gd name="connsiteY13" fmla="*/ 294048 h 1052154"/>
              <a:gd name="connsiteX14" fmla="*/ 1233941 w 1721836"/>
              <a:gd name="connsiteY14" fmla="*/ 367299 h 1052154"/>
              <a:gd name="connsiteX15" fmla="*/ 1307898 w 1721836"/>
              <a:gd name="connsiteY15" fmla="*/ 417188 h 1052154"/>
              <a:gd name="connsiteX16" fmla="*/ 1364678 w 1721836"/>
              <a:gd name="connsiteY16" fmla="*/ 433587 h 1052154"/>
              <a:gd name="connsiteX17" fmla="*/ 1378236 w 1721836"/>
              <a:gd name="connsiteY17" fmla="*/ 525377 h 1052154"/>
              <a:gd name="connsiteX18" fmla="*/ 1385715 w 1721836"/>
              <a:gd name="connsiteY18" fmla="*/ 610904 h 1052154"/>
              <a:gd name="connsiteX19" fmla="*/ 1447371 w 1721836"/>
              <a:gd name="connsiteY19" fmla="*/ 690464 h 1052154"/>
              <a:gd name="connsiteX20" fmla="*/ 1508272 w 1721836"/>
              <a:gd name="connsiteY20" fmla="*/ 729751 h 1052154"/>
              <a:gd name="connsiteX21" fmla="*/ 1566440 w 1721836"/>
              <a:gd name="connsiteY21" fmla="*/ 819987 h 1052154"/>
              <a:gd name="connsiteX22" fmla="*/ 1721836 w 1721836"/>
              <a:gd name="connsiteY22" fmla="*/ 866327 h 1052154"/>
              <a:gd name="connsiteX0" fmla="*/ 0 w 1721836"/>
              <a:gd name="connsiteY0" fmla="*/ 1045019 h 1052154"/>
              <a:gd name="connsiteX1" fmla="*/ 644162 w 1721836"/>
              <a:gd name="connsiteY1" fmla="*/ 1050705 h 1052154"/>
              <a:gd name="connsiteX2" fmla="*/ 698716 w 1721836"/>
              <a:gd name="connsiteY2" fmla="*/ 914914 h 1052154"/>
              <a:gd name="connsiteX3" fmla="*/ 703648 w 1721836"/>
              <a:gd name="connsiteY3" fmla="*/ 720095 h 1052154"/>
              <a:gd name="connsiteX4" fmla="*/ 719016 w 1721836"/>
              <a:gd name="connsiteY4" fmla="*/ 599632 h 1052154"/>
              <a:gd name="connsiteX5" fmla="*/ 816821 w 1721836"/>
              <a:gd name="connsiteY5" fmla="*/ 454699 h 1052154"/>
              <a:gd name="connsiteX6" fmla="*/ 912702 w 1721836"/>
              <a:gd name="connsiteY6" fmla="*/ 268510 h 1052154"/>
              <a:gd name="connsiteX7" fmla="*/ 935885 w 1721836"/>
              <a:gd name="connsiteY7" fmla="*/ 72154 h 1052154"/>
              <a:gd name="connsiteX8" fmla="*/ 918337 w 1721836"/>
              <a:gd name="connsiteY8" fmla="*/ 24156 h 1052154"/>
              <a:gd name="connsiteX9" fmla="*/ 1024253 w 1721836"/>
              <a:gd name="connsiteY9" fmla="*/ 0 h 1052154"/>
              <a:gd name="connsiteX10" fmla="*/ 1062008 w 1721836"/>
              <a:gd name="connsiteY10" fmla="*/ 16199 h 1052154"/>
              <a:gd name="connsiteX11" fmla="*/ 1116073 w 1721836"/>
              <a:gd name="connsiteY11" fmla="*/ 51000 h 1052154"/>
              <a:gd name="connsiteX12" fmla="*/ 1141180 w 1721836"/>
              <a:gd name="connsiteY12" fmla="*/ 176676 h 1052154"/>
              <a:gd name="connsiteX13" fmla="*/ 1190198 w 1721836"/>
              <a:gd name="connsiteY13" fmla="*/ 294048 h 1052154"/>
              <a:gd name="connsiteX14" fmla="*/ 1233941 w 1721836"/>
              <a:gd name="connsiteY14" fmla="*/ 367299 h 1052154"/>
              <a:gd name="connsiteX15" fmla="*/ 1307898 w 1721836"/>
              <a:gd name="connsiteY15" fmla="*/ 417188 h 1052154"/>
              <a:gd name="connsiteX16" fmla="*/ 1364678 w 1721836"/>
              <a:gd name="connsiteY16" fmla="*/ 433587 h 1052154"/>
              <a:gd name="connsiteX17" fmla="*/ 1378236 w 1721836"/>
              <a:gd name="connsiteY17" fmla="*/ 525377 h 1052154"/>
              <a:gd name="connsiteX18" fmla="*/ 1385715 w 1721836"/>
              <a:gd name="connsiteY18" fmla="*/ 610904 h 1052154"/>
              <a:gd name="connsiteX19" fmla="*/ 1447371 w 1721836"/>
              <a:gd name="connsiteY19" fmla="*/ 690464 h 1052154"/>
              <a:gd name="connsiteX20" fmla="*/ 1508272 w 1721836"/>
              <a:gd name="connsiteY20" fmla="*/ 729751 h 1052154"/>
              <a:gd name="connsiteX21" fmla="*/ 1566440 w 1721836"/>
              <a:gd name="connsiteY21" fmla="*/ 819987 h 1052154"/>
              <a:gd name="connsiteX22" fmla="*/ 1721836 w 1721836"/>
              <a:gd name="connsiteY22" fmla="*/ 866327 h 1052154"/>
              <a:gd name="connsiteX0" fmla="*/ 0 w 1721836"/>
              <a:gd name="connsiteY0" fmla="*/ 1045019 h 1052154"/>
              <a:gd name="connsiteX1" fmla="*/ 644162 w 1721836"/>
              <a:gd name="connsiteY1" fmla="*/ 1050705 h 1052154"/>
              <a:gd name="connsiteX2" fmla="*/ 698716 w 1721836"/>
              <a:gd name="connsiteY2" fmla="*/ 914914 h 1052154"/>
              <a:gd name="connsiteX3" fmla="*/ 703648 w 1721836"/>
              <a:gd name="connsiteY3" fmla="*/ 720095 h 1052154"/>
              <a:gd name="connsiteX4" fmla="*/ 737054 w 1721836"/>
              <a:gd name="connsiteY4" fmla="*/ 601957 h 1052154"/>
              <a:gd name="connsiteX5" fmla="*/ 816821 w 1721836"/>
              <a:gd name="connsiteY5" fmla="*/ 454699 h 1052154"/>
              <a:gd name="connsiteX6" fmla="*/ 912702 w 1721836"/>
              <a:gd name="connsiteY6" fmla="*/ 268510 h 1052154"/>
              <a:gd name="connsiteX7" fmla="*/ 935885 w 1721836"/>
              <a:gd name="connsiteY7" fmla="*/ 72154 h 1052154"/>
              <a:gd name="connsiteX8" fmla="*/ 918337 w 1721836"/>
              <a:gd name="connsiteY8" fmla="*/ 24156 h 1052154"/>
              <a:gd name="connsiteX9" fmla="*/ 1024253 w 1721836"/>
              <a:gd name="connsiteY9" fmla="*/ 0 h 1052154"/>
              <a:gd name="connsiteX10" fmla="*/ 1062008 w 1721836"/>
              <a:gd name="connsiteY10" fmla="*/ 16199 h 1052154"/>
              <a:gd name="connsiteX11" fmla="*/ 1116073 w 1721836"/>
              <a:gd name="connsiteY11" fmla="*/ 51000 h 1052154"/>
              <a:gd name="connsiteX12" fmla="*/ 1141180 w 1721836"/>
              <a:gd name="connsiteY12" fmla="*/ 176676 h 1052154"/>
              <a:gd name="connsiteX13" fmla="*/ 1190198 w 1721836"/>
              <a:gd name="connsiteY13" fmla="*/ 294048 h 1052154"/>
              <a:gd name="connsiteX14" fmla="*/ 1233941 w 1721836"/>
              <a:gd name="connsiteY14" fmla="*/ 367299 h 1052154"/>
              <a:gd name="connsiteX15" fmla="*/ 1307898 w 1721836"/>
              <a:gd name="connsiteY15" fmla="*/ 417188 h 1052154"/>
              <a:gd name="connsiteX16" fmla="*/ 1364678 w 1721836"/>
              <a:gd name="connsiteY16" fmla="*/ 433587 h 1052154"/>
              <a:gd name="connsiteX17" fmla="*/ 1378236 w 1721836"/>
              <a:gd name="connsiteY17" fmla="*/ 525377 h 1052154"/>
              <a:gd name="connsiteX18" fmla="*/ 1385715 w 1721836"/>
              <a:gd name="connsiteY18" fmla="*/ 610904 h 1052154"/>
              <a:gd name="connsiteX19" fmla="*/ 1447371 w 1721836"/>
              <a:gd name="connsiteY19" fmla="*/ 690464 h 1052154"/>
              <a:gd name="connsiteX20" fmla="*/ 1508272 w 1721836"/>
              <a:gd name="connsiteY20" fmla="*/ 729751 h 1052154"/>
              <a:gd name="connsiteX21" fmla="*/ 1566440 w 1721836"/>
              <a:gd name="connsiteY21" fmla="*/ 819987 h 1052154"/>
              <a:gd name="connsiteX22" fmla="*/ 1721836 w 1721836"/>
              <a:gd name="connsiteY22" fmla="*/ 866327 h 1052154"/>
              <a:gd name="connsiteX0" fmla="*/ 0 w 1721836"/>
              <a:gd name="connsiteY0" fmla="*/ 1045019 h 1052154"/>
              <a:gd name="connsiteX1" fmla="*/ 644162 w 1721836"/>
              <a:gd name="connsiteY1" fmla="*/ 1050705 h 1052154"/>
              <a:gd name="connsiteX2" fmla="*/ 698716 w 1721836"/>
              <a:gd name="connsiteY2" fmla="*/ 914914 h 1052154"/>
              <a:gd name="connsiteX3" fmla="*/ 721684 w 1721836"/>
              <a:gd name="connsiteY3" fmla="*/ 710796 h 1052154"/>
              <a:gd name="connsiteX4" fmla="*/ 737054 w 1721836"/>
              <a:gd name="connsiteY4" fmla="*/ 601957 h 1052154"/>
              <a:gd name="connsiteX5" fmla="*/ 816821 w 1721836"/>
              <a:gd name="connsiteY5" fmla="*/ 454699 h 1052154"/>
              <a:gd name="connsiteX6" fmla="*/ 912702 w 1721836"/>
              <a:gd name="connsiteY6" fmla="*/ 268510 h 1052154"/>
              <a:gd name="connsiteX7" fmla="*/ 935885 w 1721836"/>
              <a:gd name="connsiteY7" fmla="*/ 72154 h 1052154"/>
              <a:gd name="connsiteX8" fmla="*/ 918337 w 1721836"/>
              <a:gd name="connsiteY8" fmla="*/ 24156 h 1052154"/>
              <a:gd name="connsiteX9" fmla="*/ 1024253 w 1721836"/>
              <a:gd name="connsiteY9" fmla="*/ 0 h 1052154"/>
              <a:gd name="connsiteX10" fmla="*/ 1062008 w 1721836"/>
              <a:gd name="connsiteY10" fmla="*/ 16199 h 1052154"/>
              <a:gd name="connsiteX11" fmla="*/ 1116073 w 1721836"/>
              <a:gd name="connsiteY11" fmla="*/ 51000 h 1052154"/>
              <a:gd name="connsiteX12" fmla="*/ 1141180 w 1721836"/>
              <a:gd name="connsiteY12" fmla="*/ 176676 h 1052154"/>
              <a:gd name="connsiteX13" fmla="*/ 1190198 w 1721836"/>
              <a:gd name="connsiteY13" fmla="*/ 294048 h 1052154"/>
              <a:gd name="connsiteX14" fmla="*/ 1233941 w 1721836"/>
              <a:gd name="connsiteY14" fmla="*/ 367299 h 1052154"/>
              <a:gd name="connsiteX15" fmla="*/ 1307898 w 1721836"/>
              <a:gd name="connsiteY15" fmla="*/ 417188 h 1052154"/>
              <a:gd name="connsiteX16" fmla="*/ 1364678 w 1721836"/>
              <a:gd name="connsiteY16" fmla="*/ 433587 h 1052154"/>
              <a:gd name="connsiteX17" fmla="*/ 1378236 w 1721836"/>
              <a:gd name="connsiteY17" fmla="*/ 525377 h 1052154"/>
              <a:gd name="connsiteX18" fmla="*/ 1385715 w 1721836"/>
              <a:gd name="connsiteY18" fmla="*/ 610904 h 1052154"/>
              <a:gd name="connsiteX19" fmla="*/ 1447371 w 1721836"/>
              <a:gd name="connsiteY19" fmla="*/ 690464 h 1052154"/>
              <a:gd name="connsiteX20" fmla="*/ 1508272 w 1721836"/>
              <a:gd name="connsiteY20" fmla="*/ 729751 h 1052154"/>
              <a:gd name="connsiteX21" fmla="*/ 1566440 w 1721836"/>
              <a:gd name="connsiteY21" fmla="*/ 819987 h 1052154"/>
              <a:gd name="connsiteX22" fmla="*/ 1721836 w 1721836"/>
              <a:gd name="connsiteY22" fmla="*/ 866327 h 1052154"/>
              <a:gd name="connsiteX0" fmla="*/ 0 w 1721836"/>
              <a:gd name="connsiteY0" fmla="*/ 1045019 h 1052154"/>
              <a:gd name="connsiteX1" fmla="*/ 644162 w 1721836"/>
              <a:gd name="connsiteY1" fmla="*/ 1050705 h 1052154"/>
              <a:gd name="connsiteX2" fmla="*/ 711599 w 1721836"/>
              <a:gd name="connsiteY2" fmla="*/ 914914 h 1052154"/>
              <a:gd name="connsiteX3" fmla="*/ 721684 w 1721836"/>
              <a:gd name="connsiteY3" fmla="*/ 710796 h 1052154"/>
              <a:gd name="connsiteX4" fmla="*/ 737054 w 1721836"/>
              <a:gd name="connsiteY4" fmla="*/ 601957 h 1052154"/>
              <a:gd name="connsiteX5" fmla="*/ 816821 w 1721836"/>
              <a:gd name="connsiteY5" fmla="*/ 454699 h 1052154"/>
              <a:gd name="connsiteX6" fmla="*/ 912702 w 1721836"/>
              <a:gd name="connsiteY6" fmla="*/ 268510 h 1052154"/>
              <a:gd name="connsiteX7" fmla="*/ 935885 w 1721836"/>
              <a:gd name="connsiteY7" fmla="*/ 72154 h 1052154"/>
              <a:gd name="connsiteX8" fmla="*/ 918337 w 1721836"/>
              <a:gd name="connsiteY8" fmla="*/ 24156 h 1052154"/>
              <a:gd name="connsiteX9" fmla="*/ 1024253 w 1721836"/>
              <a:gd name="connsiteY9" fmla="*/ 0 h 1052154"/>
              <a:gd name="connsiteX10" fmla="*/ 1062008 w 1721836"/>
              <a:gd name="connsiteY10" fmla="*/ 16199 h 1052154"/>
              <a:gd name="connsiteX11" fmla="*/ 1116073 w 1721836"/>
              <a:gd name="connsiteY11" fmla="*/ 51000 h 1052154"/>
              <a:gd name="connsiteX12" fmla="*/ 1141180 w 1721836"/>
              <a:gd name="connsiteY12" fmla="*/ 176676 h 1052154"/>
              <a:gd name="connsiteX13" fmla="*/ 1190198 w 1721836"/>
              <a:gd name="connsiteY13" fmla="*/ 294048 h 1052154"/>
              <a:gd name="connsiteX14" fmla="*/ 1233941 w 1721836"/>
              <a:gd name="connsiteY14" fmla="*/ 367299 h 1052154"/>
              <a:gd name="connsiteX15" fmla="*/ 1307898 w 1721836"/>
              <a:gd name="connsiteY15" fmla="*/ 417188 h 1052154"/>
              <a:gd name="connsiteX16" fmla="*/ 1364678 w 1721836"/>
              <a:gd name="connsiteY16" fmla="*/ 433587 h 1052154"/>
              <a:gd name="connsiteX17" fmla="*/ 1378236 w 1721836"/>
              <a:gd name="connsiteY17" fmla="*/ 525377 h 1052154"/>
              <a:gd name="connsiteX18" fmla="*/ 1385715 w 1721836"/>
              <a:gd name="connsiteY18" fmla="*/ 610904 h 1052154"/>
              <a:gd name="connsiteX19" fmla="*/ 1447371 w 1721836"/>
              <a:gd name="connsiteY19" fmla="*/ 690464 h 1052154"/>
              <a:gd name="connsiteX20" fmla="*/ 1508272 w 1721836"/>
              <a:gd name="connsiteY20" fmla="*/ 729751 h 1052154"/>
              <a:gd name="connsiteX21" fmla="*/ 1566440 w 1721836"/>
              <a:gd name="connsiteY21" fmla="*/ 819987 h 1052154"/>
              <a:gd name="connsiteX22" fmla="*/ 1721836 w 1721836"/>
              <a:gd name="connsiteY22" fmla="*/ 866327 h 1052154"/>
              <a:gd name="connsiteX0" fmla="*/ 0 w 1721836"/>
              <a:gd name="connsiteY0" fmla="*/ 1045019 h 1052154"/>
              <a:gd name="connsiteX1" fmla="*/ 644162 w 1721836"/>
              <a:gd name="connsiteY1" fmla="*/ 1050705 h 1052154"/>
              <a:gd name="connsiteX2" fmla="*/ 677374 w 1721836"/>
              <a:gd name="connsiteY2" fmla="*/ 1004261 h 1052154"/>
              <a:gd name="connsiteX3" fmla="*/ 711599 w 1721836"/>
              <a:gd name="connsiteY3" fmla="*/ 914914 h 1052154"/>
              <a:gd name="connsiteX4" fmla="*/ 721684 w 1721836"/>
              <a:gd name="connsiteY4" fmla="*/ 710796 h 1052154"/>
              <a:gd name="connsiteX5" fmla="*/ 737054 w 1721836"/>
              <a:gd name="connsiteY5" fmla="*/ 601957 h 1052154"/>
              <a:gd name="connsiteX6" fmla="*/ 816821 w 1721836"/>
              <a:gd name="connsiteY6" fmla="*/ 454699 h 1052154"/>
              <a:gd name="connsiteX7" fmla="*/ 912702 w 1721836"/>
              <a:gd name="connsiteY7" fmla="*/ 268510 h 1052154"/>
              <a:gd name="connsiteX8" fmla="*/ 935885 w 1721836"/>
              <a:gd name="connsiteY8" fmla="*/ 72154 h 1052154"/>
              <a:gd name="connsiteX9" fmla="*/ 918337 w 1721836"/>
              <a:gd name="connsiteY9" fmla="*/ 24156 h 1052154"/>
              <a:gd name="connsiteX10" fmla="*/ 1024253 w 1721836"/>
              <a:gd name="connsiteY10" fmla="*/ 0 h 1052154"/>
              <a:gd name="connsiteX11" fmla="*/ 1062008 w 1721836"/>
              <a:gd name="connsiteY11" fmla="*/ 16199 h 1052154"/>
              <a:gd name="connsiteX12" fmla="*/ 1116073 w 1721836"/>
              <a:gd name="connsiteY12" fmla="*/ 51000 h 1052154"/>
              <a:gd name="connsiteX13" fmla="*/ 1141180 w 1721836"/>
              <a:gd name="connsiteY13" fmla="*/ 176676 h 1052154"/>
              <a:gd name="connsiteX14" fmla="*/ 1190198 w 1721836"/>
              <a:gd name="connsiteY14" fmla="*/ 294048 h 1052154"/>
              <a:gd name="connsiteX15" fmla="*/ 1233941 w 1721836"/>
              <a:gd name="connsiteY15" fmla="*/ 367299 h 1052154"/>
              <a:gd name="connsiteX16" fmla="*/ 1307898 w 1721836"/>
              <a:gd name="connsiteY16" fmla="*/ 417188 h 1052154"/>
              <a:gd name="connsiteX17" fmla="*/ 1364678 w 1721836"/>
              <a:gd name="connsiteY17" fmla="*/ 433587 h 1052154"/>
              <a:gd name="connsiteX18" fmla="*/ 1378236 w 1721836"/>
              <a:gd name="connsiteY18" fmla="*/ 525377 h 1052154"/>
              <a:gd name="connsiteX19" fmla="*/ 1385715 w 1721836"/>
              <a:gd name="connsiteY19" fmla="*/ 610904 h 1052154"/>
              <a:gd name="connsiteX20" fmla="*/ 1447371 w 1721836"/>
              <a:gd name="connsiteY20" fmla="*/ 690464 h 1052154"/>
              <a:gd name="connsiteX21" fmla="*/ 1508272 w 1721836"/>
              <a:gd name="connsiteY21" fmla="*/ 729751 h 1052154"/>
              <a:gd name="connsiteX22" fmla="*/ 1566440 w 1721836"/>
              <a:gd name="connsiteY22" fmla="*/ 819987 h 1052154"/>
              <a:gd name="connsiteX23" fmla="*/ 1721836 w 1721836"/>
              <a:gd name="connsiteY23" fmla="*/ 866327 h 1052154"/>
              <a:gd name="connsiteX0" fmla="*/ 0 w 1721836"/>
              <a:gd name="connsiteY0" fmla="*/ 1045019 h 1052154"/>
              <a:gd name="connsiteX1" fmla="*/ 644162 w 1721836"/>
              <a:gd name="connsiteY1" fmla="*/ 1050705 h 1052154"/>
              <a:gd name="connsiteX2" fmla="*/ 677374 w 1721836"/>
              <a:gd name="connsiteY2" fmla="*/ 1004261 h 1052154"/>
              <a:gd name="connsiteX3" fmla="*/ 711599 w 1721836"/>
              <a:gd name="connsiteY3" fmla="*/ 914914 h 1052154"/>
              <a:gd name="connsiteX4" fmla="*/ 721684 w 1721836"/>
              <a:gd name="connsiteY4" fmla="*/ 710796 h 1052154"/>
              <a:gd name="connsiteX5" fmla="*/ 737054 w 1721836"/>
              <a:gd name="connsiteY5" fmla="*/ 601957 h 1052154"/>
              <a:gd name="connsiteX6" fmla="*/ 816821 w 1721836"/>
              <a:gd name="connsiteY6" fmla="*/ 454699 h 1052154"/>
              <a:gd name="connsiteX7" fmla="*/ 912702 w 1721836"/>
              <a:gd name="connsiteY7" fmla="*/ 268510 h 1052154"/>
              <a:gd name="connsiteX8" fmla="*/ 928155 w 1721836"/>
              <a:gd name="connsiteY8" fmla="*/ 74479 h 1052154"/>
              <a:gd name="connsiteX9" fmla="*/ 918337 w 1721836"/>
              <a:gd name="connsiteY9" fmla="*/ 24156 h 1052154"/>
              <a:gd name="connsiteX10" fmla="*/ 1024253 w 1721836"/>
              <a:gd name="connsiteY10" fmla="*/ 0 h 1052154"/>
              <a:gd name="connsiteX11" fmla="*/ 1062008 w 1721836"/>
              <a:gd name="connsiteY11" fmla="*/ 16199 h 1052154"/>
              <a:gd name="connsiteX12" fmla="*/ 1116073 w 1721836"/>
              <a:gd name="connsiteY12" fmla="*/ 51000 h 1052154"/>
              <a:gd name="connsiteX13" fmla="*/ 1141180 w 1721836"/>
              <a:gd name="connsiteY13" fmla="*/ 176676 h 1052154"/>
              <a:gd name="connsiteX14" fmla="*/ 1190198 w 1721836"/>
              <a:gd name="connsiteY14" fmla="*/ 294048 h 1052154"/>
              <a:gd name="connsiteX15" fmla="*/ 1233941 w 1721836"/>
              <a:gd name="connsiteY15" fmla="*/ 367299 h 1052154"/>
              <a:gd name="connsiteX16" fmla="*/ 1307898 w 1721836"/>
              <a:gd name="connsiteY16" fmla="*/ 417188 h 1052154"/>
              <a:gd name="connsiteX17" fmla="*/ 1364678 w 1721836"/>
              <a:gd name="connsiteY17" fmla="*/ 433587 h 1052154"/>
              <a:gd name="connsiteX18" fmla="*/ 1378236 w 1721836"/>
              <a:gd name="connsiteY18" fmla="*/ 525377 h 1052154"/>
              <a:gd name="connsiteX19" fmla="*/ 1385715 w 1721836"/>
              <a:gd name="connsiteY19" fmla="*/ 610904 h 1052154"/>
              <a:gd name="connsiteX20" fmla="*/ 1447371 w 1721836"/>
              <a:gd name="connsiteY20" fmla="*/ 690464 h 1052154"/>
              <a:gd name="connsiteX21" fmla="*/ 1508272 w 1721836"/>
              <a:gd name="connsiteY21" fmla="*/ 729751 h 1052154"/>
              <a:gd name="connsiteX22" fmla="*/ 1566440 w 1721836"/>
              <a:gd name="connsiteY22" fmla="*/ 819987 h 1052154"/>
              <a:gd name="connsiteX23" fmla="*/ 1721836 w 1721836"/>
              <a:gd name="connsiteY23" fmla="*/ 866327 h 1052154"/>
              <a:gd name="connsiteX0" fmla="*/ 0 w 1721836"/>
              <a:gd name="connsiteY0" fmla="*/ 1045019 h 1052154"/>
              <a:gd name="connsiteX1" fmla="*/ 644162 w 1721836"/>
              <a:gd name="connsiteY1" fmla="*/ 1050705 h 1052154"/>
              <a:gd name="connsiteX2" fmla="*/ 677374 w 1721836"/>
              <a:gd name="connsiteY2" fmla="*/ 1004261 h 1052154"/>
              <a:gd name="connsiteX3" fmla="*/ 711599 w 1721836"/>
              <a:gd name="connsiteY3" fmla="*/ 914914 h 1052154"/>
              <a:gd name="connsiteX4" fmla="*/ 721684 w 1721836"/>
              <a:gd name="connsiteY4" fmla="*/ 710796 h 1052154"/>
              <a:gd name="connsiteX5" fmla="*/ 737054 w 1721836"/>
              <a:gd name="connsiteY5" fmla="*/ 601957 h 1052154"/>
              <a:gd name="connsiteX6" fmla="*/ 816821 w 1721836"/>
              <a:gd name="connsiteY6" fmla="*/ 454699 h 1052154"/>
              <a:gd name="connsiteX7" fmla="*/ 912702 w 1721836"/>
              <a:gd name="connsiteY7" fmla="*/ 268510 h 1052154"/>
              <a:gd name="connsiteX8" fmla="*/ 941039 w 1721836"/>
              <a:gd name="connsiteY8" fmla="*/ 132596 h 1052154"/>
              <a:gd name="connsiteX9" fmla="*/ 918337 w 1721836"/>
              <a:gd name="connsiteY9" fmla="*/ 24156 h 1052154"/>
              <a:gd name="connsiteX10" fmla="*/ 1024253 w 1721836"/>
              <a:gd name="connsiteY10" fmla="*/ 0 h 1052154"/>
              <a:gd name="connsiteX11" fmla="*/ 1062008 w 1721836"/>
              <a:gd name="connsiteY11" fmla="*/ 16199 h 1052154"/>
              <a:gd name="connsiteX12" fmla="*/ 1116073 w 1721836"/>
              <a:gd name="connsiteY12" fmla="*/ 51000 h 1052154"/>
              <a:gd name="connsiteX13" fmla="*/ 1141180 w 1721836"/>
              <a:gd name="connsiteY13" fmla="*/ 176676 h 1052154"/>
              <a:gd name="connsiteX14" fmla="*/ 1190198 w 1721836"/>
              <a:gd name="connsiteY14" fmla="*/ 294048 h 1052154"/>
              <a:gd name="connsiteX15" fmla="*/ 1233941 w 1721836"/>
              <a:gd name="connsiteY15" fmla="*/ 367299 h 1052154"/>
              <a:gd name="connsiteX16" fmla="*/ 1307898 w 1721836"/>
              <a:gd name="connsiteY16" fmla="*/ 417188 h 1052154"/>
              <a:gd name="connsiteX17" fmla="*/ 1364678 w 1721836"/>
              <a:gd name="connsiteY17" fmla="*/ 433587 h 1052154"/>
              <a:gd name="connsiteX18" fmla="*/ 1378236 w 1721836"/>
              <a:gd name="connsiteY18" fmla="*/ 525377 h 1052154"/>
              <a:gd name="connsiteX19" fmla="*/ 1385715 w 1721836"/>
              <a:gd name="connsiteY19" fmla="*/ 610904 h 1052154"/>
              <a:gd name="connsiteX20" fmla="*/ 1447371 w 1721836"/>
              <a:gd name="connsiteY20" fmla="*/ 690464 h 1052154"/>
              <a:gd name="connsiteX21" fmla="*/ 1508272 w 1721836"/>
              <a:gd name="connsiteY21" fmla="*/ 729751 h 1052154"/>
              <a:gd name="connsiteX22" fmla="*/ 1566440 w 1721836"/>
              <a:gd name="connsiteY22" fmla="*/ 819987 h 1052154"/>
              <a:gd name="connsiteX23" fmla="*/ 1721836 w 1721836"/>
              <a:gd name="connsiteY23" fmla="*/ 866327 h 1052154"/>
              <a:gd name="connsiteX0" fmla="*/ 0 w 1721836"/>
              <a:gd name="connsiteY0" fmla="*/ 1045019 h 1052154"/>
              <a:gd name="connsiteX1" fmla="*/ 644162 w 1721836"/>
              <a:gd name="connsiteY1" fmla="*/ 1050705 h 1052154"/>
              <a:gd name="connsiteX2" fmla="*/ 677374 w 1721836"/>
              <a:gd name="connsiteY2" fmla="*/ 1004261 h 1052154"/>
              <a:gd name="connsiteX3" fmla="*/ 711599 w 1721836"/>
              <a:gd name="connsiteY3" fmla="*/ 914914 h 1052154"/>
              <a:gd name="connsiteX4" fmla="*/ 721684 w 1721836"/>
              <a:gd name="connsiteY4" fmla="*/ 710796 h 1052154"/>
              <a:gd name="connsiteX5" fmla="*/ 737054 w 1721836"/>
              <a:gd name="connsiteY5" fmla="*/ 601957 h 1052154"/>
              <a:gd name="connsiteX6" fmla="*/ 816821 w 1721836"/>
              <a:gd name="connsiteY6" fmla="*/ 454699 h 1052154"/>
              <a:gd name="connsiteX7" fmla="*/ 912702 w 1721836"/>
              <a:gd name="connsiteY7" fmla="*/ 268510 h 1052154"/>
              <a:gd name="connsiteX8" fmla="*/ 941039 w 1721836"/>
              <a:gd name="connsiteY8" fmla="*/ 132596 h 1052154"/>
              <a:gd name="connsiteX9" fmla="*/ 910607 w 1721836"/>
              <a:gd name="connsiteY9" fmla="*/ 35779 h 1052154"/>
              <a:gd name="connsiteX10" fmla="*/ 1024253 w 1721836"/>
              <a:gd name="connsiteY10" fmla="*/ 0 h 1052154"/>
              <a:gd name="connsiteX11" fmla="*/ 1062008 w 1721836"/>
              <a:gd name="connsiteY11" fmla="*/ 16199 h 1052154"/>
              <a:gd name="connsiteX12" fmla="*/ 1116073 w 1721836"/>
              <a:gd name="connsiteY12" fmla="*/ 51000 h 1052154"/>
              <a:gd name="connsiteX13" fmla="*/ 1141180 w 1721836"/>
              <a:gd name="connsiteY13" fmla="*/ 176676 h 1052154"/>
              <a:gd name="connsiteX14" fmla="*/ 1190198 w 1721836"/>
              <a:gd name="connsiteY14" fmla="*/ 294048 h 1052154"/>
              <a:gd name="connsiteX15" fmla="*/ 1233941 w 1721836"/>
              <a:gd name="connsiteY15" fmla="*/ 367299 h 1052154"/>
              <a:gd name="connsiteX16" fmla="*/ 1307898 w 1721836"/>
              <a:gd name="connsiteY16" fmla="*/ 417188 h 1052154"/>
              <a:gd name="connsiteX17" fmla="*/ 1364678 w 1721836"/>
              <a:gd name="connsiteY17" fmla="*/ 433587 h 1052154"/>
              <a:gd name="connsiteX18" fmla="*/ 1378236 w 1721836"/>
              <a:gd name="connsiteY18" fmla="*/ 525377 h 1052154"/>
              <a:gd name="connsiteX19" fmla="*/ 1385715 w 1721836"/>
              <a:gd name="connsiteY19" fmla="*/ 610904 h 1052154"/>
              <a:gd name="connsiteX20" fmla="*/ 1447371 w 1721836"/>
              <a:gd name="connsiteY20" fmla="*/ 690464 h 1052154"/>
              <a:gd name="connsiteX21" fmla="*/ 1508272 w 1721836"/>
              <a:gd name="connsiteY21" fmla="*/ 729751 h 1052154"/>
              <a:gd name="connsiteX22" fmla="*/ 1566440 w 1721836"/>
              <a:gd name="connsiteY22" fmla="*/ 819987 h 1052154"/>
              <a:gd name="connsiteX23" fmla="*/ 1721836 w 1721836"/>
              <a:gd name="connsiteY23" fmla="*/ 866327 h 1052154"/>
              <a:gd name="connsiteX0" fmla="*/ 0 w 1721836"/>
              <a:gd name="connsiteY0" fmla="*/ 1045019 h 1052154"/>
              <a:gd name="connsiteX1" fmla="*/ 644162 w 1721836"/>
              <a:gd name="connsiteY1" fmla="*/ 1050705 h 1052154"/>
              <a:gd name="connsiteX2" fmla="*/ 677374 w 1721836"/>
              <a:gd name="connsiteY2" fmla="*/ 1004261 h 1052154"/>
              <a:gd name="connsiteX3" fmla="*/ 711599 w 1721836"/>
              <a:gd name="connsiteY3" fmla="*/ 914914 h 1052154"/>
              <a:gd name="connsiteX4" fmla="*/ 721684 w 1721836"/>
              <a:gd name="connsiteY4" fmla="*/ 710796 h 1052154"/>
              <a:gd name="connsiteX5" fmla="*/ 737054 w 1721836"/>
              <a:gd name="connsiteY5" fmla="*/ 601957 h 1052154"/>
              <a:gd name="connsiteX6" fmla="*/ 816821 w 1721836"/>
              <a:gd name="connsiteY6" fmla="*/ 454699 h 1052154"/>
              <a:gd name="connsiteX7" fmla="*/ 912702 w 1721836"/>
              <a:gd name="connsiteY7" fmla="*/ 268510 h 1052154"/>
              <a:gd name="connsiteX8" fmla="*/ 941039 w 1721836"/>
              <a:gd name="connsiteY8" fmla="*/ 132596 h 1052154"/>
              <a:gd name="connsiteX9" fmla="*/ 910607 w 1721836"/>
              <a:gd name="connsiteY9" fmla="*/ 35779 h 1052154"/>
              <a:gd name="connsiteX10" fmla="*/ 1024253 w 1721836"/>
              <a:gd name="connsiteY10" fmla="*/ 0 h 1052154"/>
              <a:gd name="connsiteX11" fmla="*/ 1062008 w 1721836"/>
              <a:gd name="connsiteY11" fmla="*/ 16199 h 1052154"/>
              <a:gd name="connsiteX12" fmla="*/ 1116073 w 1721836"/>
              <a:gd name="connsiteY12" fmla="*/ 51000 h 1052154"/>
              <a:gd name="connsiteX13" fmla="*/ 1141180 w 1721836"/>
              <a:gd name="connsiteY13" fmla="*/ 176676 h 1052154"/>
              <a:gd name="connsiteX14" fmla="*/ 1190198 w 1721836"/>
              <a:gd name="connsiteY14" fmla="*/ 294048 h 1052154"/>
              <a:gd name="connsiteX15" fmla="*/ 1233941 w 1721836"/>
              <a:gd name="connsiteY15" fmla="*/ 367299 h 1052154"/>
              <a:gd name="connsiteX16" fmla="*/ 1307898 w 1721836"/>
              <a:gd name="connsiteY16" fmla="*/ 417188 h 1052154"/>
              <a:gd name="connsiteX17" fmla="*/ 1367254 w 1721836"/>
              <a:gd name="connsiteY17" fmla="*/ 435911 h 1052154"/>
              <a:gd name="connsiteX18" fmla="*/ 1378236 w 1721836"/>
              <a:gd name="connsiteY18" fmla="*/ 525377 h 1052154"/>
              <a:gd name="connsiteX19" fmla="*/ 1385715 w 1721836"/>
              <a:gd name="connsiteY19" fmla="*/ 610904 h 1052154"/>
              <a:gd name="connsiteX20" fmla="*/ 1447371 w 1721836"/>
              <a:gd name="connsiteY20" fmla="*/ 690464 h 1052154"/>
              <a:gd name="connsiteX21" fmla="*/ 1508272 w 1721836"/>
              <a:gd name="connsiteY21" fmla="*/ 729751 h 1052154"/>
              <a:gd name="connsiteX22" fmla="*/ 1566440 w 1721836"/>
              <a:gd name="connsiteY22" fmla="*/ 819987 h 1052154"/>
              <a:gd name="connsiteX23" fmla="*/ 1721836 w 1721836"/>
              <a:gd name="connsiteY23" fmla="*/ 866327 h 1052154"/>
              <a:gd name="connsiteX0" fmla="*/ 0 w 1721836"/>
              <a:gd name="connsiteY0" fmla="*/ 1045019 h 1052154"/>
              <a:gd name="connsiteX1" fmla="*/ 644162 w 1721836"/>
              <a:gd name="connsiteY1" fmla="*/ 1050705 h 1052154"/>
              <a:gd name="connsiteX2" fmla="*/ 677374 w 1721836"/>
              <a:gd name="connsiteY2" fmla="*/ 1004261 h 1052154"/>
              <a:gd name="connsiteX3" fmla="*/ 711599 w 1721836"/>
              <a:gd name="connsiteY3" fmla="*/ 914914 h 1052154"/>
              <a:gd name="connsiteX4" fmla="*/ 721684 w 1721836"/>
              <a:gd name="connsiteY4" fmla="*/ 710796 h 1052154"/>
              <a:gd name="connsiteX5" fmla="*/ 737054 w 1721836"/>
              <a:gd name="connsiteY5" fmla="*/ 601957 h 1052154"/>
              <a:gd name="connsiteX6" fmla="*/ 816821 w 1721836"/>
              <a:gd name="connsiteY6" fmla="*/ 454699 h 1052154"/>
              <a:gd name="connsiteX7" fmla="*/ 912702 w 1721836"/>
              <a:gd name="connsiteY7" fmla="*/ 268510 h 1052154"/>
              <a:gd name="connsiteX8" fmla="*/ 941039 w 1721836"/>
              <a:gd name="connsiteY8" fmla="*/ 132596 h 1052154"/>
              <a:gd name="connsiteX9" fmla="*/ 910607 w 1721836"/>
              <a:gd name="connsiteY9" fmla="*/ 35779 h 1052154"/>
              <a:gd name="connsiteX10" fmla="*/ 1024253 w 1721836"/>
              <a:gd name="connsiteY10" fmla="*/ 0 h 1052154"/>
              <a:gd name="connsiteX11" fmla="*/ 1062008 w 1721836"/>
              <a:gd name="connsiteY11" fmla="*/ 16199 h 1052154"/>
              <a:gd name="connsiteX12" fmla="*/ 1116073 w 1721836"/>
              <a:gd name="connsiteY12" fmla="*/ 51000 h 1052154"/>
              <a:gd name="connsiteX13" fmla="*/ 1141180 w 1721836"/>
              <a:gd name="connsiteY13" fmla="*/ 176676 h 1052154"/>
              <a:gd name="connsiteX14" fmla="*/ 1190198 w 1721836"/>
              <a:gd name="connsiteY14" fmla="*/ 294048 h 1052154"/>
              <a:gd name="connsiteX15" fmla="*/ 1233941 w 1721836"/>
              <a:gd name="connsiteY15" fmla="*/ 367299 h 1052154"/>
              <a:gd name="connsiteX16" fmla="*/ 1307898 w 1721836"/>
              <a:gd name="connsiteY16" fmla="*/ 417188 h 1052154"/>
              <a:gd name="connsiteX17" fmla="*/ 1367254 w 1721836"/>
              <a:gd name="connsiteY17" fmla="*/ 435911 h 1052154"/>
              <a:gd name="connsiteX18" fmla="*/ 1380812 w 1721836"/>
              <a:gd name="connsiteY18" fmla="*/ 478883 h 1052154"/>
              <a:gd name="connsiteX19" fmla="*/ 1385715 w 1721836"/>
              <a:gd name="connsiteY19" fmla="*/ 610904 h 1052154"/>
              <a:gd name="connsiteX20" fmla="*/ 1447371 w 1721836"/>
              <a:gd name="connsiteY20" fmla="*/ 690464 h 1052154"/>
              <a:gd name="connsiteX21" fmla="*/ 1508272 w 1721836"/>
              <a:gd name="connsiteY21" fmla="*/ 729751 h 1052154"/>
              <a:gd name="connsiteX22" fmla="*/ 1566440 w 1721836"/>
              <a:gd name="connsiteY22" fmla="*/ 819987 h 1052154"/>
              <a:gd name="connsiteX23" fmla="*/ 1721836 w 1721836"/>
              <a:gd name="connsiteY23" fmla="*/ 866327 h 1052154"/>
              <a:gd name="connsiteX0" fmla="*/ 0 w 1721836"/>
              <a:gd name="connsiteY0" fmla="*/ 1045019 h 1052154"/>
              <a:gd name="connsiteX1" fmla="*/ 644162 w 1721836"/>
              <a:gd name="connsiteY1" fmla="*/ 1050705 h 1052154"/>
              <a:gd name="connsiteX2" fmla="*/ 677374 w 1721836"/>
              <a:gd name="connsiteY2" fmla="*/ 1004261 h 1052154"/>
              <a:gd name="connsiteX3" fmla="*/ 711599 w 1721836"/>
              <a:gd name="connsiteY3" fmla="*/ 914914 h 1052154"/>
              <a:gd name="connsiteX4" fmla="*/ 721684 w 1721836"/>
              <a:gd name="connsiteY4" fmla="*/ 710796 h 1052154"/>
              <a:gd name="connsiteX5" fmla="*/ 737054 w 1721836"/>
              <a:gd name="connsiteY5" fmla="*/ 601957 h 1052154"/>
              <a:gd name="connsiteX6" fmla="*/ 816821 w 1721836"/>
              <a:gd name="connsiteY6" fmla="*/ 454699 h 1052154"/>
              <a:gd name="connsiteX7" fmla="*/ 912702 w 1721836"/>
              <a:gd name="connsiteY7" fmla="*/ 268510 h 1052154"/>
              <a:gd name="connsiteX8" fmla="*/ 941039 w 1721836"/>
              <a:gd name="connsiteY8" fmla="*/ 132596 h 1052154"/>
              <a:gd name="connsiteX9" fmla="*/ 910607 w 1721836"/>
              <a:gd name="connsiteY9" fmla="*/ 35779 h 1052154"/>
              <a:gd name="connsiteX10" fmla="*/ 1024253 w 1721836"/>
              <a:gd name="connsiteY10" fmla="*/ 0 h 1052154"/>
              <a:gd name="connsiteX11" fmla="*/ 1062008 w 1721836"/>
              <a:gd name="connsiteY11" fmla="*/ 16199 h 1052154"/>
              <a:gd name="connsiteX12" fmla="*/ 1116073 w 1721836"/>
              <a:gd name="connsiteY12" fmla="*/ 51000 h 1052154"/>
              <a:gd name="connsiteX13" fmla="*/ 1141180 w 1721836"/>
              <a:gd name="connsiteY13" fmla="*/ 176676 h 1052154"/>
              <a:gd name="connsiteX14" fmla="*/ 1190198 w 1721836"/>
              <a:gd name="connsiteY14" fmla="*/ 294048 h 1052154"/>
              <a:gd name="connsiteX15" fmla="*/ 1239095 w 1721836"/>
              <a:gd name="connsiteY15" fmla="*/ 364973 h 1052154"/>
              <a:gd name="connsiteX16" fmla="*/ 1307898 w 1721836"/>
              <a:gd name="connsiteY16" fmla="*/ 417188 h 1052154"/>
              <a:gd name="connsiteX17" fmla="*/ 1367254 w 1721836"/>
              <a:gd name="connsiteY17" fmla="*/ 435911 h 1052154"/>
              <a:gd name="connsiteX18" fmla="*/ 1380812 w 1721836"/>
              <a:gd name="connsiteY18" fmla="*/ 478883 h 1052154"/>
              <a:gd name="connsiteX19" fmla="*/ 1385715 w 1721836"/>
              <a:gd name="connsiteY19" fmla="*/ 610904 h 1052154"/>
              <a:gd name="connsiteX20" fmla="*/ 1447371 w 1721836"/>
              <a:gd name="connsiteY20" fmla="*/ 690464 h 1052154"/>
              <a:gd name="connsiteX21" fmla="*/ 1508272 w 1721836"/>
              <a:gd name="connsiteY21" fmla="*/ 729751 h 1052154"/>
              <a:gd name="connsiteX22" fmla="*/ 1566440 w 1721836"/>
              <a:gd name="connsiteY22" fmla="*/ 819987 h 1052154"/>
              <a:gd name="connsiteX23" fmla="*/ 1721836 w 1721836"/>
              <a:gd name="connsiteY23" fmla="*/ 866327 h 1052154"/>
              <a:gd name="connsiteX0" fmla="*/ 0 w 1721836"/>
              <a:gd name="connsiteY0" fmla="*/ 1045019 h 1052154"/>
              <a:gd name="connsiteX1" fmla="*/ 644162 w 1721836"/>
              <a:gd name="connsiteY1" fmla="*/ 1050705 h 1052154"/>
              <a:gd name="connsiteX2" fmla="*/ 677374 w 1721836"/>
              <a:gd name="connsiteY2" fmla="*/ 1004261 h 1052154"/>
              <a:gd name="connsiteX3" fmla="*/ 711599 w 1721836"/>
              <a:gd name="connsiteY3" fmla="*/ 914914 h 1052154"/>
              <a:gd name="connsiteX4" fmla="*/ 721684 w 1721836"/>
              <a:gd name="connsiteY4" fmla="*/ 710796 h 1052154"/>
              <a:gd name="connsiteX5" fmla="*/ 737054 w 1721836"/>
              <a:gd name="connsiteY5" fmla="*/ 601957 h 1052154"/>
              <a:gd name="connsiteX6" fmla="*/ 816821 w 1721836"/>
              <a:gd name="connsiteY6" fmla="*/ 454699 h 1052154"/>
              <a:gd name="connsiteX7" fmla="*/ 912702 w 1721836"/>
              <a:gd name="connsiteY7" fmla="*/ 268510 h 1052154"/>
              <a:gd name="connsiteX8" fmla="*/ 941039 w 1721836"/>
              <a:gd name="connsiteY8" fmla="*/ 132596 h 1052154"/>
              <a:gd name="connsiteX9" fmla="*/ 910607 w 1721836"/>
              <a:gd name="connsiteY9" fmla="*/ 35779 h 1052154"/>
              <a:gd name="connsiteX10" fmla="*/ 1024253 w 1721836"/>
              <a:gd name="connsiteY10" fmla="*/ 0 h 1052154"/>
              <a:gd name="connsiteX11" fmla="*/ 1062008 w 1721836"/>
              <a:gd name="connsiteY11" fmla="*/ 16199 h 1052154"/>
              <a:gd name="connsiteX12" fmla="*/ 1116073 w 1721836"/>
              <a:gd name="connsiteY12" fmla="*/ 51000 h 1052154"/>
              <a:gd name="connsiteX13" fmla="*/ 1141180 w 1721836"/>
              <a:gd name="connsiteY13" fmla="*/ 176676 h 1052154"/>
              <a:gd name="connsiteX14" fmla="*/ 1190198 w 1721836"/>
              <a:gd name="connsiteY14" fmla="*/ 294048 h 1052154"/>
              <a:gd name="connsiteX15" fmla="*/ 1239095 w 1721836"/>
              <a:gd name="connsiteY15" fmla="*/ 364973 h 1052154"/>
              <a:gd name="connsiteX16" fmla="*/ 1307898 w 1721836"/>
              <a:gd name="connsiteY16" fmla="*/ 417188 h 1052154"/>
              <a:gd name="connsiteX17" fmla="*/ 1367254 w 1721836"/>
              <a:gd name="connsiteY17" fmla="*/ 435911 h 1052154"/>
              <a:gd name="connsiteX18" fmla="*/ 1380812 w 1721836"/>
              <a:gd name="connsiteY18" fmla="*/ 478883 h 1052154"/>
              <a:gd name="connsiteX19" fmla="*/ 1365353 w 1721836"/>
              <a:gd name="connsiteY19" fmla="*/ 534676 h 1052154"/>
              <a:gd name="connsiteX20" fmla="*/ 1385715 w 1721836"/>
              <a:gd name="connsiteY20" fmla="*/ 610904 h 1052154"/>
              <a:gd name="connsiteX21" fmla="*/ 1447371 w 1721836"/>
              <a:gd name="connsiteY21" fmla="*/ 690464 h 1052154"/>
              <a:gd name="connsiteX22" fmla="*/ 1508272 w 1721836"/>
              <a:gd name="connsiteY22" fmla="*/ 729751 h 1052154"/>
              <a:gd name="connsiteX23" fmla="*/ 1566440 w 1721836"/>
              <a:gd name="connsiteY23" fmla="*/ 819987 h 1052154"/>
              <a:gd name="connsiteX24" fmla="*/ 1721836 w 1721836"/>
              <a:gd name="connsiteY24" fmla="*/ 866327 h 1052154"/>
              <a:gd name="connsiteX0" fmla="*/ 0 w 1721836"/>
              <a:gd name="connsiteY0" fmla="*/ 1045019 h 1052154"/>
              <a:gd name="connsiteX1" fmla="*/ 644162 w 1721836"/>
              <a:gd name="connsiteY1" fmla="*/ 1050705 h 1052154"/>
              <a:gd name="connsiteX2" fmla="*/ 677374 w 1721836"/>
              <a:gd name="connsiteY2" fmla="*/ 1004261 h 1052154"/>
              <a:gd name="connsiteX3" fmla="*/ 711599 w 1721836"/>
              <a:gd name="connsiteY3" fmla="*/ 914914 h 1052154"/>
              <a:gd name="connsiteX4" fmla="*/ 721684 w 1721836"/>
              <a:gd name="connsiteY4" fmla="*/ 710796 h 1052154"/>
              <a:gd name="connsiteX5" fmla="*/ 737054 w 1721836"/>
              <a:gd name="connsiteY5" fmla="*/ 601957 h 1052154"/>
              <a:gd name="connsiteX6" fmla="*/ 816821 w 1721836"/>
              <a:gd name="connsiteY6" fmla="*/ 454699 h 1052154"/>
              <a:gd name="connsiteX7" fmla="*/ 912702 w 1721836"/>
              <a:gd name="connsiteY7" fmla="*/ 268510 h 1052154"/>
              <a:gd name="connsiteX8" fmla="*/ 941039 w 1721836"/>
              <a:gd name="connsiteY8" fmla="*/ 132596 h 1052154"/>
              <a:gd name="connsiteX9" fmla="*/ 910607 w 1721836"/>
              <a:gd name="connsiteY9" fmla="*/ 35779 h 1052154"/>
              <a:gd name="connsiteX10" fmla="*/ 1024253 w 1721836"/>
              <a:gd name="connsiteY10" fmla="*/ 0 h 1052154"/>
              <a:gd name="connsiteX11" fmla="*/ 1062008 w 1721836"/>
              <a:gd name="connsiteY11" fmla="*/ 16199 h 1052154"/>
              <a:gd name="connsiteX12" fmla="*/ 1116073 w 1721836"/>
              <a:gd name="connsiteY12" fmla="*/ 51000 h 1052154"/>
              <a:gd name="connsiteX13" fmla="*/ 1141180 w 1721836"/>
              <a:gd name="connsiteY13" fmla="*/ 176676 h 1052154"/>
              <a:gd name="connsiteX14" fmla="*/ 1190198 w 1721836"/>
              <a:gd name="connsiteY14" fmla="*/ 294048 h 1052154"/>
              <a:gd name="connsiteX15" fmla="*/ 1239095 w 1721836"/>
              <a:gd name="connsiteY15" fmla="*/ 364973 h 1052154"/>
              <a:gd name="connsiteX16" fmla="*/ 1307898 w 1721836"/>
              <a:gd name="connsiteY16" fmla="*/ 417188 h 1052154"/>
              <a:gd name="connsiteX17" fmla="*/ 1367254 w 1721836"/>
              <a:gd name="connsiteY17" fmla="*/ 435911 h 1052154"/>
              <a:gd name="connsiteX18" fmla="*/ 1380812 w 1721836"/>
              <a:gd name="connsiteY18" fmla="*/ 478883 h 1052154"/>
              <a:gd name="connsiteX19" fmla="*/ 1365353 w 1721836"/>
              <a:gd name="connsiteY19" fmla="*/ 534676 h 1052154"/>
              <a:gd name="connsiteX20" fmla="*/ 1385715 w 1721836"/>
              <a:gd name="connsiteY20" fmla="*/ 610904 h 1052154"/>
              <a:gd name="connsiteX21" fmla="*/ 1429334 w 1721836"/>
              <a:gd name="connsiteY21" fmla="*/ 697438 h 1052154"/>
              <a:gd name="connsiteX22" fmla="*/ 1508272 w 1721836"/>
              <a:gd name="connsiteY22" fmla="*/ 729751 h 1052154"/>
              <a:gd name="connsiteX23" fmla="*/ 1566440 w 1721836"/>
              <a:gd name="connsiteY23" fmla="*/ 819987 h 1052154"/>
              <a:gd name="connsiteX24" fmla="*/ 1721836 w 1721836"/>
              <a:gd name="connsiteY24" fmla="*/ 866327 h 1052154"/>
              <a:gd name="connsiteX0" fmla="*/ 0 w 1721836"/>
              <a:gd name="connsiteY0" fmla="*/ 1045019 h 1052154"/>
              <a:gd name="connsiteX1" fmla="*/ 644162 w 1721836"/>
              <a:gd name="connsiteY1" fmla="*/ 1050705 h 1052154"/>
              <a:gd name="connsiteX2" fmla="*/ 677374 w 1721836"/>
              <a:gd name="connsiteY2" fmla="*/ 1004261 h 1052154"/>
              <a:gd name="connsiteX3" fmla="*/ 711599 w 1721836"/>
              <a:gd name="connsiteY3" fmla="*/ 914914 h 1052154"/>
              <a:gd name="connsiteX4" fmla="*/ 721684 w 1721836"/>
              <a:gd name="connsiteY4" fmla="*/ 710796 h 1052154"/>
              <a:gd name="connsiteX5" fmla="*/ 737054 w 1721836"/>
              <a:gd name="connsiteY5" fmla="*/ 601957 h 1052154"/>
              <a:gd name="connsiteX6" fmla="*/ 816821 w 1721836"/>
              <a:gd name="connsiteY6" fmla="*/ 454699 h 1052154"/>
              <a:gd name="connsiteX7" fmla="*/ 912702 w 1721836"/>
              <a:gd name="connsiteY7" fmla="*/ 268510 h 1052154"/>
              <a:gd name="connsiteX8" fmla="*/ 941039 w 1721836"/>
              <a:gd name="connsiteY8" fmla="*/ 132596 h 1052154"/>
              <a:gd name="connsiteX9" fmla="*/ 910607 w 1721836"/>
              <a:gd name="connsiteY9" fmla="*/ 35779 h 1052154"/>
              <a:gd name="connsiteX10" fmla="*/ 1024253 w 1721836"/>
              <a:gd name="connsiteY10" fmla="*/ 0 h 1052154"/>
              <a:gd name="connsiteX11" fmla="*/ 1062008 w 1721836"/>
              <a:gd name="connsiteY11" fmla="*/ 16199 h 1052154"/>
              <a:gd name="connsiteX12" fmla="*/ 1116073 w 1721836"/>
              <a:gd name="connsiteY12" fmla="*/ 51000 h 1052154"/>
              <a:gd name="connsiteX13" fmla="*/ 1141180 w 1721836"/>
              <a:gd name="connsiteY13" fmla="*/ 176676 h 1052154"/>
              <a:gd name="connsiteX14" fmla="*/ 1190198 w 1721836"/>
              <a:gd name="connsiteY14" fmla="*/ 294048 h 1052154"/>
              <a:gd name="connsiteX15" fmla="*/ 1239095 w 1721836"/>
              <a:gd name="connsiteY15" fmla="*/ 364973 h 1052154"/>
              <a:gd name="connsiteX16" fmla="*/ 1307898 w 1721836"/>
              <a:gd name="connsiteY16" fmla="*/ 417188 h 1052154"/>
              <a:gd name="connsiteX17" fmla="*/ 1367254 w 1721836"/>
              <a:gd name="connsiteY17" fmla="*/ 435911 h 1052154"/>
              <a:gd name="connsiteX18" fmla="*/ 1380812 w 1721836"/>
              <a:gd name="connsiteY18" fmla="*/ 478883 h 1052154"/>
              <a:gd name="connsiteX19" fmla="*/ 1365353 w 1721836"/>
              <a:gd name="connsiteY19" fmla="*/ 534676 h 1052154"/>
              <a:gd name="connsiteX20" fmla="*/ 1398599 w 1721836"/>
              <a:gd name="connsiteY20" fmla="*/ 608579 h 1052154"/>
              <a:gd name="connsiteX21" fmla="*/ 1429334 w 1721836"/>
              <a:gd name="connsiteY21" fmla="*/ 697438 h 1052154"/>
              <a:gd name="connsiteX22" fmla="*/ 1508272 w 1721836"/>
              <a:gd name="connsiteY22" fmla="*/ 729751 h 1052154"/>
              <a:gd name="connsiteX23" fmla="*/ 1566440 w 1721836"/>
              <a:gd name="connsiteY23" fmla="*/ 819987 h 1052154"/>
              <a:gd name="connsiteX24" fmla="*/ 1721836 w 1721836"/>
              <a:gd name="connsiteY24" fmla="*/ 866327 h 1052154"/>
              <a:gd name="connsiteX0" fmla="*/ 0 w 1721836"/>
              <a:gd name="connsiteY0" fmla="*/ 1045019 h 1052154"/>
              <a:gd name="connsiteX1" fmla="*/ 644162 w 1721836"/>
              <a:gd name="connsiteY1" fmla="*/ 1050705 h 1052154"/>
              <a:gd name="connsiteX2" fmla="*/ 677374 w 1721836"/>
              <a:gd name="connsiteY2" fmla="*/ 1004261 h 1052154"/>
              <a:gd name="connsiteX3" fmla="*/ 711599 w 1721836"/>
              <a:gd name="connsiteY3" fmla="*/ 914914 h 1052154"/>
              <a:gd name="connsiteX4" fmla="*/ 721684 w 1721836"/>
              <a:gd name="connsiteY4" fmla="*/ 710796 h 1052154"/>
              <a:gd name="connsiteX5" fmla="*/ 737054 w 1721836"/>
              <a:gd name="connsiteY5" fmla="*/ 601957 h 1052154"/>
              <a:gd name="connsiteX6" fmla="*/ 816821 w 1721836"/>
              <a:gd name="connsiteY6" fmla="*/ 454699 h 1052154"/>
              <a:gd name="connsiteX7" fmla="*/ 912702 w 1721836"/>
              <a:gd name="connsiteY7" fmla="*/ 268510 h 1052154"/>
              <a:gd name="connsiteX8" fmla="*/ 941039 w 1721836"/>
              <a:gd name="connsiteY8" fmla="*/ 132596 h 1052154"/>
              <a:gd name="connsiteX9" fmla="*/ 910607 w 1721836"/>
              <a:gd name="connsiteY9" fmla="*/ 35779 h 1052154"/>
              <a:gd name="connsiteX10" fmla="*/ 1024253 w 1721836"/>
              <a:gd name="connsiteY10" fmla="*/ 0 h 1052154"/>
              <a:gd name="connsiteX11" fmla="*/ 1062008 w 1721836"/>
              <a:gd name="connsiteY11" fmla="*/ 16199 h 1052154"/>
              <a:gd name="connsiteX12" fmla="*/ 1116073 w 1721836"/>
              <a:gd name="connsiteY12" fmla="*/ 51000 h 1052154"/>
              <a:gd name="connsiteX13" fmla="*/ 1141180 w 1721836"/>
              <a:gd name="connsiteY13" fmla="*/ 176676 h 1052154"/>
              <a:gd name="connsiteX14" fmla="*/ 1190198 w 1721836"/>
              <a:gd name="connsiteY14" fmla="*/ 294048 h 1052154"/>
              <a:gd name="connsiteX15" fmla="*/ 1239095 w 1721836"/>
              <a:gd name="connsiteY15" fmla="*/ 364973 h 1052154"/>
              <a:gd name="connsiteX16" fmla="*/ 1307898 w 1721836"/>
              <a:gd name="connsiteY16" fmla="*/ 417188 h 1052154"/>
              <a:gd name="connsiteX17" fmla="*/ 1367254 w 1721836"/>
              <a:gd name="connsiteY17" fmla="*/ 435911 h 1052154"/>
              <a:gd name="connsiteX18" fmla="*/ 1380812 w 1721836"/>
              <a:gd name="connsiteY18" fmla="*/ 478883 h 1052154"/>
              <a:gd name="connsiteX19" fmla="*/ 1365353 w 1721836"/>
              <a:gd name="connsiteY19" fmla="*/ 534676 h 1052154"/>
              <a:gd name="connsiteX20" fmla="*/ 1398599 w 1721836"/>
              <a:gd name="connsiteY20" fmla="*/ 608579 h 1052154"/>
              <a:gd name="connsiteX21" fmla="*/ 1429334 w 1721836"/>
              <a:gd name="connsiteY21" fmla="*/ 697438 h 1052154"/>
              <a:gd name="connsiteX22" fmla="*/ 1588150 w 1721836"/>
              <a:gd name="connsiteY22" fmla="*/ 776244 h 1052154"/>
              <a:gd name="connsiteX23" fmla="*/ 1566440 w 1721836"/>
              <a:gd name="connsiteY23" fmla="*/ 819987 h 1052154"/>
              <a:gd name="connsiteX24" fmla="*/ 1721836 w 1721836"/>
              <a:gd name="connsiteY24" fmla="*/ 866327 h 1052154"/>
              <a:gd name="connsiteX0" fmla="*/ 0 w 1741655"/>
              <a:gd name="connsiteY0" fmla="*/ 1045019 h 1052154"/>
              <a:gd name="connsiteX1" fmla="*/ 644162 w 1741655"/>
              <a:gd name="connsiteY1" fmla="*/ 1050705 h 1052154"/>
              <a:gd name="connsiteX2" fmla="*/ 677374 w 1741655"/>
              <a:gd name="connsiteY2" fmla="*/ 1004261 h 1052154"/>
              <a:gd name="connsiteX3" fmla="*/ 711599 w 1741655"/>
              <a:gd name="connsiteY3" fmla="*/ 914914 h 1052154"/>
              <a:gd name="connsiteX4" fmla="*/ 721684 w 1741655"/>
              <a:gd name="connsiteY4" fmla="*/ 710796 h 1052154"/>
              <a:gd name="connsiteX5" fmla="*/ 737054 w 1741655"/>
              <a:gd name="connsiteY5" fmla="*/ 601957 h 1052154"/>
              <a:gd name="connsiteX6" fmla="*/ 816821 w 1741655"/>
              <a:gd name="connsiteY6" fmla="*/ 454699 h 1052154"/>
              <a:gd name="connsiteX7" fmla="*/ 912702 w 1741655"/>
              <a:gd name="connsiteY7" fmla="*/ 268510 h 1052154"/>
              <a:gd name="connsiteX8" fmla="*/ 941039 w 1741655"/>
              <a:gd name="connsiteY8" fmla="*/ 132596 h 1052154"/>
              <a:gd name="connsiteX9" fmla="*/ 910607 w 1741655"/>
              <a:gd name="connsiteY9" fmla="*/ 35779 h 1052154"/>
              <a:gd name="connsiteX10" fmla="*/ 1024253 w 1741655"/>
              <a:gd name="connsiteY10" fmla="*/ 0 h 1052154"/>
              <a:gd name="connsiteX11" fmla="*/ 1062008 w 1741655"/>
              <a:gd name="connsiteY11" fmla="*/ 16199 h 1052154"/>
              <a:gd name="connsiteX12" fmla="*/ 1116073 w 1741655"/>
              <a:gd name="connsiteY12" fmla="*/ 51000 h 1052154"/>
              <a:gd name="connsiteX13" fmla="*/ 1141180 w 1741655"/>
              <a:gd name="connsiteY13" fmla="*/ 176676 h 1052154"/>
              <a:gd name="connsiteX14" fmla="*/ 1190198 w 1741655"/>
              <a:gd name="connsiteY14" fmla="*/ 294048 h 1052154"/>
              <a:gd name="connsiteX15" fmla="*/ 1239095 w 1741655"/>
              <a:gd name="connsiteY15" fmla="*/ 364973 h 1052154"/>
              <a:gd name="connsiteX16" fmla="*/ 1307898 w 1741655"/>
              <a:gd name="connsiteY16" fmla="*/ 417188 h 1052154"/>
              <a:gd name="connsiteX17" fmla="*/ 1367254 w 1741655"/>
              <a:gd name="connsiteY17" fmla="*/ 435911 h 1052154"/>
              <a:gd name="connsiteX18" fmla="*/ 1380812 w 1741655"/>
              <a:gd name="connsiteY18" fmla="*/ 478883 h 1052154"/>
              <a:gd name="connsiteX19" fmla="*/ 1365353 w 1741655"/>
              <a:gd name="connsiteY19" fmla="*/ 534676 h 1052154"/>
              <a:gd name="connsiteX20" fmla="*/ 1398599 w 1741655"/>
              <a:gd name="connsiteY20" fmla="*/ 608579 h 1052154"/>
              <a:gd name="connsiteX21" fmla="*/ 1429334 w 1741655"/>
              <a:gd name="connsiteY21" fmla="*/ 697438 h 1052154"/>
              <a:gd name="connsiteX22" fmla="*/ 1588150 w 1741655"/>
              <a:gd name="connsiteY22" fmla="*/ 776244 h 1052154"/>
              <a:gd name="connsiteX23" fmla="*/ 1741655 w 1741655"/>
              <a:gd name="connsiteY23" fmla="*/ 822312 h 1052154"/>
              <a:gd name="connsiteX24" fmla="*/ 1721836 w 1741655"/>
              <a:gd name="connsiteY24" fmla="*/ 866327 h 1052154"/>
              <a:gd name="connsiteX0" fmla="*/ 0 w 1726195"/>
              <a:gd name="connsiteY0" fmla="*/ 1045019 h 1052154"/>
              <a:gd name="connsiteX1" fmla="*/ 644162 w 1726195"/>
              <a:gd name="connsiteY1" fmla="*/ 1050705 h 1052154"/>
              <a:gd name="connsiteX2" fmla="*/ 677374 w 1726195"/>
              <a:gd name="connsiteY2" fmla="*/ 1004261 h 1052154"/>
              <a:gd name="connsiteX3" fmla="*/ 711599 w 1726195"/>
              <a:gd name="connsiteY3" fmla="*/ 914914 h 1052154"/>
              <a:gd name="connsiteX4" fmla="*/ 721684 w 1726195"/>
              <a:gd name="connsiteY4" fmla="*/ 710796 h 1052154"/>
              <a:gd name="connsiteX5" fmla="*/ 737054 w 1726195"/>
              <a:gd name="connsiteY5" fmla="*/ 601957 h 1052154"/>
              <a:gd name="connsiteX6" fmla="*/ 816821 w 1726195"/>
              <a:gd name="connsiteY6" fmla="*/ 454699 h 1052154"/>
              <a:gd name="connsiteX7" fmla="*/ 912702 w 1726195"/>
              <a:gd name="connsiteY7" fmla="*/ 268510 h 1052154"/>
              <a:gd name="connsiteX8" fmla="*/ 941039 w 1726195"/>
              <a:gd name="connsiteY8" fmla="*/ 132596 h 1052154"/>
              <a:gd name="connsiteX9" fmla="*/ 910607 w 1726195"/>
              <a:gd name="connsiteY9" fmla="*/ 35779 h 1052154"/>
              <a:gd name="connsiteX10" fmla="*/ 1024253 w 1726195"/>
              <a:gd name="connsiteY10" fmla="*/ 0 h 1052154"/>
              <a:gd name="connsiteX11" fmla="*/ 1062008 w 1726195"/>
              <a:gd name="connsiteY11" fmla="*/ 16199 h 1052154"/>
              <a:gd name="connsiteX12" fmla="*/ 1116073 w 1726195"/>
              <a:gd name="connsiteY12" fmla="*/ 51000 h 1052154"/>
              <a:gd name="connsiteX13" fmla="*/ 1141180 w 1726195"/>
              <a:gd name="connsiteY13" fmla="*/ 176676 h 1052154"/>
              <a:gd name="connsiteX14" fmla="*/ 1190198 w 1726195"/>
              <a:gd name="connsiteY14" fmla="*/ 294048 h 1052154"/>
              <a:gd name="connsiteX15" fmla="*/ 1239095 w 1726195"/>
              <a:gd name="connsiteY15" fmla="*/ 364973 h 1052154"/>
              <a:gd name="connsiteX16" fmla="*/ 1307898 w 1726195"/>
              <a:gd name="connsiteY16" fmla="*/ 417188 h 1052154"/>
              <a:gd name="connsiteX17" fmla="*/ 1367254 w 1726195"/>
              <a:gd name="connsiteY17" fmla="*/ 435911 h 1052154"/>
              <a:gd name="connsiteX18" fmla="*/ 1380812 w 1726195"/>
              <a:gd name="connsiteY18" fmla="*/ 478883 h 1052154"/>
              <a:gd name="connsiteX19" fmla="*/ 1365353 w 1726195"/>
              <a:gd name="connsiteY19" fmla="*/ 534676 h 1052154"/>
              <a:gd name="connsiteX20" fmla="*/ 1398599 w 1726195"/>
              <a:gd name="connsiteY20" fmla="*/ 608579 h 1052154"/>
              <a:gd name="connsiteX21" fmla="*/ 1429334 w 1726195"/>
              <a:gd name="connsiteY21" fmla="*/ 697438 h 1052154"/>
              <a:gd name="connsiteX22" fmla="*/ 1588150 w 1726195"/>
              <a:gd name="connsiteY22" fmla="*/ 776244 h 1052154"/>
              <a:gd name="connsiteX23" fmla="*/ 1726195 w 1726195"/>
              <a:gd name="connsiteY23" fmla="*/ 838585 h 1052154"/>
              <a:gd name="connsiteX24" fmla="*/ 1721836 w 1726195"/>
              <a:gd name="connsiteY24" fmla="*/ 866327 h 1052154"/>
              <a:gd name="connsiteX0" fmla="*/ 0 w 1760486"/>
              <a:gd name="connsiteY0" fmla="*/ 1045019 h 1052154"/>
              <a:gd name="connsiteX1" fmla="*/ 644162 w 1760486"/>
              <a:gd name="connsiteY1" fmla="*/ 1050705 h 1052154"/>
              <a:gd name="connsiteX2" fmla="*/ 677374 w 1760486"/>
              <a:gd name="connsiteY2" fmla="*/ 1004261 h 1052154"/>
              <a:gd name="connsiteX3" fmla="*/ 711599 w 1760486"/>
              <a:gd name="connsiteY3" fmla="*/ 914914 h 1052154"/>
              <a:gd name="connsiteX4" fmla="*/ 721684 w 1760486"/>
              <a:gd name="connsiteY4" fmla="*/ 710796 h 1052154"/>
              <a:gd name="connsiteX5" fmla="*/ 737054 w 1760486"/>
              <a:gd name="connsiteY5" fmla="*/ 601957 h 1052154"/>
              <a:gd name="connsiteX6" fmla="*/ 816821 w 1760486"/>
              <a:gd name="connsiteY6" fmla="*/ 454699 h 1052154"/>
              <a:gd name="connsiteX7" fmla="*/ 912702 w 1760486"/>
              <a:gd name="connsiteY7" fmla="*/ 268510 h 1052154"/>
              <a:gd name="connsiteX8" fmla="*/ 941039 w 1760486"/>
              <a:gd name="connsiteY8" fmla="*/ 132596 h 1052154"/>
              <a:gd name="connsiteX9" fmla="*/ 910607 w 1760486"/>
              <a:gd name="connsiteY9" fmla="*/ 35779 h 1052154"/>
              <a:gd name="connsiteX10" fmla="*/ 1024253 w 1760486"/>
              <a:gd name="connsiteY10" fmla="*/ 0 h 1052154"/>
              <a:gd name="connsiteX11" fmla="*/ 1062008 w 1760486"/>
              <a:gd name="connsiteY11" fmla="*/ 16199 h 1052154"/>
              <a:gd name="connsiteX12" fmla="*/ 1116073 w 1760486"/>
              <a:gd name="connsiteY12" fmla="*/ 51000 h 1052154"/>
              <a:gd name="connsiteX13" fmla="*/ 1141180 w 1760486"/>
              <a:gd name="connsiteY13" fmla="*/ 176676 h 1052154"/>
              <a:gd name="connsiteX14" fmla="*/ 1190198 w 1760486"/>
              <a:gd name="connsiteY14" fmla="*/ 294048 h 1052154"/>
              <a:gd name="connsiteX15" fmla="*/ 1239095 w 1760486"/>
              <a:gd name="connsiteY15" fmla="*/ 364973 h 1052154"/>
              <a:gd name="connsiteX16" fmla="*/ 1307898 w 1760486"/>
              <a:gd name="connsiteY16" fmla="*/ 417188 h 1052154"/>
              <a:gd name="connsiteX17" fmla="*/ 1367254 w 1760486"/>
              <a:gd name="connsiteY17" fmla="*/ 435911 h 1052154"/>
              <a:gd name="connsiteX18" fmla="*/ 1380812 w 1760486"/>
              <a:gd name="connsiteY18" fmla="*/ 478883 h 1052154"/>
              <a:gd name="connsiteX19" fmla="*/ 1365353 w 1760486"/>
              <a:gd name="connsiteY19" fmla="*/ 534676 h 1052154"/>
              <a:gd name="connsiteX20" fmla="*/ 1398599 w 1760486"/>
              <a:gd name="connsiteY20" fmla="*/ 608579 h 1052154"/>
              <a:gd name="connsiteX21" fmla="*/ 1429334 w 1760486"/>
              <a:gd name="connsiteY21" fmla="*/ 697438 h 1052154"/>
              <a:gd name="connsiteX22" fmla="*/ 1588150 w 1760486"/>
              <a:gd name="connsiteY22" fmla="*/ 776244 h 1052154"/>
              <a:gd name="connsiteX23" fmla="*/ 1726195 w 1760486"/>
              <a:gd name="connsiteY23" fmla="*/ 838585 h 1052154"/>
              <a:gd name="connsiteX24" fmla="*/ 1760486 w 1760486"/>
              <a:gd name="connsiteY24" fmla="*/ 845405 h 1052154"/>
              <a:gd name="connsiteX0" fmla="*/ 0 w 1726195"/>
              <a:gd name="connsiteY0" fmla="*/ 1045019 h 1052154"/>
              <a:gd name="connsiteX1" fmla="*/ 644162 w 1726195"/>
              <a:gd name="connsiteY1" fmla="*/ 1050705 h 1052154"/>
              <a:gd name="connsiteX2" fmla="*/ 677374 w 1726195"/>
              <a:gd name="connsiteY2" fmla="*/ 1004261 h 1052154"/>
              <a:gd name="connsiteX3" fmla="*/ 711599 w 1726195"/>
              <a:gd name="connsiteY3" fmla="*/ 914914 h 1052154"/>
              <a:gd name="connsiteX4" fmla="*/ 721684 w 1726195"/>
              <a:gd name="connsiteY4" fmla="*/ 710796 h 1052154"/>
              <a:gd name="connsiteX5" fmla="*/ 737054 w 1726195"/>
              <a:gd name="connsiteY5" fmla="*/ 601957 h 1052154"/>
              <a:gd name="connsiteX6" fmla="*/ 816821 w 1726195"/>
              <a:gd name="connsiteY6" fmla="*/ 454699 h 1052154"/>
              <a:gd name="connsiteX7" fmla="*/ 912702 w 1726195"/>
              <a:gd name="connsiteY7" fmla="*/ 268510 h 1052154"/>
              <a:gd name="connsiteX8" fmla="*/ 941039 w 1726195"/>
              <a:gd name="connsiteY8" fmla="*/ 132596 h 1052154"/>
              <a:gd name="connsiteX9" fmla="*/ 910607 w 1726195"/>
              <a:gd name="connsiteY9" fmla="*/ 35779 h 1052154"/>
              <a:gd name="connsiteX10" fmla="*/ 1024253 w 1726195"/>
              <a:gd name="connsiteY10" fmla="*/ 0 h 1052154"/>
              <a:gd name="connsiteX11" fmla="*/ 1062008 w 1726195"/>
              <a:gd name="connsiteY11" fmla="*/ 16199 h 1052154"/>
              <a:gd name="connsiteX12" fmla="*/ 1116073 w 1726195"/>
              <a:gd name="connsiteY12" fmla="*/ 51000 h 1052154"/>
              <a:gd name="connsiteX13" fmla="*/ 1141180 w 1726195"/>
              <a:gd name="connsiteY13" fmla="*/ 176676 h 1052154"/>
              <a:gd name="connsiteX14" fmla="*/ 1190198 w 1726195"/>
              <a:gd name="connsiteY14" fmla="*/ 294048 h 1052154"/>
              <a:gd name="connsiteX15" fmla="*/ 1239095 w 1726195"/>
              <a:gd name="connsiteY15" fmla="*/ 364973 h 1052154"/>
              <a:gd name="connsiteX16" fmla="*/ 1307898 w 1726195"/>
              <a:gd name="connsiteY16" fmla="*/ 417188 h 1052154"/>
              <a:gd name="connsiteX17" fmla="*/ 1367254 w 1726195"/>
              <a:gd name="connsiteY17" fmla="*/ 435911 h 1052154"/>
              <a:gd name="connsiteX18" fmla="*/ 1380812 w 1726195"/>
              <a:gd name="connsiteY18" fmla="*/ 478883 h 1052154"/>
              <a:gd name="connsiteX19" fmla="*/ 1365353 w 1726195"/>
              <a:gd name="connsiteY19" fmla="*/ 534676 h 1052154"/>
              <a:gd name="connsiteX20" fmla="*/ 1398599 w 1726195"/>
              <a:gd name="connsiteY20" fmla="*/ 608579 h 1052154"/>
              <a:gd name="connsiteX21" fmla="*/ 1429334 w 1726195"/>
              <a:gd name="connsiteY21" fmla="*/ 697438 h 1052154"/>
              <a:gd name="connsiteX22" fmla="*/ 1588150 w 1726195"/>
              <a:gd name="connsiteY22" fmla="*/ 776244 h 1052154"/>
              <a:gd name="connsiteX23" fmla="*/ 1726195 w 1726195"/>
              <a:gd name="connsiteY23" fmla="*/ 838585 h 1052154"/>
              <a:gd name="connsiteX0" fmla="*/ 0 w 1723619"/>
              <a:gd name="connsiteY0" fmla="*/ 1045019 h 1052154"/>
              <a:gd name="connsiteX1" fmla="*/ 644162 w 1723619"/>
              <a:gd name="connsiteY1" fmla="*/ 1050705 h 1052154"/>
              <a:gd name="connsiteX2" fmla="*/ 677374 w 1723619"/>
              <a:gd name="connsiteY2" fmla="*/ 1004261 h 1052154"/>
              <a:gd name="connsiteX3" fmla="*/ 711599 w 1723619"/>
              <a:gd name="connsiteY3" fmla="*/ 914914 h 1052154"/>
              <a:gd name="connsiteX4" fmla="*/ 721684 w 1723619"/>
              <a:gd name="connsiteY4" fmla="*/ 710796 h 1052154"/>
              <a:gd name="connsiteX5" fmla="*/ 737054 w 1723619"/>
              <a:gd name="connsiteY5" fmla="*/ 601957 h 1052154"/>
              <a:gd name="connsiteX6" fmla="*/ 816821 w 1723619"/>
              <a:gd name="connsiteY6" fmla="*/ 454699 h 1052154"/>
              <a:gd name="connsiteX7" fmla="*/ 912702 w 1723619"/>
              <a:gd name="connsiteY7" fmla="*/ 268510 h 1052154"/>
              <a:gd name="connsiteX8" fmla="*/ 941039 w 1723619"/>
              <a:gd name="connsiteY8" fmla="*/ 132596 h 1052154"/>
              <a:gd name="connsiteX9" fmla="*/ 910607 w 1723619"/>
              <a:gd name="connsiteY9" fmla="*/ 35779 h 1052154"/>
              <a:gd name="connsiteX10" fmla="*/ 1024253 w 1723619"/>
              <a:gd name="connsiteY10" fmla="*/ 0 h 1052154"/>
              <a:gd name="connsiteX11" fmla="*/ 1062008 w 1723619"/>
              <a:gd name="connsiteY11" fmla="*/ 16199 h 1052154"/>
              <a:gd name="connsiteX12" fmla="*/ 1116073 w 1723619"/>
              <a:gd name="connsiteY12" fmla="*/ 51000 h 1052154"/>
              <a:gd name="connsiteX13" fmla="*/ 1141180 w 1723619"/>
              <a:gd name="connsiteY13" fmla="*/ 176676 h 1052154"/>
              <a:gd name="connsiteX14" fmla="*/ 1190198 w 1723619"/>
              <a:gd name="connsiteY14" fmla="*/ 294048 h 1052154"/>
              <a:gd name="connsiteX15" fmla="*/ 1239095 w 1723619"/>
              <a:gd name="connsiteY15" fmla="*/ 364973 h 1052154"/>
              <a:gd name="connsiteX16" fmla="*/ 1307898 w 1723619"/>
              <a:gd name="connsiteY16" fmla="*/ 417188 h 1052154"/>
              <a:gd name="connsiteX17" fmla="*/ 1367254 w 1723619"/>
              <a:gd name="connsiteY17" fmla="*/ 435911 h 1052154"/>
              <a:gd name="connsiteX18" fmla="*/ 1380812 w 1723619"/>
              <a:gd name="connsiteY18" fmla="*/ 478883 h 1052154"/>
              <a:gd name="connsiteX19" fmla="*/ 1365353 w 1723619"/>
              <a:gd name="connsiteY19" fmla="*/ 534676 h 1052154"/>
              <a:gd name="connsiteX20" fmla="*/ 1398599 w 1723619"/>
              <a:gd name="connsiteY20" fmla="*/ 608579 h 1052154"/>
              <a:gd name="connsiteX21" fmla="*/ 1429334 w 1723619"/>
              <a:gd name="connsiteY21" fmla="*/ 697438 h 1052154"/>
              <a:gd name="connsiteX22" fmla="*/ 1588150 w 1723619"/>
              <a:gd name="connsiteY22" fmla="*/ 776244 h 1052154"/>
              <a:gd name="connsiteX23" fmla="*/ 1723619 w 1723619"/>
              <a:gd name="connsiteY23" fmla="*/ 824638 h 1052154"/>
              <a:gd name="connsiteX0" fmla="*/ 0 w 1726197"/>
              <a:gd name="connsiteY0" fmla="*/ 1045019 h 1052154"/>
              <a:gd name="connsiteX1" fmla="*/ 644162 w 1726197"/>
              <a:gd name="connsiteY1" fmla="*/ 1050705 h 1052154"/>
              <a:gd name="connsiteX2" fmla="*/ 677374 w 1726197"/>
              <a:gd name="connsiteY2" fmla="*/ 1004261 h 1052154"/>
              <a:gd name="connsiteX3" fmla="*/ 711599 w 1726197"/>
              <a:gd name="connsiteY3" fmla="*/ 914914 h 1052154"/>
              <a:gd name="connsiteX4" fmla="*/ 721684 w 1726197"/>
              <a:gd name="connsiteY4" fmla="*/ 710796 h 1052154"/>
              <a:gd name="connsiteX5" fmla="*/ 737054 w 1726197"/>
              <a:gd name="connsiteY5" fmla="*/ 601957 h 1052154"/>
              <a:gd name="connsiteX6" fmla="*/ 816821 w 1726197"/>
              <a:gd name="connsiteY6" fmla="*/ 454699 h 1052154"/>
              <a:gd name="connsiteX7" fmla="*/ 912702 w 1726197"/>
              <a:gd name="connsiteY7" fmla="*/ 268510 h 1052154"/>
              <a:gd name="connsiteX8" fmla="*/ 941039 w 1726197"/>
              <a:gd name="connsiteY8" fmla="*/ 132596 h 1052154"/>
              <a:gd name="connsiteX9" fmla="*/ 910607 w 1726197"/>
              <a:gd name="connsiteY9" fmla="*/ 35779 h 1052154"/>
              <a:gd name="connsiteX10" fmla="*/ 1024253 w 1726197"/>
              <a:gd name="connsiteY10" fmla="*/ 0 h 1052154"/>
              <a:gd name="connsiteX11" fmla="*/ 1062008 w 1726197"/>
              <a:gd name="connsiteY11" fmla="*/ 16199 h 1052154"/>
              <a:gd name="connsiteX12" fmla="*/ 1116073 w 1726197"/>
              <a:gd name="connsiteY12" fmla="*/ 51000 h 1052154"/>
              <a:gd name="connsiteX13" fmla="*/ 1141180 w 1726197"/>
              <a:gd name="connsiteY13" fmla="*/ 176676 h 1052154"/>
              <a:gd name="connsiteX14" fmla="*/ 1190198 w 1726197"/>
              <a:gd name="connsiteY14" fmla="*/ 294048 h 1052154"/>
              <a:gd name="connsiteX15" fmla="*/ 1239095 w 1726197"/>
              <a:gd name="connsiteY15" fmla="*/ 364973 h 1052154"/>
              <a:gd name="connsiteX16" fmla="*/ 1307898 w 1726197"/>
              <a:gd name="connsiteY16" fmla="*/ 417188 h 1052154"/>
              <a:gd name="connsiteX17" fmla="*/ 1367254 w 1726197"/>
              <a:gd name="connsiteY17" fmla="*/ 435911 h 1052154"/>
              <a:gd name="connsiteX18" fmla="*/ 1380812 w 1726197"/>
              <a:gd name="connsiteY18" fmla="*/ 478883 h 1052154"/>
              <a:gd name="connsiteX19" fmla="*/ 1365353 w 1726197"/>
              <a:gd name="connsiteY19" fmla="*/ 534676 h 1052154"/>
              <a:gd name="connsiteX20" fmla="*/ 1398599 w 1726197"/>
              <a:gd name="connsiteY20" fmla="*/ 608579 h 1052154"/>
              <a:gd name="connsiteX21" fmla="*/ 1429334 w 1726197"/>
              <a:gd name="connsiteY21" fmla="*/ 697438 h 1052154"/>
              <a:gd name="connsiteX22" fmla="*/ 1588150 w 1726197"/>
              <a:gd name="connsiteY22" fmla="*/ 776244 h 1052154"/>
              <a:gd name="connsiteX23" fmla="*/ 1726197 w 1726197"/>
              <a:gd name="connsiteY23" fmla="*/ 824638 h 1052154"/>
              <a:gd name="connsiteX0" fmla="*/ 0 w 1751963"/>
              <a:gd name="connsiteY0" fmla="*/ 1038045 h 1051358"/>
              <a:gd name="connsiteX1" fmla="*/ 669928 w 1751963"/>
              <a:gd name="connsiteY1" fmla="*/ 1050705 h 1051358"/>
              <a:gd name="connsiteX2" fmla="*/ 703140 w 1751963"/>
              <a:gd name="connsiteY2" fmla="*/ 1004261 h 1051358"/>
              <a:gd name="connsiteX3" fmla="*/ 737365 w 1751963"/>
              <a:gd name="connsiteY3" fmla="*/ 914914 h 1051358"/>
              <a:gd name="connsiteX4" fmla="*/ 747450 w 1751963"/>
              <a:gd name="connsiteY4" fmla="*/ 710796 h 1051358"/>
              <a:gd name="connsiteX5" fmla="*/ 762820 w 1751963"/>
              <a:gd name="connsiteY5" fmla="*/ 601957 h 1051358"/>
              <a:gd name="connsiteX6" fmla="*/ 842587 w 1751963"/>
              <a:gd name="connsiteY6" fmla="*/ 454699 h 1051358"/>
              <a:gd name="connsiteX7" fmla="*/ 938468 w 1751963"/>
              <a:gd name="connsiteY7" fmla="*/ 268510 h 1051358"/>
              <a:gd name="connsiteX8" fmla="*/ 966805 w 1751963"/>
              <a:gd name="connsiteY8" fmla="*/ 132596 h 1051358"/>
              <a:gd name="connsiteX9" fmla="*/ 936373 w 1751963"/>
              <a:gd name="connsiteY9" fmla="*/ 35779 h 1051358"/>
              <a:gd name="connsiteX10" fmla="*/ 1050019 w 1751963"/>
              <a:gd name="connsiteY10" fmla="*/ 0 h 1051358"/>
              <a:gd name="connsiteX11" fmla="*/ 1087774 w 1751963"/>
              <a:gd name="connsiteY11" fmla="*/ 16199 h 1051358"/>
              <a:gd name="connsiteX12" fmla="*/ 1141839 w 1751963"/>
              <a:gd name="connsiteY12" fmla="*/ 51000 h 1051358"/>
              <a:gd name="connsiteX13" fmla="*/ 1166946 w 1751963"/>
              <a:gd name="connsiteY13" fmla="*/ 176676 h 1051358"/>
              <a:gd name="connsiteX14" fmla="*/ 1215964 w 1751963"/>
              <a:gd name="connsiteY14" fmla="*/ 294048 h 1051358"/>
              <a:gd name="connsiteX15" fmla="*/ 1264861 w 1751963"/>
              <a:gd name="connsiteY15" fmla="*/ 364973 h 1051358"/>
              <a:gd name="connsiteX16" fmla="*/ 1333664 w 1751963"/>
              <a:gd name="connsiteY16" fmla="*/ 417188 h 1051358"/>
              <a:gd name="connsiteX17" fmla="*/ 1393020 w 1751963"/>
              <a:gd name="connsiteY17" fmla="*/ 435911 h 1051358"/>
              <a:gd name="connsiteX18" fmla="*/ 1406578 w 1751963"/>
              <a:gd name="connsiteY18" fmla="*/ 478883 h 1051358"/>
              <a:gd name="connsiteX19" fmla="*/ 1391119 w 1751963"/>
              <a:gd name="connsiteY19" fmla="*/ 534676 h 1051358"/>
              <a:gd name="connsiteX20" fmla="*/ 1424365 w 1751963"/>
              <a:gd name="connsiteY20" fmla="*/ 608579 h 1051358"/>
              <a:gd name="connsiteX21" fmla="*/ 1455100 w 1751963"/>
              <a:gd name="connsiteY21" fmla="*/ 697438 h 1051358"/>
              <a:gd name="connsiteX22" fmla="*/ 1613916 w 1751963"/>
              <a:gd name="connsiteY22" fmla="*/ 776244 h 1051358"/>
              <a:gd name="connsiteX23" fmla="*/ 1751963 w 1751963"/>
              <a:gd name="connsiteY23" fmla="*/ 824638 h 1051358"/>
              <a:gd name="connsiteX0" fmla="*/ 0 w 1624336"/>
              <a:gd name="connsiteY0" fmla="*/ 1038045 h 1075704"/>
              <a:gd name="connsiteX1" fmla="*/ 669928 w 1624336"/>
              <a:gd name="connsiteY1" fmla="*/ 1050705 h 1075704"/>
              <a:gd name="connsiteX2" fmla="*/ 703140 w 1624336"/>
              <a:gd name="connsiteY2" fmla="*/ 1004261 h 1075704"/>
              <a:gd name="connsiteX3" fmla="*/ 737365 w 1624336"/>
              <a:gd name="connsiteY3" fmla="*/ 914914 h 1075704"/>
              <a:gd name="connsiteX4" fmla="*/ 747450 w 1624336"/>
              <a:gd name="connsiteY4" fmla="*/ 710796 h 1075704"/>
              <a:gd name="connsiteX5" fmla="*/ 762820 w 1624336"/>
              <a:gd name="connsiteY5" fmla="*/ 601957 h 1075704"/>
              <a:gd name="connsiteX6" fmla="*/ 842587 w 1624336"/>
              <a:gd name="connsiteY6" fmla="*/ 454699 h 1075704"/>
              <a:gd name="connsiteX7" fmla="*/ 938468 w 1624336"/>
              <a:gd name="connsiteY7" fmla="*/ 268510 h 1075704"/>
              <a:gd name="connsiteX8" fmla="*/ 966805 w 1624336"/>
              <a:gd name="connsiteY8" fmla="*/ 132596 h 1075704"/>
              <a:gd name="connsiteX9" fmla="*/ 936373 w 1624336"/>
              <a:gd name="connsiteY9" fmla="*/ 35779 h 1075704"/>
              <a:gd name="connsiteX10" fmla="*/ 1050019 w 1624336"/>
              <a:gd name="connsiteY10" fmla="*/ 0 h 1075704"/>
              <a:gd name="connsiteX11" fmla="*/ 1087774 w 1624336"/>
              <a:gd name="connsiteY11" fmla="*/ 16199 h 1075704"/>
              <a:gd name="connsiteX12" fmla="*/ 1141839 w 1624336"/>
              <a:gd name="connsiteY12" fmla="*/ 51000 h 1075704"/>
              <a:gd name="connsiteX13" fmla="*/ 1166946 w 1624336"/>
              <a:gd name="connsiteY13" fmla="*/ 176676 h 1075704"/>
              <a:gd name="connsiteX14" fmla="*/ 1215964 w 1624336"/>
              <a:gd name="connsiteY14" fmla="*/ 294048 h 1075704"/>
              <a:gd name="connsiteX15" fmla="*/ 1264861 w 1624336"/>
              <a:gd name="connsiteY15" fmla="*/ 364973 h 1075704"/>
              <a:gd name="connsiteX16" fmla="*/ 1333664 w 1624336"/>
              <a:gd name="connsiteY16" fmla="*/ 417188 h 1075704"/>
              <a:gd name="connsiteX17" fmla="*/ 1393020 w 1624336"/>
              <a:gd name="connsiteY17" fmla="*/ 435911 h 1075704"/>
              <a:gd name="connsiteX18" fmla="*/ 1406578 w 1624336"/>
              <a:gd name="connsiteY18" fmla="*/ 478883 h 1075704"/>
              <a:gd name="connsiteX19" fmla="*/ 1391119 w 1624336"/>
              <a:gd name="connsiteY19" fmla="*/ 534676 h 1075704"/>
              <a:gd name="connsiteX20" fmla="*/ 1424365 w 1624336"/>
              <a:gd name="connsiteY20" fmla="*/ 608579 h 1075704"/>
              <a:gd name="connsiteX21" fmla="*/ 1455100 w 1624336"/>
              <a:gd name="connsiteY21" fmla="*/ 697438 h 1075704"/>
              <a:gd name="connsiteX22" fmla="*/ 1613916 w 1624336"/>
              <a:gd name="connsiteY22" fmla="*/ 776244 h 1075704"/>
              <a:gd name="connsiteX23" fmla="*/ 1581901 w 1624336"/>
              <a:gd name="connsiteY23" fmla="*/ 1075704 h 1075704"/>
              <a:gd name="connsiteX0" fmla="*/ 0 w 1708334"/>
              <a:gd name="connsiteY0" fmla="*/ 1038045 h 1075704"/>
              <a:gd name="connsiteX1" fmla="*/ 669928 w 1708334"/>
              <a:gd name="connsiteY1" fmla="*/ 1050705 h 1075704"/>
              <a:gd name="connsiteX2" fmla="*/ 703140 w 1708334"/>
              <a:gd name="connsiteY2" fmla="*/ 1004261 h 1075704"/>
              <a:gd name="connsiteX3" fmla="*/ 737365 w 1708334"/>
              <a:gd name="connsiteY3" fmla="*/ 914914 h 1075704"/>
              <a:gd name="connsiteX4" fmla="*/ 747450 w 1708334"/>
              <a:gd name="connsiteY4" fmla="*/ 710796 h 1075704"/>
              <a:gd name="connsiteX5" fmla="*/ 762820 w 1708334"/>
              <a:gd name="connsiteY5" fmla="*/ 601957 h 1075704"/>
              <a:gd name="connsiteX6" fmla="*/ 842587 w 1708334"/>
              <a:gd name="connsiteY6" fmla="*/ 454699 h 1075704"/>
              <a:gd name="connsiteX7" fmla="*/ 938468 w 1708334"/>
              <a:gd name="connsiteY7" fmla="*/ 268510 h 1075704"/>
              <a:gd name="connsiteX8" fmla="*/ 966805 w 1708334"/>
              <a:gd name="connsiteY8" fmla="*/ 132596 h 1075704"/>
              <a:gd name="connsiteX9" fmla="*/ 936373 w 1708334"/>
              <a:gd name="connsiteY9" fmla="*/ 35779 h 1075704"/>
              <a:gd name="connsiteX10" fmla="*/ 1050019 w 1708334"/>
              <a:gd name="connsiteY10" fmla="*/ 0 h 1075704"/>
              <a:gd name="connsiteX11" fmla="*/ 1087774 w 1708334"/>
              <a:gd name="connsiteY11" fmla="*/ 16199 h 1075704"/>
              <a:gd name="connsiteX12" fmla="*/ 1141839 w 1708334"/>
              <a:gd name="connsiteY12" fmla="*/ 51000 h 1075704"/>
              <a:gd name="connsiteX13" fmla="*/ 1166946 w 1708334"/>
              <a:gd name="connsiteY13" fmla="*/ 176676 h 1075704"/>
              <a:gd name="connsiteX14" fmla="*/ 1215964 w 1708334"/>
              <a:gd name="connsiteY14" fmla="*/ 294048 h 1075704"/>
              <a:gd name="connsiteX15" fmla="*/ 1264861 w 1708334"/>
              <a:gd name="connsiteY15" fmla="*/ 364973 h 1075704"/>
              <a:gd name="connsiteX16" fmla="*/ 1333664 w 1708334"/>
              <a:gd name="connsiteY16" fmla="*/ 417188 h 1075704"/>
              <a:gd name="connsiteX17" fmla="*/ 1393020 w 1708334"/>
              <a:gd name="connsiteY17" fmla="*/ 435911 h 1075704"/>
              <a:gd name="connsiteX18" fmla="*/ 1406578 w 1708334"/>
              <a:gd name="connsiteY18" fmla="*/ 478883 h 1075704"/>
              <a:gd name="connsiteX19" fmla="*/ 1391119 w 1708334"/>
              <a:gd name="connsiteY19" fmla="*/ 534676 h 1075704"/>
              <a:gd name="connsiteX20" fmla="*/ 1424365 w 1708334"/>
              <a:gd name="connsiteY20" fmla="*/ 608579 h 1075704"/>
              <a:gd name="connsiteX21" fmla="*/ 1455100 w 1708334"/>
              <a:gd name="connsiteY21" fmla="*/ 697438 h 1075704"/>
              <a:gd name="connsiteX22" fmla="*/ 1613916 w 1708334"/>
              <a:gd name="connsiteY22" fmla="*/ 776244 h 1075704"/>
              <a:gd name="connsiteX23" fmla="*/ 1708054 w 1708334"/>
              <a:gd name="connsiteY23" fmla="*/ 846184 h 1075704"/>
              <a:gd name="connsiteX24" fmla="*/ 1581901 w 1708334"/>
              <a:gd name="connsiteY24" fmla="*/ 1075704 h 1075704"/>
              <a:gd name="connsiteX0" fmla="*/ 0 w 1747374"/>
              <a:gd name="connsiteY0" fmla="*/ 1038045 h 1051358"/>
              <a:gd name="connsiteX1" fmla="*/ 669928 w 1747374"/>
              <a:gd name="connsiteY1" fmla="*/ 1050705 h 1051358"/>
              <a:gd name="connsiteX2" fmla="*/ 703140 w 1747374"/>
              <a:gd name="connsiteY2" fmla="*/ 1004261 h 1051358"/>
              <a:gd name="connsiteX3" fmla="*/ 737365 w 1747374"/>
              <a:gd name="connsiteY3" fmla="*/ 914914 h 1051358"/>
              <a:gd name="connsiteX4" fmla="*/ 747450 w 1747374"/>
              <a:gd name="connsiteY4" fmla="*/ 710796 h 1051358"/>
              <a:gd name="connsiteX5" fmla="*/ 762820 w 1747374"/>
              <a:gd name="connsiteY5" fmla="*/ 601957 h 1051358"/>
              <a:gd name="connsiteX6" fmla="*/ 842587 w 1747374"/>
              <a:gd name="connsiteY6" fmla="*/ 454699 h 1051358"/>
              <a:gd name="connsiteX7" fmla="*/ 938468 w 1747374"/>
              <a:gd name="connsiteY7" fmla="*/ 268510 h 1051358"/>
              <a:gd name="connsiteX8" fmla="*/ 966805 w 1747374"/>
              <a:gd name="connsiteY8" fmla="*/ 132596 h 1051358"/>
              <a:gd name="connsiteX9" fmla="*/ 936373 w 1747374"/>
              <a:gd name="connsiteY9" fmla="*/ 35779 h 1051358"/>
              <a:gd name="connsiteX10" fmla="*/ 1050019 w 1747374"/>
              <a:gd name="connsiteY10" fmla="*/ 0 h 1051358"/>
              <a:gd name="connsiteX11" fmla="*/ 1087774 w 1747374"/>
              <a:gd name="connsiteY11" fmla="*/ 16199 h 1051358"/>
              <a:gd name="connsiteX12" fmla="*/ 1141839 w 1747374"/>
              <a:gd name="connsiteY12" fmla="*/ 51000 h 1051358"/>
              <a:gd name="connsiteX13" fmla="*/ 1166946 w 1747374"/>
              <a:gd name="connsiteY13" fmla="*/ 176676 h 1051358"/>
              <a:gd name="connsiteX14" fmla="*/ 1215964 w 1747374"/>
              <a:gd name="connsiteY14" fmla="*/ 294048 h 1051358"/>
              <a:gd name="connsiteX15" fmla="*/ 1264861 w 1747374"/>
              <a:gd name="connsiteY15" fmla="*/ 364973 h 1051358"/>
              <a:gd name="connsiteX16" fmla="*/ 1333664 w 1747374"/>
              <a:gd name="connsiteY16" fmla="*/ 417188 h 1051358"/>
              <a:gd name="connsiteX17" fmla="*/ 1393020 w 1747374"/>
              <a:gd name="connsiteY17" fmla="*/ 435911 h 1051358"/>
              <a:gd name="connsiteX18" fmla="*/ 1406578 w 1747374"/>
              <a:gd name="connsiteY18" fmla="*/ 478883 h 1051358"/>
              <a:gd name="connsiteX19" fmla="*/ 1391119 w 1747374"/>
              <a:gd name="connsiteY19" fmla="*/ 534676 h 1051358"/>
              <a:gd name="connsiteX20" fmla="*/ 1424365 w 1747374"/>
              <a:gd name="connsiteY20" fmla="*/ 608579 h 1051358"/>
              <a:gd name="connsiteX21" fmla="*/ 1455100 w 1747374"/>
              <a:gd name="connsiteY21" fmla="*/ 697438 h 1051358"/>
              <a:gd name="connsiteX22" fmla="*/ 1613916 w 1747374"/>
              <a:gd name="connsiteY22" fmla="*/ 776244 h 1051358"/>
              <a:gd name="connsiteX23" fmla="*/ 1708054 w 1747374"/>
              <a:gd name="connsiteY23" fmla="*/ 846184 h 1051358"/>
              <a:gd name="connsiteX24" fmla="*/ 1746809 w 1747374"/>
              <a:gd name="connsiteY24" fmla="*/ 1001314 h 1051358"/>
              <a:gd name="connsiteX0" fmla="*/ 0 w 1746809"/>
              <a:gd name="connsiteY0" fmla="*/ 1038045 h 1405191"/>
              <a:gd name="connsiteX1" fmla="*/ 669928 w 1746809"/>
              <a:gd name="connsiteY1" fmla="*/ 1050705 h 1405191"/>
              <a:gd name="connsiteX2" fmla="*/ 703140 w 1746809"/>
              <a:gd name="connsiteY2" fmla="*/ 1004261 h 1405191"/>
              <a:gd name="connsiteX3" fmla="*/ 737365 w 1746809"/>
              <a:gd name="connsiteY3" fmla="*/ 914914 h 1405191"/>
              <a:gd name="connsiteX4" fmla="*/ 747450 w 1746809"/>
              <a:gd name="connsiteY4" fmla="*/ 710796 h 1405191"/>
              <a:gd name="connsiteX5" fmla="*/ 762820 w 1746809"/>
              <a:gd name="connsiteY5" fmla="*/ 601957 h 1405191"/>
              <a:gd name="connsiteX6" fmla="*/ 842587 w 1746809"/>
              <a:gd name="connsiteY6" fmla="*/ 454699 h 1405191"/>
              <a:gd name="connsiteX7" fmla="*/ 938468 w 1746809"/>
              <a:gd name="connsiteY7" fmla="*/ 268510 h 1405191"/>
              <a:gd name="connsiteX8" fmla="*/ 966805 w 1746809"/>
              <a:gd name="connsiteY8" fmla="*/ 132596 h 1405191"/>
              <a:gd name="connsiteX9" fmla="*/ 936373 w 1746809"/>
              <a:gd name="connsiteY9" fmla="*/ 35779 h 1405191"/>
              <a:gd name="connsiteX10" fmla="*/ 1050019 w 1746809"/>
              <a:gd name="connsiteY10" fmla="*/ 0 h 1405191"/>
              <a:gd name="connsiteX11" fmla="*/ 1087774 w 1746809"/>
              <a:gd name="connsiteY11" fmla="*/ 16199 h 1405191"/>
              <a:gd name="connsiteX12" fmla="*/ 1141839 w 1746809"/>
              <a:gd name="connsiteY12" fmla="*/ 51000 h 1405191"/>
              <a:gd name="connsiteX13" fmla="*/ 1166946 w 1746809"/>
              <a:gd name="connsiteY13" fmla="*/ 176676 h 1405191"/>
              <a:gd name="connsiteX14" fmla="*/ 1215964 w 1746809"/>
              <a:gd name="connsiteY14" fmla="*/ 294048 h 1405191"/>
              <a:gd name="connsiteX15" fmla="*/ 1264861 w 1746809"/>
              <a:gd name="connsiteY15" fmla="*/ 364973 h 1405191"/>
              <a:gd name="connsiteX16" fmla="*/ 1333664 w 1746809"/>
              <a:gd name="connsiteY16" fmla="*/ 417188 h 1405191"/>
              <a:gd name="connsiteX17" fmla="*/ 1393020 w 1746809"/>
              <a:gd name="connsiteY17" fmla="*/ 435911 h 1405191"/>
              <a:gd name="connsiteX18" fmla="*/ 1406578 w 1746809"/>
              <a:gd name="connsiteY18" fmla="*/ 478883 h 1405191"/>
              <a:gd name="connsiteX19" fmla="*/ 1391119 w 1746809"/>
              <a:gd name="connsiteY19" fmla="*/ 534676 h 1405191"/>
              <a:gd name="connsiteX20" fmla="*/ 1424365 w 1746809"/>
              <a:gd name="connsiteY20" fmla="*/ 608579 h 1405191"/>
              <a:gd name="connsiteX21" fmla="*/ 1455100 w 1746809"/>
              <a:gd name="connsiteY21" fmla="*/ 697438 h 1405191"/>
              <a:gd name="connsiteX22" fmla="*/ 1613916 w 1746809"/>
              <a:gd name="connsiteY22" fmla="*/ 776244 h 1405191"/>
              <a:gd name="connsiteX23" fmla="*/ 1708054 w 1746809"/>
              <a:gd name="connsiteY23" fmla="*/ 846184 h 1405191"/>
              <a:gd name="connsiteX24" fmla="*/ 1440076 w 1746809"/>
              <a:gd name="connsiteY24" fmla="*/ 1404107 h 1405191"/>
              <a:gd name="connsiteX25" fmla="*/ 1746809 w 1746809"/>
              <a:gd name="connsiteY25" fmla="*/ 1001314 h 1405191"/>
              <a:gd name="connsiteX0" fmla="*/ 0 w 1746809"/>
              <a:gd name="connsiteY0" fmla="*/ 1038045 h 1405191"/>
              <a:gd name="connsiteX1" fmla="*/ 669928 w 1746809"/>
              <a:gd name="connsiteY1" fmla="*/ 1050705 h 1405191"/>
              <a:gd name="connsiteX2" fmla="*/ 703140 w 1746809"/>
              <a:gd name="connsiteY2" fmla="*/ 1004261 h 1405191"/>
              <a:gd name="connsiteX3" fmla="*/ 737365 w 1746809"/>
              <a:gd name="connsiteY3" fmla="*/ 914914 h 1405191"/>
              <a:gd name="connsiteX4" fmla="*/ 747450 w 1746809"/>
              <a:gd name="connsiteY4" fmla="*/ 710796 h 1405191"/>
              <a:gd name="connsiteX5" fmla="*/ 762820 w 1746809"/>
              <a:gd name="connsiteY5" fmla="*/ 601957 h 1405191"/>
              <a:gd name="connsiteX6" fmla="*/ 842587 w 1746809"/>
              <a:gd name="connsiteY6" fmla="*/ 454699 h 1405191"/>
              <a:gd name="connsiteX7" fmla="*/ 938468 w 1746809"/>
              <a:gd name="connsiteY7" fmla="*/ 268510 h 1405191"/>
              <a:gd name="connsiteX8" fmla="*/ 966805 w 1746809"/>
              <a:gd name="connsiteY8" fmla="*/ 132596 h 1405191"/>
              <a:gd name="connsiteX9" fmla="*/ 936373 w 1746809"/>
              <a:gd name="connsiteY9" fmla="*/ 35779 h 1405191"/>
              <a:gd name="connsiteX10" fmla="*/ 1050019 w 1746809"/>
              <a:gd name="connsiteY10" fmla="*/ 0 h 1405191"/>
              <a:gd name="connsiteX11" fmla="*/ 1087774 w 1746809"/>
              <a:gd name="connsiteY11" fmla="*/ 16199 h 1405191"/>
              <a:gd name="connsiteX12" fmla="*/ 1141839 w 1746809"/>
              <a:gd name="connsiteY12" fmla="*/ 51000 h 1405191"/>
              <a:gd name="connsiteX13" fmla="*/ 1166946 w 1746809"/>
              <a:gd name="connsiteY13" fmla="*/ 176676 h 1405191"/>
              <a:gd name="connsiteX14" fmla="*/ 1215964 w 1746809"/>
              <a:gd name="connsiteY14" fmla="*/ 294048 h 1405191"/>
              <a:gd name="connsiteX15" fmla="*/ 1264861 w 1746809"/>
              <a:gd name="connsiteY15" fmla="*/ 364973 h 1405191"/>
              <a:gd name="connsiteX16" fmla="*/ 1333664 w 1746809"/>
              <a:gd name="connsiteY16" fmla="*/ 417188 h 1405191"/>
              <a:gd name="connsiteX17" fmla="*/ 1393020 w 1746809"/>
              <a:gd name="connsiteY17" fmla="*/ 435911 h 1405191"/>
              <a:gd name="connsiteX18" fmla="*/ 1406578 w 1746809"/>
              <a:gd name="connsiteY18" fmla="*/ 478883 h 1405191"/>
              <a:gd name="connsiteX19" fmla="*/ 1391119 w 1746809"/>
              <a:gd name="connsiteY19" fmla="*/ 534676 h 1405191"/>
              <a:gd name="connsiteX20" fmla="*/ 1424365 w 1746809"/>
              <a:gd name="connsiteY20" fmla="*/ 608579 h 1405191"/>
              <a:gd name="connsiteX21" fmla="*/ 1455100 w 1746809"/>
              <a:gd name="connsiteY21" fmla="*/ 697438 h 1405191"/>
              <a:gd name="connsiteX22" fmla="*/ 1613916 w 1746809"/>
              <a:gd name="connsiteY22" fmla="*/ 776244 h 1405191"/>
              <a:gd name="connsiteX23" fmla="*/ 1708054 w 1746809"/>
              <a:gd name="connsiteY23" fmla="*/ 846184 h 1405191"/>
              <a:gd name="connsiteX24" fmla="*/ 1563757 w 1746809"/>
              <a:gd name="connsiteY24" fmla="*/ 1074002 h 1405191"/>
              <a:gd name="connsiteX25" fmla="*/ 1440076 w 1746809"/>
              <a:gd name="connsiteY25" fmla="*/ 1404107 h 1405191"/>
              <a:gd name="connsiteX26" fmla="*/ 1746809 w 1746809"/>
              <a:gd name="connsiteY26" fmla="*/ 1001314 h 1405191"/>
              <a:gd name="connsiteX0" fmla="*/ 0 w 1746809"/>
              <a:gd name="connsiteY0" fmla="*/ 1038045 h 1407055"/>
              <a:gd name="connsiteX1" fmla="*/ 669928 w 1746809"/>
              <a:gd name="connsiteY1" fmla="*/ 1050705 h 1407055"/>
              <a:gd name="connsiteX2" fmla="*/ 703140 w 1746809"/>
              <a:gd name="connsiteY2" fmla="*/ 1004261 h 1407055"/>
              <a:gd name="connsiteX3" fmla="*/ 737365 w 1746809"/>
              <a:gd name="connsiteY3" fmla="*/ 914914 h 1407055"/>
              <a:gd name="connsiteX4" fmla="*/ 747450 w 1746809"/>
              <a:gd name="connsiteY4" fmla="*/ 710796 h 1407055"/>
              <a:gd name="connsiteX5" fmla="*/ 762820 w 1746809"/>
              <a:gd name="connsiteY5" fmla="*/ 601957 h 1407055"/>
              <a:gd name="connsiteX6" fmla="*/ 842587 w 1746809"/>
              <a:gd name="connsiteY6" fmla="*/ 454699 h 1407055"/>
              <a:gd name="connsiteX7" fmla="*/ 938468 w 1746809"/>
              <a:gd name="connsiteY7" fmla="*/ 268510 h 1407055"/>
              <a:gd name="connsiteX8" fmla="*/ 966805 w 1746809"/>
              <a:gd name="connsiteY8" fmla="*/ 132596 h 1407055"/>
              <a:gd name="connsiteX9" fmla="*/ 936373 w 1746809"/>
              <a:gd name="connsiteY9" fmla="*/ 35779 h 1407055"/>
              <a:gd name="connsiteX10" fmla="*/ 1050019 w 1746809"/>
              <a:gd name="connsiteY10" fmla="*/ 0 h 1407055"/>
              <a:gd name="connsiteX11" fmla="*/ 1087774 w 1746809"/>
              <a:gd name="connsiteY11" fmla="*/ 16199 h 1407055"/>
              <a:gd name="connsiteX12" fmla="*/ 1141839 w 1746809"/>
              <a:gd name="connsiteY12" fmla="*/ 51000 h 1407055"/>
              <a:gd name="connsiteX13" fmla="*/ 1166946 w 1746809"/>
              <a:gd name="connsiteY13" fmla="*/ 176676 h 1407055"/>
              <a:gd name="connsiteX14" fmla="*/ 1215964 w 1746809"/>
              <a:gd name="connsiteY14" fmla="*/ 294048 h 1407055"/>
              <a:gd name="connsiteX15" fmla="*/ 1264861 w 1746809"/>
              <a:gd name="connsiteY15" fmla="*/ 364973 h 1407055"/>
              <a:gd name="connsiteX16" fmla="*/ 1333664 w 1746809"/>
              <a:gd name="connsiteY16" fmla="*/ 417188 h 1407055"/>
              <a:gd name="connsiteX17" fmla="*/ 1393020 w 1746809"/>
              <a:gd name="connsiteY17" fmla="*/ 435911 h 1407055"/>
              <a:gd name="connsiteX18" fmla="*/ 1406578 w 1746809"/>
              <a:gd name="connsiteY18" fmla="*/ 478883 h 1407055"/>
              <a:gd name="connsiteX19" fmla="*/ 1391119 w 1746809"/>
              <a:gd name="connsiteY19" fmla="*/ 534676 h 1407055"/>
              <a:gd name="connsiteX20" fmla="*/ 1424365 w 1746809"/>
              <a:gd name="connsiteY20" fmla="*/ 608579 h 1407055"/>
              <a:gd name="connsiteX21" fmla="*/ 1455100 w 1746809"/>
              <a:gd name="connsiteY21" fmla="*/ 697438 h 1407055"/>
              <a:gd name="connsiteX22" fmla="*/ 1613916 w 1746809"/>
              <a:gd name="connsiteY22" fmla="*/ 776244 h 1407055"/>
              <a:gd name="connsiteX23" fmla="*/ 1708054 w 1746809"/>
              <a:gd name="connsiteY23" fmla="*/ 846184 h 1407055"/>
              <a:gd name="connsiteX24" fmla="*/ 1563757 w 1746809"/>
              <a:gd name="connsiteY24" fmla="*/ 1074002 h 1407055"/>
              <a:gd name="connsiteX25" fmla="*/ 1460689 w 1746809"/>
              <a:gd name="connsiteY25" fmla="*/ 1115846 h 1407055"/>
              <a:gd name="connsiteX26" fmla="*/ 1440076 w 1746809"/>
              <a:gd name="connsiteY26" fmla="*/ 1404107 h 1407055"/>
              <a:gd name="connsiteX27" fmla="*/ 1746809 w 1746809"/>
              <a:gd name="connsiteY27" fmla="*/ 1001314 h 1407055"/>
              <a:gd name="connsiteX0" fmla="*/ 0 w 1746809"/>
              <a:gd name="connsiteY0" fmla="*/ 1038045 h 1411792"/>
              <a:gd name="connsiteX1" fmla="*/ 669928 w 1746809"/>
              <a:gd name="connsiteY1" fmla="*/ 1050705 h 1411792"/>
              <a:gd name="connsiteX2" fmla="*/ 703140 w 1746809"/>
              <a:gd name="connsiteY2" fmla="*/ 1004261 h 1411792"/>
              <a:gd name="connsiteX3" fmla="*/ 737365 w 1746809"/>
              <a:gd name="connsiteY3" fmla="*/ 914914 h 1411792"/>
              <a:gd name="connsiteX4" fmla="*/ 747450 w 1746809"/>
              <a:gd name="connsiteY4" fmla="*/ 710796 h 1411792"/>
              <a:gd name="connsiteX5" fmla="*/ 762820 w 1746809"/>
              <a:gd name="connsiteY5" fmla="*/ 601957 h 1411792"/>
              <a:gd name="connsiteX6" fmla="*/ 842587 w 1746809"/>
              <a:gd name="connsiteY6" fmla="*/ 454699 h 1411792"/>
              <a:gd name="connsiteX7" fmla="*/ 938468 w 1746809"/>
              <a:gd name="connsiteY7" fmla="*/ 268510 h 1411792"/>
              <a:gd name="connsiteX8" fmla="*/ 966805 w 1746809"/>
              <a:gd name="connsiteY8" fmla="*/ 132596 h 1411792"/>
              <a:gd name="connsiteX9" fmla="*/ 936373 w 1746809"/>
              <a:gd name="connsiteY9" fmla="*/ 35779 h 1411792"/>
              <a:gd name="connsiteX10" fmla="*/ 1050019 w 1746809"/>
              <a:gd name="connsiteY10" fmla="*/ 0 h 1411792"/>
              <a:gd name="connsiteX11" fmla="*/ 1087774 w 1746809"/>
              <a:gd name="connsiteY11" fmla="*/ 16199 h 1411792"/>
              <a:gd name="connsiteX12" fmla="*/ 1141839 w 1746809"/>
              <a:gd name="connsiteY12" fmla="*/ 51000 h 1411792"/>
              <a:gd name="connsiteX13" fmla="*/ 1166946 w 1746809"/>
              <a:gd name="connsiteY13" fmla="*/ 176676 h 1411792"/>
              <a:gd name="connsiteX14" fmla="*/ 1215964 w 1746809"/>
              <a:gd name="connsiteY14" fmla="*/ 294048 h 1411792"/>
              <a:gd name="connsiteX15" fmla="*/ 1264861 w 1746809"/>
              <a:gd name="connsiteY15" fmla="*/ 364973 h 1411792"/>
              <a:gd name="connsiteX16" fmla="*/ 1333664 w 1746809"/>
              <a:gd name="connsiteY16" fmla="*/ 417188 h 1411792"/>
              <a:gd name="connsiteX17" fmla="*/ 1393020 w 1746809"/>
              <a:gd name="connsiteY17" fmla="*/ 435911 h 1411792"/>
              <a:gd name="connsiteX18" fmla="*/ 1406578 w 1746809"/>
              <a:gd name="connsiteY18" fmla="*/ 478883 h 1411792"/>
              <a:gd name="connsiteX19" fmla="*/ 1391119 w 1746809"/>
              <a:gd name="connsiteY19" fmla="*/ 534676 h 1411792"/>
              <a:gd name="connsiteX20" fmla="*/ 1424365 w 1746809"/>
              <a:gd name="connsiteY20" fmla="*/ 608579 h 1411792"/>
              <a:gd name="connsiteX21" fmla="*/ 1455100 w 1746809"/>
              <a:gd name="connsiteY21" fmla="*/ 697438 h 1411792"/>
              <a:gd name="connsiteX22" fmla="*/ 1613916 w 1746809"/>
              <a:gd name="connsiteY22" fmla="*/ 776244 h 1411792"/>
              <a:gd name="connsiteX23" fmla="*/ 1708054 w 1746809"/>
              <a:gd name="connsiteY23" fmla="*/ 846184 h 1411792"/>
              <a:gd name="connsiteX24" fmla="*/ 1563757 w 1746809"/>
              <a:gd name="connsiteY24" fmla="*/ 1074002 h 1411792"/>
              <a:gd name="connsiteX25" fmla="*/ 1460689 w 1746809"/>
              <a:gd name="connsiteY25" fmla="*/ 1115846 h 1411792"/>
              <a:gd name="connsiteX26" fmla="*/ 1378235 w 1746809"/>
              <a:gd name="connsiteY26" fmla="*/ 1278573 h 1411792"/>
              <a:gd name="connsiteX27" fmla="*/ 1440076 w 1746809"/>
              <a:gd name="connsiteY27" fmla="*/ 1404107 h 1411792"/>
              <a:gd name="connsiteX28" fmla="*/ 1746809 w 1746809"/>
              <a:gd name="connsiteY28" fmla="*/ 1001314 h 1411792"/>
              <a:gd name="connsiteX0" fmla="*/ 0 w 1746809"/>
              <a:gd name="connsiteY0" fmla="*/ 1038045 h 1404432"/>
              <a:gd name="connsiteX1" fmla="*/ 669928 w 1746809"/>
              <a:gd name="connsiteY1" fmla="*/ 1050705 h 1404432"/>
              <a:gd name="connsiteX2" fmla="*/ 703140 w 1746809"/>
              <a:gd name="connsiteY2" fmla="*/ 1004261 h 1404432"/>
              <a:gd name="connsiteX3" fmla="*/ 737365 w 1746809"/>
              <a:gd name="connsiteY3" fmla="*/ 914914 h 1404432"/>
              <a:gd name="connsiteX4" fmla="*/ 747450 w 1746809"/>
              <a:gd name="connsiteY4" fmla="*/ 710796 h 1404432"/>
              <a:gd name="connsiteX5" fmla="*/ 762820 w 1746809"/>
              <a:gd name="connsiteY5" fmla="*/ 601957 h 1404432"/>
              <a:gd name="connsiteX6" fmla="*/ 842587 w 1746809"/>
              <a:gd name="connsiteY6" fmla="*/ 454699 h 1404432"/>
              <a:gd name="connsiteX7" fmla="*/ 938468 w 1746809"/>
              <a:gd name="connsiteY7" fmla="*/ 268510 h 1404432"/>
              <a:gd name="connsiteX8" fmla="*/ 966805 w 1746809"/>
              <a:gd name="connsiteY8" fmla="*/ 132596 h 1404432"/>
              <a:gd name="connsiteX9" fmla="*/ 936373 w 1746809"/>
              <a:gd name="connsiteY9" fmla="*/ 35779 h 1404432"/>
              <a:gd name="connsiteX10" fmla="*/ 1050019 w 1746809"/>
              <a:gd name="connsiteY10" fmla="*/ 0 h 1404432"/>
              <a:gd name="connsiteX11" fmla="*/ 1087774 w 1746809"/>
              <a:gd name="connsiteY11" fmla="*/ 16199 h 1404432"/>
              <a:gd name="connsiteX12" fmla="*/ 1141839 w 1746809"/>
              <a:gd name="connsiteY12" fmla="*/ 51000 h 1404432"/>
              <a:gd name="connsiteX13" fmla="*/ 1166946 w 1746809"/>
              <a:gd name="connsiteY13" fmla="*/ 176676 h 1404432"/>
              <a:gd name="connsiteX14" fmla="*/ 1215964 w 1746809"/>
              <a:gd name="connsiteY14" fmla="*/ 294048 h 1404432"/>
              <a:gd name="connsiteX15" fmla="*/ 1264861 w 1746809"/>
              <a:gd name="connsiteY15" fmla="*/ 364973 h 1404432"/>
              <a:gd name="connsiteX16" fmla="*/ 1333664 w 1746809"/>
              <a:gd name="connsiteY16" fmla="*/ 417188 h 1404432"/>
              <a:gd name="connsiteX17" fmla="*/ 1393020 w 1746809"/>
              <a:gd name="connsiteY17" fmla="*/ 435911 h 1404432"/>
              <a:gd name="connsiteX18" fmla="*/ 1406578 w 1746809"/>
              <a:gd name="connsiteY18" fmla="*/ 478883 h 1404432"/>
              <a:gd name="connsiteX19" fmla="*/ 1391119 w 1746809"/>
              <a:gd name="connsiteY19" fmla="*/ 534676 h 1404432"/>
              <a:gd name="connsiteX20" fmla="*/ 1424365 w 1746809"/>
              <a:gd name="connsiteY20" fmla="*/ 608579 h 1404432"/>
              <a:gd name="connsiteX21" fmla="*/ 1455100 w 1746809"/>
              <a:gd name="connsiteY21" fmla="*/ 697438 h 1404432"/>
              <a:gd name="connsiteX22" fmla="*/ 1613916 w 1746809"/>
              <a:gd name="connsiteY22" fmla="*/ 776244 h 1404432"/>
              <a:gd name="connsiteX23" fmla="*/ 1708054 w 1746809"/>
              <a:gd name="connsiteY23" fmla="*/ 846184 h 1404432"/>
              <a:gd name="connsiteX24" fmla="*/ 1563757 w 1746809"/>
              <a:gd name="connsiteY24" fmla="*/ 1074002 h 1404432"/>
              <a:gd name="connsiteX25" fmla="*/ 1460689 w 1746809"/>
              <a:gd name="connsiteY25" fmla="*/ 1115846 h 1404432"/>
              <a:gd name="connsiteX26" fmla="*/ 1378235 w 1746809"/>
              <a:gd name="connsiteY26" fmla="*/ 1278573 h 1404432"/>
              <a:gd name="connsiteX27" fmla="*/ 1440076 w 1746809"/>
              <a:gd name="connsiteY27" fmla="*/ 1404107 h 1404432"/>
              <a:gd name="connsiteX28" fmla="*/ 1692591 w 1746809"/>
              <a:gd name="connsiteY28" fmla="*/ 1325066 h 1404432"/>
              <a:gd name="connsiteX29" fmla="*/ 1746809 w 1746809"/>
              <a:gd name="connsiteY29" fmla="*/ 1001314 h 1404432"/>
              <a:gd name="connsiteX0" fmla="*/ 0 w 1746809"/>
              <a:gd name="connsiteY0" fmla="*/ 1038045 h 1399801"/>
              <a:gd name="connsiteX1" fmla="*/ 669928 w 1746809"/>
              <a:gd name="connsiteY1" fmla="*/ 1050705 h 1399801"/>
              <a:gd name="connsiteX2" fmla="*/ 703140 w 1746809"/>
              <a:gd name="connsiteY2" fmla="*/ 1004261 h 1399801"/>
              <a:gd name="connsiteX3" fmla="*/ 737365 w 1746809"/>
              <a:gd name="connsiteY3" fmla="*/ 914914 h 1399801"/>
              <a:gd name="connsiteX4" fmla="*/ 747450 w 1746809"/>
              <a:gd name="connsiteY4" fmla="*/ 710796 h 1399801"/>
              <a:gd name="connsiteX5" fmla="*/ 762820 w 1746809"/>
              <a:gd name="connsiteY5" fmla="*/ 601957 h 1399801"/>
              <a:gd name="connsiteX6" fmla="*/ 842587 w 1746809"/>
              <a:gd name="connsiteY6" fmla="*/ 454699 h 1399801"/>
              <a:gd name="connsiteX7" fmla="*/ 938468 w 1746809"/>
              <a:gd name="connsiteY7" fmla="*/ 268510 h 1399801"/>
              <a:gd name="connsiteX8" fmla="*/ 966805 w 1746809"/>
              <a:gd name="connsiteY8" fmla="*/ 132596 h 1399801"/>
              <a:gd name="connsiteX9" fmla="*/ 936373 w 1746809"/>
              <a:gd name="connsiteY9" fmla="*/ 35779 h 1399801"/>
              <a:gd name="connsiteX10" fmla="*/ 1050019 w 1746809"/>
              <a:gd name="connsiteY10" fmla="*/ 0 h 1399801"/>
              <a:gd name="connsiteX11" fmla="*/ 1087774 w 1746809"/>
              <a:gd name="connsiteY11" fmla="*/ 16199 h 1399801"/>
              <a:gd name="connsiteX12" fmla="*/ 1141839 w 1746809"/>
              <a:gd name="connsiteY12" fmla="*/ 51000 h 1399801"/>
              <a:gd name="connsiteX13" fmla="*/ 1166946 w 1746809"/>
              <a:gd name="connsiteY13" fmla="*/ 176676 h 1399801"/>
              <a:gd name="connsiteX14" fmla="*/ 1215964 w 1746809"/>
              <a:gd name="connsiteY14" fmla="*/ 294048 h 1399801"/>
              <a:gd name="connsiteX15" fmla="*/ 1264861 w 1746809"/>
              <a:gd name="connsiteY15" fmla="*/ 364973 h 1399801"/>
              <a:gd name="connsiteX16" fmla="*/ 1333664 w 1746809"/>
              <a:gd name="connsiteY16" fmla="*/ 417188 h 1399801"/>
              <a:gd name="connsiteX17" fmla="*/ 1393020 w 1746809"/>
              <a:gd name="connsiteY17" fmla="*/ 435911 h 1399801"/>
              <a:gd name="connsiteX18" fmla="*/ 1406578 w 1746809"/>
              <a:gd name="connsiteY18" fmla="*/ 478883 h 1399801"/>
              <a:gd name="connsiteX19" fmla="*/ 1391119 w 1746809"/>
              <a:gd name="connsiteY19" fmla="*/ 534676 h 1399801"/>
              <a:gd name="connsiteX20" fmla="*/ 1424365 w 1746809"/>
              <a:gd name="connsiteY20" fmla="*/ 608579 h 1399801"/>
              <a:gd name="connsiteX21" fmla="*/ 1455100 w 1746809"/>
              <a:gd name="connsiteY21" fmla="*/ 697438 h 1399801"/>
              <a:gd name="connsiteX22" fmla="*/ 1613916 w 1746809"/>
              <a:gd name="connsiteY22" fmla="*/ 776244 h 1399801"/>
              <a:gd name="connsiteX23" fmla="*/ 1708054 w 1746809"/>
              <a:gd name="connsiteY23" fmla="*/ 846184 h 1399801"/>
              <a:gd name="connsiteX24" fmla="*/ 1563757 w 1746809"/>
              <a:gd name="connsiteY24" fmla="*/ 1074002 h 1399801"/>
              <a:gd name="connsiteX25" fmla="*/ 1460689 w 1746809"/>
              <a:gd name="connsiteY25" fmla="*/ 1115846 h 1399801"/>
              <a:gd name="connsiteX26" fmla="*/ 1378235 w 1746809"/>
              <a:gd name="connsiteY26" fmla="*/ 1278573 h 1399801"/>
              <a:gd name="connsiteX27" fmla="*/ 1460689 w 1746809"/>
              <a:gd name="connsiteY27" fmla="*/ 1399458 h 1399801"/>
              <a:gd name="connsiteX28" fmla="*/ 1692591 w 1746809"/>
              <a:gd name="connsiteY28" fmla="*/ 1325066 h 1399801"/>
              <a:gd name="connsiteX29" fmla="*/ 1746809 w 1746809"/>
              <a:gd name="connsiteY29" fmla="*/ 1001314 h 1399801"/>
              <a:gd name="connsiteX0" fmla="*/ 0 w 1746809"/>
              <a:gd name="connsiteY0" fmla="*/ 1038045 h 1399801"/>
              <a:gd name="connsiteX1" fmla="*/ 669928 w 1746809"/>
              <a:gd name="connsiteY1" fmla="*/ 1050705 h 1399801"/>
              <a:gd name="connsiteX2" fmla="*/ 703140 w 1746809"/>
              <a:gd name="connsiteY2" fmla="*/ 1004261 h 1399801"/>
              <a:gd name="connsiteX3" fmla="*/ 737365 w 1746809"/>
              <a:gd name="connsiteY3" fmla="*/ 914914 h 1399801"/>
              <a:gd name="connsiteX4" fmla="*/ 747450 w 1746809"/>
              <a:gd name="connsiteY4" fmla="*/ 710796 h 1399801"/>
              <a:gd name="connsiteX5" fmla="*/ 762820 w 1746809"/>
              <a:gd name="connsiteY5" fmla="*/ 601957 h 1399801"/>
              <a:gd name="connsiteX6" fmla="*/ 842587 w 1746809"/>
              <a:gd name="connsiteY6" fmla="*/ 454699 h 1399801"/>
              <a:gd name="connsiteX7" fmla="*/ 938468 w 1746809"/>
              <a:gd name="connsiteY7" fmla="*/ 268510 h 1399801"/>
              <a:gd name="connsiteX8" fmla="*/ 966805 w 1746809"/>
              <a:gd name="connsiteY8" fmla="*/ 132596 h 1399801"/>
              <a:gd name="connsiteX9" fmla="*/ 936373 w 1746809"/>
              <a:gd name="connsiteY9" fmla="*/ 35779 h 1399801"/>
              <a:gd name="connsiteX10" fmla="*/ 1050019 w 1746809"/>
              <a:gd name="connsiteY10" fmla="*/ 0 h 1399801"/>
              <a:gd name="connsiteX11" fmla="*/ 1087774 w 1746809"/>
              <a:gd name="connsiteY11" fmla="*/ 16199 h 1399801"/>
              <a:gd name="connsiteX12" fmla="*/ 1141839 w 1746809"/>
              <a:gd name="connsiteY12" fmla="*/ 51000 h 1399801"/>
              <a:gd name="connsiteX13" fmla="*/ 1166946 w 1746809"/>
              <a:gd name="connsiteY13" fmla="*/ 176676 h 1399801"/>
              <a:gd name="connsiteX14" fmla="*/ 1215964 w 1746809"/>
              <a:gd name="connsiteY14" fmla="*/ 294048 h 1399801"/>
              <a:gd name="connsiteX15" fmla="*/ 1264861 w 1746809"/>
              <a:gd name="connsiteY15" fmla="*/ 364973 h 1399801"/>
              <a:gd name="connsiteX16" fmla="*/ 1333664 w 1746809"/>
              <a:gd name="connsiteY16" fmla="*/ 417188 h 1399801"/>
              <a:gd name="connsiteX17" fmla="*/ 1393020 w 1746809"/>
              <a:gd name="connsiteY17" fmla="*/ 435911 h 1399801"/>
              <a:gd name="connsiteX18" fmla="*/ 1406578 w 1746809"/>
              <a:gd name="connsiteY18" fmla="*/ 478883 h 1399801"/>
              <a:gd name="connsiteX19" fmla="*/ 1391119 w 1746809"/>
              <a:gd name="connsiteY19" fmla="*/ 534676 h 1399801"/>
              <a:gd name="connsiteX20" fmla="*/ 1424365 w 1746809"/>
              <a:gd name="connsiteY20" fmla="*/ 608579 h 1399801"/>
              <a:gd name="connsiteX21" fmla="*/ 1455100 w 1746809"/>
              <a:gd name="connsiteY21" fmla="*/ 697438 h 1399801"/>
              <a:gd name="connsiteX22" fmla="*/ 1613916 w 1746809"/>
              <a:gd name="connsiteY22" fmla="*/ 776244 h 1399801"/>
              <a:gd name="connsiteX23" fmla="*/ 1708054 w 1746809"/>
              <a:gd name="connsiteY23" fmla="*/ 846184 h 1399801"/>
              <a:gd name="connsiteX24" fmla="*/ 1563757 w 1746809"/>
              <a:gd name="connsiteY24" fmla="*/ 1074002 h 1399801"/>
              <a:gd name="connsiteX25" fmla="*/ 1460689 w 1746809"/>
              <a:gd name="connsiteY25" fmla="*/ 1115846 h 1399801"/>
              <a:gd name="connsiteX26" fmla="*/ 1378235 w 1746809"/>
              <a:gd name="connsiteY26" fmla="*/ 1278573 h 1399801"/>
              <a:gd name="connsiteX27" fmla="*/ 1460689 w 1746809"/>
              <a:gd name="connsiteY27" fmla="*/ 1399458 h 1399801"/>
              <a:gd name="connsiteX28" fmla="*/ 1692591 w 1746809"/>
              <a:gd name="connsiteY28" fmla="*/ 1325066 h 1399801"/>
              <a:gd name="connsiteX29" fmla="*/ 1746809 w 1746809"/>
              <a:gd name="connsiteY29" fmla="*/ 1001314 h 1399801"/>
              <a:gd name="connsiteX0" fmla="*/ 0 w 1781390"/>
              <a:gd name="connsiteY0" fmla="*/ 1038045 h 1399801"/>
              <a:gd name="connsiteX1" fmla="*/ 669928 w 1781390"/>
              <a:gd name="connsiteY1" fmla="*/ 1050705 h 1399801"/>
              <a:gd name="connsiteX2" fmla="*/ 703140 w 1781390"/>
              <a:gd name="connsiteY2" fmla="*/ 1004261 h 1399801"/>
              <a:gd name="connsiteX3" fmla="*/ 737365 w 1781390"/>
              <a:gd name="connsiteY3" fmla="*/ 914914 h 1399801"/>
              <a:gd name="connsiteX4" fmla="*/ 747450 w 1781390"/>
              <a:gd name="connsiteY4" fmla="*/ 710796 h 1399801"/>
              <a:gd name="connsiteX5" fmla="*/ 762820 w 1781390"/>
              <a:gd name="connsiteY5" fmla="*/ 601957 h 1399801"/>
              <a:gd name="connsiteX6" fmla="*/ 842587 w 1781390"/>
              <a:gd name="connsiteY6" fmla="*/ 454699 h 1399801"/>
              <a:gd name="connsiteX7" fmla="*/ 938468 w 1781390"/>
              <a:gd name="connsiteY7" fmla="*/ 268510 h 1399801"/>
              <a:gd name="connsiteX8" fmla="*/ 966805 w 1781390"/>
              <a:gd name="connsiteY8" fmla="*/ 132596 h 1399801"/>
              <a:gd name="connsiteX9" fmla="*/ 936373 w 1781390"/>
              <a:gd name="connsiteY9" fmla="*/ 35779 h 1399801"/>
              <a:gd name="connsiteX10" fmla="*/ 1050019 w 1781390"/>
              <a:gd name="connsiteY10" fmla="*/ 0 h 1399801"/>
              <a:gd name="connsiteX11" fmla="*/ 1087774 w 1781390"/>
              <a:gd name="connsiteY11" fmla="*/ 16199 h 1399801"/>
              <a:gd name="connsiteX12" fmla="*/ 1141839 w 1781390"/>
              <a:gd name="connsiteY12" fmla="*/ 51000 h 1399801"/>
              <a:gd name="connsiteX13" fmla="*/ 1166946 w 1781390"/>
              <a:gd name="connsiteY13" fmla="*/ 176676 h 1399801"/>
              <a:gd name="connsiteX14" fmla="*/ 1215964 w 1781390"/>
              <a:gd name="connsiteY14" fmla="*/ 294048 h 1399801"/>
              <a:gd name="connsiteX15" fmla="*/ 1264861 w 1781390"/>
              <a:gd name="connsiteY15" fmla="*/ 364973 h 1399801"/>
              <a:gd name="connsiteX16" fmla="*/ 1333664 w 1781390"/>
              <a:gd name="connsiteY16" fmla="*/ 417188 h 1399801"/>
              <a:gd name="connsiteX17" fmla="*/ 1393020 w 1781390"/>
              <a:gd name="connsiteY17" fmla="*/ 435911 h 1399801"/>
              <a:gd name="connsiteX18" fmla="*/ 1406578 w 1781390"/>
              <a:gd name="connsiteY18" fmla="*/ 478883 h 1399801"/>
              <a:gd name="connsiteX19" fmla="*/ 1391119 w 1781390"/>
              <a:gd name="connsiteY19" fmla="*/ 534676 h 1399801"/>
              <a:gd name="connsiteX20" fmla="*/ 1424365 w 1781390"/>
              <a:gd name="connsiteY20" fmla="*/ 608579 h 1399801"/>
              <a:gd name="connsiteX21" fmla="*/ 1455100 w 1781390"/>
              <a:gd name="connsiteY21" fmla="*/ 697438 h 1399801"/>
              <a:gd name="connsiteX22" fmla="*/ 1613916 w 1781390"/>
              <a:gd name="connsiteY22" fmla="*/ 776244 h 1399801"/>
              <a:gd name="connsiteX23" fmla="*/ 1708054 w 1781390"/>
              <a:gd name="connsiteY23" fmla="*/ 846184 h 1399801"/>
              <a:gd name="connsiteX24" fmla="*/ 1563757 w 1781390"/>
              <a:gd name="connsiteY24" fmla="*/ 1074002 h 1399801"/>
              <a:gd name="connsiteX25" fmla="*/ 1460689 w 1781390"/>
              <a:gd name="connsiteY25" fmla="*/ 1115846 h 1399801"/>
              <a:gd name="connsiteX26" fmla="*/ 1378235 w 1781390"/>
              <a:gd name="connsiteY26" fmla="*/ 1278573 h 1399801"/>
              <a:gd name="connsiteX27" fmla="*/ 1460689 w 1781390"/>
              <a:gd name="connsiteY27" fmla="*/ 1399458 h 1399801"/>
              <a:gd name="connsiteX28" fmla="*/ 1692591 w 1781390"/>
              <a:gd name="connsiteY28" fmla="*/ 1325066 h 1399801"/>
              <a:gd name="connsiteX29" fmla="*/ 1780200 w 1781390"/>
              <a:gd name="connsiteY29" fmla="*/ 1222782 h 1399801"/>
              <a:gd name="connsiteX30" fmla="*/ 1746809 w 1781390"/>
              <a:gd name="connsiteY30" fmla="*/ 1001314 h 1399801"/>
              <a:gd name="connsiteX0" fmla="*/ 0 w 2117853"/>
              <a:gd name="connsiteY0" fmla="*/ 1038045 h 1399801"/>
              <a:gd name="connsiteX1" fmla="*/ 669928 w 2117853"/>
              <a:gd name="connsiteY1" fmla="*/ 1050705 h 1399801"/>
              <a:gd name="connsiteX2" fmla="*/ 703140 w 2117853"/>
              <a:gd name="connsiteY2" fmla="*/ 1004261 h 1399801"/>
              <a:gd name="connsiteX3" fmla="*/ 737365 w 2117853"/>
              <a:gd name="connsiteY3" fmla="*/ 914914 h 1399801"/>
              <a:gd name="connsiteX4" fmla="*/ 747450 w 2117853"/>
              <a:gd name="connsiteY4" fmla="*/ 710796 h 1399801"/>
              <a:gd name="connsiteX5" fmla="*/ 762820 w 2117853"/>
              <a:gd name="connsiteY5" fmla="*/ 601957 h 1399801"/>
              <a:gd name="connsiteX6" fmla="*/ 842587 w 2117853"/>
              <a:gd name="connsiteY6" fmla="*/ 454699 h 1399801"/>
              <a:gd name="connsiteX7" fmla="*/ 938468 w 2117853"/>
              <a:gd name="connsiteY7" fmla="*/ 268510 h 1399801"/>
              <a:gd name="connsiteX8" fmla="*/ 966805 w 2117853"/>
              <a:gd name="connsiteY8" fmla="*/ 132596 h 1399801"/>
              <a:gd name="connsiteX9" fmla="*/ 936373 w 2117853"/>
              <a:gd name="connsiteY9" fmla="*/ 35779 h 1399801"/>
              <a:gd name="connsiteX10" fmla="*/ 1050019 w 2117853"/>
              <a:gd name="connsiteY10" fmla="*/ 0 h 1399801"/>
              <a:gd name="connsiteX11" fmla="*/ 1087774 w 2117853"/>
              <a:gd name="connsiteY11" fmla="*/ 16199 h 1399801"/>
              <a:gd name="connsiteX12" fmla="*/ 1141839 w 2117853"/>
              <a:gd name="connsiteY12" fmla="*/ 51000 h 1399801"/>
              <a:gd name="connsiteX13" fmla="*/ 1166946 w 2117853"/>
              <a:gd name="connsiteY13" fmla="*/ 176676 h 1399801"/>
              <a:gd name="connsiteX14" fmla="*/ 1215964 w 2117853"/>
              <a:gd name="connsiteY14" fmla="*/ 294048 h 1399801"/>
              <a:gd name="connsiteX15" fmla="*/ 1264861 w 2117853"/>
              <a:gd name="connsiteY15" fmla="*/ 364973 h 1399801"/>
              <a:gd name="connsiteX16" fmla="*/ 1333664 w 2117853"/>
              <a:gd name="connsiteY16" fmla="*/ 417188 h 1399801"/>
              <a:gd name="connsiteX17" fmla="*/ 1393020 w 2117853"/>
              <a:gd name="connsiteY17" fmla="*/ 435911 h 1399801"/>
              <a:gd name="connsiteX18" fmla="*/ 1406578 w 2117853"/>
              <a:gd name="connsiteY18" fmla="*/ 478883 h 1399801"/>
              <a:gd name="connsiteX19" fmla="*/ 1391119 w 2117853"/>
              <a:gd name="connsiteY19" fmla="*/ 534676 h 1399801"/>
              <a:gd name="connsiteX20" fmla="*/ 1424365 w 2117853"/>
              <a:gd name="connsiteY20" fmla="*/ 608579 h 1399801"/>
              <a:gd name="connsiteX21" fmla="*/ 1455100 w 2117853"/>
              <a:gd name="connsiteY21" fmla="*/ 697438 h 1399801"/>
              <a:gd name="connsiteX22" fmla="*/ 1613916 w 2117853"/>
              <a:gd name="connsiteY22" fmla="*/ 776244 h 1399801"/>
              <a:gd name="connsiteX23" fmla="*/ 1708054 w 2117853"/>
              <a:gd name="connsiteY23" fmla="*/ 846184 h 1399801"/>
              <a:gd name="connsiteX24" fmla="*/ 1563757 w 2117853"/>
              <a:gd name="connsiteY24" fmla="*/ 1074002 h 1399801"/>
              <a:gd name="connsiteX25" fmla="*/ 1460689 w 2117853"/>
              <a:gd name="connsiteY25" fmla="*/ 1115846 h 1399801"/>
              <a:gd name="connsiteX26" fmla="*/ 1378235 w 2117853"/>
              <a:gd name="connsiteY26" fmla="*/ 1278573 h 1399801"/>
              <a:gd name="connsiteX27" fmla="*/ 1460689 w 2117853"/>
              <a:gd name="connsiteY27" fmla="*/ 1399458 h 1399801"/>
              <a:gd name="connsiteX28" fmla="*/ 1692591 w 2117853"/>
              <a:gd name="connsiteY28" fmla="*/ 1325066 h 1399801"/>
              <a:gd name="connsiteX29" fmla="*/ 1780200 w 2117853"/>
              <a:gd name="connsiteY29" fmla="*/ 1222782 h 1399801"/>
              <a:gd name="connsiteX30" fmla="*/ 2117853 w 2117853"/>
              <a:gd name="connsiteY30" fmla="*/ 1001314 h 1399801"/>
              <a:gd name="connsiteX0" fmla="*/ 0 w 2117853"/>
              <a:gd name="connsiteY0" fmla="*/ 1038045 h 1399801"/>
              <a:gd name="connsiteX1" fmla="*/ 669928 w 2117853"/>
              <a:gd name="connsiteY1" fmla="*/ 1050705 h 1399801"/>
              <a:gd name="connsiteX2" fmla="*/ 703140 w 2117853"/>
              <a:gd name="connsiteY2" fmla="*/ 1004261 h 1399801"/>
              <a:gd name="connsiteX3" fmla="*/ 737365 w 2117853"/>
              <a:gd name="connsiteY3" fmla="*/ 914914 h 1399801"/>
              <a:gd name="connsiteX4" fmla="*/ 747450 w 2117853"/>
              <a:gd name="connsiteY4" fmla="*/ 710796 h 1399801"/>
              <a:gd name="connsiteX5" fmla="*/ 762820 w 2117853"/>
              <a:gd name="connsiteY5" fmla="*/ 601957 h 1399801"/>
              <a:gd name="connsiteX6" fmla="*/ 842587 w 2117853"/>
              <a:gd name="connsiteY6" fmla="*/ 454699 h 1399801"/>
              <a:gd name="connsiteX7" fmla="*/ 938468 w 2117853"/>
              <a:gd name="connsiteY7" fmla="*/ 268510 h 1399801"/>
              <a:gd name="connsiteX8" fmla="*/ 966805 w 2117853"/>
              <a:gd name="connsiteY8" fmla="*/ 132596 h 1399801"/>
              <a:gd name="connsiteX9" fmla="*/ 936373 w 2117853"/>
              <a:gd name="connsiteY9" fmla="*/ 35779 h 1399801"/>
              <a:gd name="connsiteX10" fmla="*/ 1050019 w 2117853"/>
              <a:gd name="connsiteY10" fmla="*/ 0 h 1399801"/>
              <a:gd name="connsiteX11" fmla="*/ 1087774 w 2117853"/>
              <a:gd name="connsiteY11" fmla="*/ 16199 h 1399801"/>
              <a:gd name="connsiteX12" fmla="*/ 1141839 w 2117853"/>
              <a:gd name="connsiteY12" fmla="*/ 51000 h 1399801"/>
              <a:gd name="connsiteX13" fmla="*/ 1166946 w 2117853"/>
              <a:gd name="connsiteY13" fmla="*/ 176676 h 1399801"/>
              <a:gd name="connsiteX14" fmla="*/ 1215964 w 2117853"/>
              <a:gd name="connsiteY14" fmla="*/ 294048 h 1399801"/>
              <a:gd name="connsiteX15" fmla="*/ 1264861 w 2117853"/>
              <a:gd name="connsiteY15" fmla="*/ 364973 h 1399801"/>
              <a:gd name="connsiteX16" fmla="*/ 1333664 w 2117853"/>
              <a:gd name="connsiteY16" fmla="*/ 417188 h 1399801"/>
              <a:gd name="connsiteX17" fmla="*/ 1393020 w 2117853"/>
              <a:gd name="connsiteY17" fmla="*/ 435911 h 1399801"/>
              <a:gd name="connsiteX18" fmla="*/ 1406578 w 2117853"/>
              <a:gd name="connsiteY18" fmla="*/ 478883 h 1399801"/>
              <a:gd name="connsiteX19" fmla="*/ 1391119 w 2117853"/>
              <a:gd name="connsiteY19" fmla="*/ 534676 h 1399801"/>
              <a:gd name="connsiteX20" fmla="*/ 1424365 w 2117853"/>
              <a:gd name="connsiteY20" fmla="*/ 608579 h 1399801"/>
              <a:gd name="connsiteX21" fmla="*/ 1455100 w 2117853"/>
              <a:gd name="connsiteY21" fmla="*/ 697438 h 1399801"/>
              <a:gd name="connsiteX22" fmla="*/ 1613916 w 2117853"/>
              <a:gd name="connsiteY22" fmla="*/ 776244 h 1399801"/>
              <a:gd name="connsiteX23" fmla="*/ 1708054 w 2117853"/>
              <a:gd name="connsiteY23" fmla="*/ 846184 h 1399801"/>
              <a:gd name="connsiteX24" fmla="*/ 1563757 w 2117853"/>
              <a:gd name="connsiteY24" fmla="*/ 1074002 h 1399801"/>
              <a:gd name="connsiteX25" fmla="*/ 1460689 w 2117853"/>
              <a:gd name="connsiteY25" fmla="*/ 1115846 h 1399801"/>
              <a:gd name="connsiteX26" fmla="*/ 1378235 w 2117853"/>
              <a:gd name="connsiteY26" fmla="*/ 1278573 h 1399801"/>
              <a:gd name="connsiteX27" fmla="*/ 1460689 w 2117853"/>
              <a:gd name="connsiteY27" fmla="*/ 1399458 h 1399801"/>
              <a:gd name="connsiteX28" fmla="*/ 1692591 w 2117853"/>
              <a:gd name="connsiteY28" fmla="*/ 1325066 h 1399801"/>
              <a:gd name="connsiteX29" fmla="*/ 1780200 w 2117853"/>
              <a:gd name="connsiteY29" fmla="*/ 1222782 h 1399801"/>
              <a:gd name="connsiteX30" fmla="*/ 1764739 w 2117853"/>
              <a:gd name="connsiteY30" fmla="*/ 943820 h 1399801"/>
              <a:gd name="connsiteX31" fmla="*/ 2117853 w 2117853"/>
              <a:gd name="connsiteY31" fmla="*/ 1001314 h 1399801"/>
              <a:gd name="connsiteX0" fmla="*/ 0 w 2117853"/>
              <a:gd name="connsiteY0" fmla="*/ 1038045 h 1399801"/>
              <a:gd name="connsiteX1" fmla="*/ 669928 w 2117853"/>
              <a:gd name="connsiteY1" fmla="*/ 1050705 h 1399801"/>
              <a:gd name="connsiteX2" fmla="*/ 703140 w 2117853"/>
              <a:gd name="connsiteY2" fmla="*/ 1004261 h 1399801"/>
              <a:gd name="connsiteX3" fmla="*/ 737365 w 2117853"/>
              <a:gd name="connsiteY3" fmla="*/ 914914 h 1399801"/>
              <a:gd name="connsiteX4" fmla="*/ 747450 w 2117853"/>
              <a:gd name="connsiteY4" fmla="*/ 710796 h 1399801"/>
              <a:gd name="connsiteX5" fmla="*/ 762820 w 2117853"/>
              <a:gd name="connsiteY5" fmla="*/ 601957 h 1399801"/>
              <a:gd name="connsiteX6" fmla="*/ 842587 w 2117853"/>
              <a:gd name="connsiteY6" fmla="*/ 454699 h 1399801"/>
              <a:gd name="connsiteX7" fmla="*/ 938468 w 2117853"/>
              <a:gd name="connsiteY7" fmla="*/ 268510 h 1399801"/>
              <a:gd name="connsiteX8" fmla="*/ 966805 w 2117853"/>
              <a:gd name="connsiteY8" fmla="*/ 132596 h 1399801"/>
              <a:gd name="connsiteX9" fmla="*/ 936373 w 2117853"/>
              <a:gd name="connsiteY9" fmla="*/ 35779 h 1399801"/>
              <a:gd name="connsiteX10" fmla="*/ 1050019 w 2117853"/>
              <a:gd name="connsiteY10" fmla="*/ 0 h 1399801"/>
              <a:gd name="connsiteX11" fmla="*/ 1087774 w 2117853"/>
              <a:gd name="connsiteY11" fmla="*/ 16199 h 1399801"/>
              <a:gd name="connsiteX12" fmla="*/ 1141839 w 2117853"/>
              <a:gd name="connsiteY12" fmla="*/ 51000 h 1399801"/>
              <a:gd name="connsiteX13" fmla="*/ 1166946 w 2117853"/>
              <a:gd name="connsiteY13" fmla="*/ 176676 h 1399801"/>
              <a:gd name="connsiteX14" fmla="*/ 1215964 w 2117853"/>
              <a:gd name="connsiteY14" fmla="*/ 294048 h 1399801"/>
              <a:gd name="connsiteX15" fmla="*/ 1264861 w 2117853"/>
              <a:gd name="connsiteY15" fmla="*/ 364973 h 1399801"/>
              <a:gd name="connsiteX16" fmla="*/ 1333664 w 2117853"/>
              <a:gd name="connsiteY16" fmla="*/ 417188 h 1399801"/>
              <a:gd name="connsiteX17" fmla="*/ 1393020 w 2117853"/>
              <a:gd name="connsiteY17" fmla="*/ 435911 h 1399801"/>
              <a:gd name="connsiteX18" fmla="*/ 1406578 w 2117853"/>
              <a:gd name="connsiteY18" fmla="*/ 478883 h 1399801"/>
              <a:gd name="connsiteX19" fmla="*/ 1391119 w 2117853"/>
              <a:gd name="connsiteY19" fmla="*/ 534676 h 1399801"/>
              <a:gd name="connsiteX20" fmla="*/ 1424365 w 2117853"/>
              <a:gd name="connsiteY20" fmla="*/ 608579 h 1399801"/>
              <a:gd name="connsiteX21" fmla="*/ 1455100 w 2117853"/>
              <a:gd name="connsiteY21" fmla="*/ 697438 h 1399801"/>
              <a:gd name="connsiteX22" fmla="*/ 1613916 w 2117853"/>
              <a:gd name="connsiteY22" fmla="*/ 776244 h 1399801"/>
              <a:gd name="connsiteX23" fmla="*/ 1708054 w 2117853"/>
              <a:gd name="connsiteY23" fmla="*/ 846184 h 1399801"/>
              <a:gd name="connsiteX24" fmla="*/ 1563757 w 2117853"/>
              <a:gd name="connsiteY24" fmla="*/ 1074002 h 1399801"/>
              <a:gd name="connsiteX25" fmla="*/ 1460689 w 2117853"/>
              <a:gd name="connsiteY25" fmla="*/ 1115846 h 1399801"/>
              <a:gd name="connsiteX26" fmla="*/ 1378235 w 2117853"/>
              <a:gd name="connsiteY26" fmla="*/ 1278573 h 1399801"/>
              <a:gd name="connsiteX27" fmla="*/ 1460689 w 2117853"/>
              <a:gd name="connsiteY27" fmla="*/ 1399458 h 1399801"/>
              <a:gd name="connsiteX28" fmla="*/ 1692591 w 2117853"/>
              <a:gd name="connsiteY28" fmla="*/ 1325066 h 1399801"/>
              <a:gd name="connsiteX29" fmla="*/ 1780200 w 2117853"/>
              <a:gd name="connsiteY29" fmla="*/ 1222782 h 1399801"/>
              <a:gd name="connsiteX30" fmla="*/ 1764739 w 2117853"/>
              <a:gd name="connsiteY30" fmla="*/ 943820 h 1399801"/>
              <a:gd name="connsiteX31" fmla="*/ 1883267 w 2117853"/>
              <a:gd name="connsiteY31" fmla="*/ 939171 h 1399801"/>
              <a:gd name="connsiteX32" fmla="*/ 2117853 w 2117853"/>
              <a:gd name="connsiteY32" fmla="*/ 1001314 h 1399801"/>
              <a:gd name="connsiteX0" fmla="*/ 0 w 2117853"/>
              <a:gd name="connsiteY0" fmla="*/ 1038045 h 1399801"/>
              <a:gd name="connsiteX1" fmla="*/ 669928 w 2117853"/>
              <a:gd name="connsiteY1" fmla="*/ 1050705 h 1399801"/>
              <a:gd name="connsiteX2" fmla="*/ 703140 w 2117853"/>
              <a:gd name="connsiteY2" fmla="*/ 1004261 h 1399801"/>
              <a:gd name="connsiteX3" fmla="*/ 737365 w 2117853"/>
              <a:gd name="connsiteY3" fmla="*/ 914914 h 1399801"/>
              <a:gd name="connsiteX4" fmla="*/ 747450 w 2117853"/>
              <a:gd name="connsiteY4" fmla="*/ 710796 h 1399801"/>
              <a:gd name="connsiteX5" fmla="*/ 762820 w 2117853"/>
              <a:gd name="connsiteY5" fmla="*/ 601957 h 1399801"/>
              <a:gd name="connsiteX6" fmla="*/ 842587 w 2117853"/>
              <a:gd name="connsiteY6" fmla="*/ 454699 h 1399801"/>
              <a:gd name="connsiteX7" fmla="*/ 938468 w 2117853"/>
              <a:gd name="connsiteY7" fmla="*/ 268510 h 1399801"/>
              <a:gd name="connsiteX8" fmla="*/ 966805 w 2117853"/>
              <a:gd name="connsiteY8" fmla="*/ 132596 h 1399801"/>
              <a:gd name="connsiteX9" fmla="*/ 936373 w 2117853"/>
              <a:gd name="connsiteY9" fmla="*/ 35779 h 1399801"/>
              <a:gd name="connsiteX10" fmla="*/ 1050019 w 2117853"/>
              <a:gd name="connsiteY10" fmla="*/ 0 h 1399801"/>
              <a:gd name="connsiteX11" fmla="*/ 1087774 w 2117853"/>
              <a:gd name="connsiteY11" fmla="*/ 16199 h 1399801"/>
              <a:gd name="connsiteX12" fmla="*/ 1141839 w 2117853"/>
              <a:gd name="connsiteY12" fmla="*/ 51000 h 1399801"/>
              <a:gd name="connsiteX13" fmla="*/ 1166946 w 2117853"/>
              <a:gd name="connsiteY13" fmla="*/ 176676 h 1399801"/>
              <a:gd name="connsiteX14" fmla="*/ 1215964 w 2117853"/>
              <a:gd name="connsiteY14" fmla="*/ 294048 h 1399801"/>
              <a:gd name="connsiteX15" fmla="*/ 1264861 w 2117853"/>
              <a:gd name="connsiteY15" fmla="*/ 364973 h 1399801"/>
              <a:gd name="connsiteX16" fmla="*/ 1333664 w 2117853"/>
              <a:gd name="connsiteY16" fmla="*/ 417188 h 1399801"/>
              <a:gd name="connsiteX17" fmla="*/ 1393020 w 2117853"/>
              <a:gd name="connsiteY17" fmla="*/ 435911 h 1399801"/>
              <a:gd name="connsiteX18" fmla="*/ 1406578 w 2117853"/>
              <a:gd name="connsiteY18" fmla="*/ 478883 h 1399801"/>
              <a:gd name="connsiteX19" fmla="*/ 1391119 w 2117853"/>
              <a:gd name="connsiteY19" fmla="*/ 534676 h 1399801"/>
              <a:gd name="connsiteX20" fmla="*/ 1424365 w 2117853"/>
              <a:gd name="connsiteY20" fmla="*/ 608579 h 1399801"/>
              <a:gd name="connsiteX21" fmla="*/ 1455100 w 2117853"/>
              <a:gd name="connsiteY21" fmla="*/ 697438 h 1399801"/>
              <a:gd name="connsiteX22" fmla="*/ 1613916 w 2117853"/>
              <a:gd name="connsiteY22" fmla="*/ 776244 h 1399801"/>
              <a:gd name="connsiteX23" fmla="*/ 1708054 w 2117853"/>
              <a:gd name="connsiteY23" fmla="*/ 846184 h 1399801"/>
              <a:gd name="connsiteX24" fmla="*/ 1563757 w 2117853"/>
              <a:gd name="connsiteY24" fmla="*/ 1074002 h 1399801"/>
              <a:gd name="connsiteX25" fmla="*/ 1460689 w 2117853"/>
              <a:gd name="connsiteY25" fmla="*/ 1115846 h 1399801"/>
              <a:gd name="connsiteX26" fmla="*/ 1378235 w 2117853"/>
              <a:gd name="connsiteY26" fmla="*/ 1278573 h 1399801"/>
              <a:gd name="connsiteX27" fmla="*/ 1460689 w 2117853"/>
              <a:gd name="connsiteY27" fmla="*/ 1399458 h 1399801"/>
              <a:gd name="connsiteX28" fmla="*/ 1692591 w 2117853"/>
              <a:gd name="connsiteY28" fmla="*/ 1325066 h 1399801"/>
              <a:gd name="connsiteX29" fmla="*/ 1780200 w 2117853"/>
              <a:gd name="connsiteY29" fmla="*/ 1222782 h 1399801"/>
              <a:gd name="connsiteX30" fmla="*/ 1764739 w 2117853"/>
              <a:gd name="connsiteY30" fmla="*/ 943820 h 1399801"/>
              <a:gd name="connsiteX31" fmla="*/ 1883267 w 2117853"/>
              <a:gd name="connsiteY31" fmla="*/ 939171 h 1399801"/>
              <a:gd name="connsiteX32" fmla="*/ 2022408 w 2117853"/>
              <a:gd name="connsiteY32" fmla="*/ 948470 h 1399801"/>
              <a:gd name="connsiteX33" fmla="*/ 2117853 w 2117853"/>
              <a:gd name="connsiteY33" fmla="*/ 1001314 h 1399801"/>
              <a:gd name="connsiteX0" fmla="*/ 0 w 2128160"/>
              <a:gd name="connsiteY0" fmla="*/ 1038045 h 1399801"/>
              <a:gd name="connsiteX1" fmla="*/ 669928 w 2128160"/>
              <a:gd name="connsiteY1" fmla="*/ 1050705 h 1399801"/>
              <a:gd name="connsiteX2" fmla="*/ 703140 w 2128160"/>
              <a:gd name="connsiteY2" fmla="*/ 1004261 h 1399801"/>
              <a:gd name="connsiteX3" fmla="*/ 737365 w 2128160"/>
              <a:gd name="connsiteY3" fmla="*/ 914914 h 1399801"/>
              <a:gd name="connsiteX4" fmla="*/ 747450 w 2128160"/>
              <a:gd name="connsiteY4" fmla="*/ 710796 h 1399801"/>
              <a:gd name="connsiteX5" fmla="*/ 762820 w 2128160"/>
              <a:gd name="connsiteY5" fmla="*/ 601957 h 1399801"/>
              <a:gd name="connsiteX6" fmla="*/ 842587 w 2128160"/>
              <a:gd name="connsiteY6" fmla="*/ 454699 h 1399801"/>
              <a:gd name="connsiteX7" fmla="*/ 938468 w 2128160"/>
              <a:gd name="connsiteY7" fmla="*/ 268510 h 1399801"/>
              <a:gd name="connsiteX8" fmla="*/ 966805 w 2128160"/>
              <a:gd name="connsiteY8" fmla="*/ 132596 h 1399801"/>
              <a:gd name="connsiteX9" fmla="*/ 936373 w 2128160"/>
              <a:gd name="connsiteY9" fmla="*/ 35779 h 1399801"/>
              <a:gd name="connsiteX10" fmla="*/ 1050019 w 2128160"/>
              <a:gd name="connsiteY10" fmla="*/ 0 h 1399801"/>
              <a:gd name="connsiteX11" fmla="*/ 1087774 w 2128160"/>
              <a:gd name="connsiteY11" fmla="*/ 16199 h 1399801"/>
              <a:gd name="connsiteX12" fmla="*/ 1141839 w 2128160"/>
              <a:gd name="connsiteY12" fmla="*/ 51000 h 1399801"/>
              <a:gd name="connsiteX13" fmla="*/ 1166946 w 2128160"/>
              <a:gd name="connsiteY13" fmla="*/ 176676 h 1399801"/>
              <a:gd name="connsiteX14" fmla="*/ 1215964 w 2128160"/>
              <a:gd name="connsiteY14" fmla="*/ 294048 h 1399801"/>
              <a:gd name="connsiteX15" fmla="*/ 1264861 w 2128160"/>
              <a:gd name="connsiteY15" fmla="*/ 364973 h 1399801"/>
              <a:gd name="connsiteX16" fmla="*/ 1333664 w 2128160"/>
              <a:gd name="connsiteY16" fmla="*/ 417188 h 1399801"/>
              <a:gd name="connsiteX17" fmla="*/ 1393020 w 2128160"/>
              <a:gd name="connsiteY17" fmla="*/ 435911 h 1399801"/>
              <a:gd name="connsiteX18" fmla="*/ 1406578 w 2128160"/>
              <a:gd name="connsiteY18" fmla="*/ 478883 h 1399801"/>
              <a:gd name="connsiteX19" fmla="*/ 1391119 w 2128160"/>
              <a:gd name="connsiteY19" fmla="*/ 534676 h 1399801"/>
              <a:gd name="connsiteX20" fmla="*/ 1424365 w 2128160"/>
              <a:gd name="connsiteY20" fmla="*/ 608579 h 1399801"/>
              <a:gd name="connsiteX21" fmla="*/ 1455100 w 2128160"/>
              <a:gd name="connsiteY21" fmla="*/ 697438 h 1399801"/>
              <a:gd name="connsiteX22" fmla="*/ 1613916 w 2128160"/>
              <a:gd name="connsiteY22" fmla="*/ 776244 h 1399801"/>
              <a:gd name="connsiteX23" fmla="*/ 1708054 w 2128160"/>
              <a:gd name="connsiteY23" fmla="*/ 846184 h 1399801"/>
              <a:gd name="connsiteX24" fmla="*/ 1563757 w 2128160"/>
              <a:gd name="connsiteY24" fmla="*/ 1074002 h 1399801"/>
              <a:gd name="connsiteX25" fmla="*/ 1460689 w 2128160"/>
              <a:gd name="connsiteY25" fmla="*/ 1115846 h 1399801"/>
              <a:gd name="connsiteX26" fmla="*/ 1378235 w 2128160"/>
              <a:gd name="connsiteY26" fmla="*/ 1278573 h 1399801"/>
              <a:gd name="connsiteX27" fmla="*/ 1460689 w 2128160"/>
              <a:gd name="connsiteY27" fmla="*/ 1399458 h 1399801"/>
              <a:gd name="connsiteX28" fmla="*/ 1692591 w 2128160"/>
              <a:gd name="connsiteY28" fmla="*/ 1325066 h 1399801"/>
              <a:gd name="connsiteX29" fmla="*/ 1780200 w 2128160"/>
              <a:gd name="connsiteY29" fmla="*/ 1222782 h 1399801"/>
              <a:gd name="connsiteX30" fmla="*/ 1764739 w 2128160"/>
              <a:gd name="connsiteY30" fmla="*/ 943820 h 1399801"/>
              <a:gd name="connsiteX31" fmla="*/ 1883267 w 2128160"/>
              <a:gd name="connsiteY31" fmla="*/ 939171 h 1399801"/>
              <a:gd name="connsiteX32" fmla="*/ 2022408 w 2128160"/>
              <a:gd name="connsiteY32" fmla="*/ 948470 h 1399801"/>
              <a:gd name="connsiteX33" fmla="*/ 2128160 w 2128160"/>
              <a:gd name="connsiteY33" fmla="*/ 1001314 h 1399801"/>
              <a:gd name="connsiteX0" fmla="*/ 0 w 2128160"/>
              <a:gd name="connsiteY0" fmla="*/ 1038045 h 1399801"/>
              <a:gd name="connsiteX1" fmla="*/ 669928 w 2128160"/>
              <a:gd name="connsiteY1" fmla="*/ 1050705 h 1399801"/>
              <a:gd name="connsiteX2" fmla="*/ 703140 w 2128160"/>
              <a:gd name="connsiteY2" fmla="*/ 1004261 h 1399801"/>
              <a:gd name="connsiteX3" fmla="*/ 737365 w 2128160"/>
              <a:gd name="connsiteY3" fmla="*/ 914914 h 1399801"/>
              <a:gd name="connsiteX4" fmla="*/ 747450 w 2128160"/>
              <a:gd name="connsiteY4" fmla="*/ 710796 h 1399801"/>
              <a:gd name="connsiteX5" fmla="*/ 762820 w 2128160"/>
              <a:gd name="connsiteY5" fmla="*/ 601957 h 1399801"/>
              <a:gd name="connsiteX6" fmla="*/ 842587 w 2128160"/>
              <a:gd name="connsiteY6" fmla="*/ 454699 h 1399801"/>
              <a:gd name="connsiteX7" fmla="*/ 938468 w 2128160"/>
              <a:gd name="connsiteY7" fmla="*/ 268510 h 1399801"/>
              <a:gd name="connsiteX8" fmla="*/ 966805 w 2128160"/>
              <a:gd name="connsiteY8" fmla="*/ 132596 h 1399801"/>
              <a:gd name="connsiteX9" fmla="*/ 936373 w 2128160"/>
              <a:gd name="connsiteY9" fmla="*/ 35779 h 1399801"/>
              <a:gd name="connsiteX10" fmla="*/ 1050019 w 2128160"/>
              <a:gd name="connsiteY10" fmla="*/ 0 h 1399801"/>
              <a:gd name="connsiteX11" fmla="*/ 1087774 w 2128160"/>
              <a:gd name="connsiteY11" fmla="*/ 16199 h 1399801"/>
              <a:gd name="connsiteX12" fmla="*/ 1141839 w 2128160"/>
              <a:gd name="connsiteY12" fmla="*/ 51000 h 1399801"/>
              <a:gd name="connsiteX13" fmla="*/ 1166946 w 2128160"/>
              <a:gd name="connsiteY13" fmla="*/ 176676 h 1399801"/>
              <a:gd name="connsiteX14" fmla="*/ 1215964 w 2128160"/>
              <a:gd name="connsiteY14" fmla="*/ 294048 h 1399801"/>
              <a:gd name="connsiteX15" fmla="*/ 1264861 w 2128160"/>
              <a:gd name="connsiteY15" fmla="*/ 364973 h 1399801"/>
              <a:gd name="connsiteX16" fmla="*/ 1333664 w 2128160"/>
              <a:gd name="connsiteY16" fmla="*/ 417188 h 1399801"/>
              <a:gd name="connsiteX17" fmla="*/ 1393020 w 2128160"/>
              <a:gd name="connsiteY17" fmla="*/ 435911 h 1399801"/>
              <a:gd name="connsiteX18" fmla="*/ 1406578 w 2128160"/>
              <a:gd name="connsiteY18" fmla="*/ 478883 h 1399801"/>
              <a:gd name="connsiteX19" fmla="*/ 1391119 w 2128160"/>
              <a:gd name="connsiteY19" fmla="*/ 534676 h 1399801"/>
              <a:gd name="connsiteX20" fmla="*/ 1424365 w 2128160"/>
              <a:gd name="connsiteY20" fmla="*/ 608579 h 1399801"/>
              <a:gd name="connsiteX21" fmla="*/ 1455100 w 2128160"/>
              <a:gd name="connsiteY21" fmla="*/ 697438 h 1399801"/>
              <a:gd name="connsiteX22" fmla="*/ 1613916 w 2128160"/>
              <a:gd name="connsiteY22" fmla="*/ 776244 h 1399801"/>
              <a:gd name="connsiteX23" fmla="*/ 1708054 w 2128160"/>
              <a:gd name="connsiteY23" fmla="*/ 846184 h 1399801"/>
              <a:gd name="connsiteX24" fmla="*/ 1563757 w 2128160"/>
              <a:gd name="connsiteY24" fmla="*/ 1074002 h 1399801"/>
              <a:gd name="connsiteX25" fmla="*/ 1460689 w 2128160"/>
              <a:gd name="connsiteY25" fmla="*/ 1115846 h 1399801"/>
              <a:gd name="connsiteX26" fmla="*/ 1378235 w 2128160"/>
              <a:gd name="connsiteY26" fmla="*/ 1278573 h 1399801"/>
              <a:gd name="connsiteX27" fmla="*/ 1460689 w 2128160"/>
              <a:gd name="connsiteY27" fmla="*/ 1399458 h 1399801"/>
              <a:gd name="connsiteX28" fmla="*/ 1692591 w 2128160"/>
              <a:gd name="connsiteY28" fmla="*/ 1325066 h 1399801"/>
              <a:gd name="connsiteX29" fmla="*/ 1780200 w 2128160"/>
              <a:gd name="connsiteY29" fmla="*/ 1222782 h 1399801"/>
              <a:gd name="connsiteX30" fmla="*/ 1749278 w 2128160"/>
              <a:gd name="connsiteY30" fmla="*/ 967068 h 1399801"/>
              <a:gd name="connsiteX31" fmla="*/ 1883267 w 2128160"/>
              <a:gd name="connsiteY31" fmla="*/ 939171 h 1399801"/>
              <a:gd name="connsiteX32" fmla="*/ 2022408 w 2128160"/>
              <a:gd name="connsiteY32" fmla="*/ 948470 h 1399801"/>
              <a:gd name="connsiteX33" fmla="*/ 2128160 w 2128160"/>
              <a:gd name="connsiteY33" fmla="*/ 1001314 h 1399801"/>
              <a:gd name="connsiteX0" fmla="*/ 0 w 2128160"/>
              <a:gd name="connsiteY0" fmla="*/ 1038045 h 1399801"/>
              <a:gd name="connsiteX1" fmla="*/ 669928 w 2128160"/>
              <a:gd name="connsiteY1" fmla="*/ 1050705 h 1399801"/>
              <a:gd name="connsiteX2" fmla="*/ 703140 w 2128160"/>
              <a:gd name="connsiteY2" fmla="*/ 1004261 h 1399801"/>
              <a:gd name="connsiteX3" fmla="*/ 737365 w 2128160"/>
              <a:gd name="connsiteY3" fmla="*/ 914914 h 1399801"/>
              <a:gd name="connsiteX4" fmla="*/ 747450 w 2128160"/>
              <a:gd name="connsiteY4" fmla="*/ 710796 h 1399801"/>
              <a:gd name="connsiteX5" fmla="*/ 762820 w 2128160"/>
              <a:gd name="connsiteY5" fmla="*/ 601957 h 1399801"/>
              <a:gd name="connsiteX6" fmla="*/ 842587 w 2128160"/>
              <a:gd name="connsiteY6" fmla="*/ 454699 h 1399801"/>
              <a:gd name="connsiteX7" fmla="*/ 938468 w 2128160"/>
              <a:gd name="connsiteY7" fmla="*/ 268510 h 1399801"/>
              <a:gd name="connsiteX8" fmla="*/ 966805 w 2128160"/>
              <a:gd name="connsiteY8" fmla="*/ 132596 h 1399801"/>
              <a:gd name="connsiteX9" fmla="*/ 936373 w 2128160"/>
              <a:gd name="connsiteY9" fmla="*/ 35779 h 1399801"/>
              <a:gd name="connsiteX10" fmla="*/ 1050019 w 2128160"/>
              <a:gd name="connsiteY10" fmla="*/ 0 h 1399801"/>
              <a:gd name="connsiteX11" fmla="*/ 1087774 w 2128160"/>
              <a:gd name="connsiteY11" fmla="*/ 16199 h 1399801"/>
              <a:gd name="connsiteX12" fmla="*/ 1141839 w 2128160"/>
              <a:gd name="connsiteY12" fmla="*/ 51000 h 1399801"/>
              <a:gd name="connsiteX13" fmla="*/ 1166946 w 2128160"/>
              <a:gd name="connsiteY13" fmla="*/ 176676 h 1399801"/>
              <a:gd name="connsiteX14" fmla="*/ 1215964 w 2128160"/>
              <a:gd name="connsiteY14" fmla="*/ 294048 h 1399801"/>
              <a:gd name="connsiteX15" fmla="*/ 1264861 w 2128160"/>
              <a:gd name="connsiteY15" fmla="*/ 364973 h 1399801"/>
              <a:gd name="connsiteX16" fmla="*/ 1333664 w 2128160"/>
              <a:gd name="connsiteY16" fmla="*/ 417188 h 1399801"/>
              <a:gd name="connsiteX17" fmla="*/ 1393020 w 2128160"/>
              <a:gd name="connsiteY17" fmla="*/ 435911 h 1399801"/>
              <a:gd name="connsiteX18" fmla="*/ 1406578 w 2128160"/>
              <a:gd name="connsiteY18" fmla="*/ 478883 h 1399801"/>
              <a:gd name="connsiteX19" fmla="*/ 1391119 w 2128160"/>
              <a:gd name="connsiteY19" fmla="*/ 534676 h 1399801"/>
              <a:gd name="connsiteX20" fmla="*/ 1424365 w 2128160"/>
              <a:gd name="connsiteY20" fmla="*/ 608579 h 1399801"/>
              <a:gd name="connsiteX21" fmla="*/ 1455100 w 2128160"/>
              <a:gd name="connsiteY21" fmla="*/ 697438 h 1399801"/>
              <a:gd name="connsiteX22" fmla="*/ 1613916 w 2128160"/>
              <a:gd name="connsiteY22" fmla="*/ 776244 h 1399801"/>
              <a:gd name="connsiteX23" fmla="*/ 1708054 w 2128160"/>
              <a:gd name="connsiteY23" fmla="*/ 846184 h 1399801"/>
              <a:gd name="connsiteX24" fmla="*/ 1563757 w 2128160"/>
              <a:gd name="connsiteY24" fmla="*/ 1074002 h 1399801"/>
              <a:gd name="connsiteX25" fmla="*/ 1460689 w 2128160"/>
              <a:gd name="connsiteY25" fmla="*/ 1115846 h 1399801"/>
              <a:gd name="connsiteX26" fmla="*/ 1378235 w 2128160"/>
              <a:gd name="connsiteY26" fmla="*/ 1278573 h 1399801"/>
              <a:gd name="connsiteX27" fmla="*/ 1460689 w 2128160"/>
              <a:gd name="connsiteY27" fmla="*/ 1399458 h 1399801"/>
              <a:gd name="connsiteX28" fmla="*/ 1692591 w 2128160"/>
              <a:gd name="connsiteY28" fmla="*/ 1325066 h 1399801"/>
              <a:gd name="connsiteX29" fmla="*/ 1780200 w 2128160"/>
              <a:gd name="connsiteY29" fmla="*/ 1222782 h 1399801"/>
              <a:gd name="connsiteX30" fmla="*/ 1759586 w 2128160"/>
              <a:gd name="connsiteY30" fmla="*/ 1087951 h 1399801"/>
              <a:gd name="connsiteX31" fmla="*/ 1749278 w 2128160"/>
              <a:gd name="connsiteY31" fmla="*/ 967068 h 1399801"/>
              <a:gd name="connsiteX32" fmla="*/ 1883267 w 2128160"/>
              <a:gd name="connsiteY32" fmla="*/ 939171 h 1399801"/>
              <a:gd name="connsiteX33" fmla="*/ 2022408 w 2128160"/>
              <a:gd name="connsiteY33" fmla="*/ 948470 h 1399801"/>
              <a:gd name="connsiteX34" fmla="*/ 2128160 w 2128160"/>
              <a:gd name="connsiteY34" fmla="*/ 1001314 h 1399801"/>
              <a:gd name="connsiteX0" fmla="*/ 0 w 2128160"/>
              <a:gd name="connsiteY0" fmla="*/ 1038045 h 1399801"/>
              <a:gd name="connsiteX1" fmla="*/ 669928 w 2128160"/>
              <a:gd name="connsiteY1" fmla="*/ 1050705 h 1399801"/>
              <a:gd name="connsiteX2" fmla="*/ 703140 w 2128160"/>
              <a:gd name="connsiteY2" fmla="*/ 1004261 h 1399801"/>
              <a:gd name="connsiteX3" fmla="*/ 737365 w 2128160"/>
              <a:gd name="connsiteY3" fmla="*/ 914914 h 1399801"/>
              <a:gd name="connsiteX4" fmla="*/ 747450 w 2128160"/>
              <a:gd name="connsiteY4" fmla="*/ 710796 h 1399801"/>
              <a:gd name="connsiteX5" fmla="*/ 762820 w 2128160"/>
              <a:gd name="connsiteY5" fmla="*/ 601957 h 1399801"/>
              <a:gd name="connsiteX6" fmla="*/ 842587 w 2128160"/>
              <a:gd name="connsiteY6" fmla="*/ 454699 h 1399801"/>
              <a:gd name="connsiteX7" fmla="*/ 938468 w 2128160"/>
              <a:gd name="connsiteY7" fmla="*/ 268510 h 1399801"/>
              <a:gd name="connsiteX8" fmla="*/ 966805 w 2128160"/>
              <a:gd name="connsiteY8" fmla="*/ 132596 h 1399801"/>
              <a:gd name="connsiteX9" fmla="*/ 936373 w 2128160"/>
              <a:gd name="connsiteY9" fmla="*/ 35779 h 1399801"/>
              <a:gd name="connsiteX10" fmla="*/ 1050019 w 2128160"/>
              <a:gd name="connsiteY10" fmla="*/ 0 h 1399801"/>
              <a:gd name="connsiteX11" fmla="*/ 1087774 w 2128160"/>
              <a:gd name="connsiteY11" fmla="*/ 16199 h 1399801"/>
              <a:gd name="connsiteX12" fmla="*/ 1141839 w 2128160"/>
              <a:gd name="connsiteY12" fmla="*/ 51000 h 1399801"/>
              <a:gd name="connsiteX13" fmla="*/ 1166946 w 2128160"/>
              <a:gd name="connsiteY13" fmla="*/ 176676 h 1399801"/>
              <a:gd name="connsiteX14" fmla="*/ 1215964 w 2128160"/>
              <a:gd name="connsiteY14" fmla="*/ 294048 h 1399801"/>
              <a:gd name="connsiteX15" fmla="*/ 1264861 w 2128160"/>
              <a:gd name="connsiteY15" fmla="*/ 364973 h 1399801"/>
              <a:gd name="connsiteX16" fmla="*/ 1333664 w 2128160"/>
              <a:gd name="connsiteY16" fmla="*/ 417188 h 1399801"/>
              <a:gd name="connsiteX17" fmla="*/ 1393020 w 2128160"/>
              <a:gd name="connsiteY17" fmla="*/ 435911 h 1399801"/>
              <a:gd name="connsiteX18" fmla="*/ 1406578 w 2128160"/>
              <a:gd name="connsiteY18" fmla="*/ 478883 h 1399801"/>
              <a:gd name="connsiteX19" fmla="*/ 1391119 w 2128160"/>
              <a:gd name="connsiteY19" fmla="*/ 534676 h 1399801"/>
              <a:gd name="connsiteX20" fmla="*/ 1424365 w 2128160"/>
              <a:gd name="connsiteY20" fmla="*/ 608579 h 1399801"/>
              <a:gd name="connsiteX21" fmla="*/ 1455100 w 2128160"/>
              <a:gd name="connsiteY21" fmla="*/ 697438 h 1399801"/>
              <a:gd name="connsiteX22" fmla="*/ 1613916 w 2128160"/>
              <a:gd name="connsiteY22" fmla="*/ 776244 h 1399801"/>
              <a:gd name="connsiteX23" fmla="*/ 1708054 w 2128160"/>
              <a:gd name="connsiteY23" fmla="*/ 846184 h 1399801"/>
              <a:gd name="connsiteX24" fmla="*/ 1563757 w 2128160"/>
              <a:gd name="connsiteY24" fmla="*/ 1074002 h 1399801"/>
              <a:gd name="connsiteX25" fmla="*/ 1460689 w 2128160"/>
              <a:gd name="connsiteY25" fmla="*/ 1115846 h 1399801"/>
              <a:gd name="connsiteX26" fmla="*/ 1378235 w 2128160"/>
              <a:gd name="connsiteY26" fmla="*/ 1278573 h 1399801"/>
              <a:gd name="connsiteX27" fmla="*/ 1460689 w 2128160"/>
              <a:gd name="connsiteY27" fmla="*/ 1399458 h 1399801"/>
              <a:gd name="connsiteX28" fmla="*/ 1692591 w 2128160"/>
              <a:gd name="connsiteY28" fmla="*/ 1325066 h 1399801"/>
              <a:gd name="connsiteX29" fmla="*/ 1780200 w 2128160"/>
              <a:gd name="connsiteY29" fmla="*/ 1222782 h 1399801"/>
              <a:gd name="connsiteX30" fmla="*/ 1759586 w 2128160"/>
              <a:gd name="connsiteY30" fmla="*/ 1087951 h 1399801"/>
              <a:gd name="connsiteX31" fmla="*/ 1749278 w 2128160"/>
              <a:gd name="connsiteY31" fmla="*/ 967068 h 1399801"/>
              <a:gd name="connsiteX32" fmla="*/ 1872961 w 2128160"/>
              <a:gd name="connsiteY32" fmla="*/ 925223 h 1399801"/>
              <a:gd name="connsiteX33" fmla="*/ 2022408 w 2128160"/>
              <a:gd name="connsiteY33" fmla="*/ 948470 h 1399801"/>
              <a:gd name="connsiteX34" fmla="*/ 2128160 w 2128160"/>
              <a:gd name="connsiteY34" fmla="*/ 1001314 h 1399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128160" h="1399801">
                <a:moveTo>
                  <a:pt x="0" y="1038045"/>
                </a:moveTo>
                <a:cubicBezTo>
                  <a:pt x="236801" y="1044801"/>
                  <a:pt x="430376" y="1053880"/>
                  <a:pt x="669928" y="1050705"/>
                </a:cubicBezTo>
                <a:cubicBezTo>
                  <a:pt x="678422" y="1035224"/>
                  <a:pt x="694646" y="1019742"/>
                  <a:pt x="703140" y="1004261"/>
                </a:cubicBezTo>
                <a:lnTo>
                  <a:pt x="737365" y="914914"/>
                </a:lnTo>
                <a:lnTo>
                  <a:pt x="747450" y="710796"/>
                </a:lnTo>
                <a:lnTo>
                  <a:pt x="762820" y="601957"/>
                </a:lnTo>
                <a:lnTo>
                  <a:pt x="842587" y="454699"/>
                </a:lnTo>
                <a:lnTo>
                  <a:pt x="938468" y="268510"/>
                </a:lnTo>
                <a:lnTo>
                  <a:pt x="966805" y="132596"/>
                </a:lnTo>
                <a:lnTo>
                  <a:pt x="936373" y="35779"/>
                </a:lnTo>
                <a:lnTo>
                  <a:pt x="1050019" y="0"/>
                </a:lnTo>
                <a:lnTo>
                  <a:pt x="1087774" y="16199"/>
                </a:lnTo>
                <a:lnTo>
                  <a:pt x="1141839" y="51000"/>
                </a:lnTo>
                <a:cubicBezTo>
                  <a:pt x="1157611" y="73871"/>
                  <a:pt x="1154592" y="136168"/>
                  <a:pt x="1166946" y="176676"/>
                </a:cubicBezTo>
                <a:cubicBezTo>
                  <a:pt x="1179300" y="217184"/>
                  <a:pt x="1198786" y="265377"/>
                  <a:pt x="1215964" y="294048"/>
                </a:cubicBezTo>
                <a:cubicBezTo>
                  <a:pt x="1233142" y="322719"/>
                  <a:pt x="1245244" y="344450"/>
                  <a:pt x="1264861" y="364973"/>
                </a:cubicBezTo>
                <a:cubicBezTo>
                  <a:pt x="1284478" y="385496"/>
                  <a:pt x="1313592" y="403040"/>
                  <a:pt x="1333664" y="417188"/>
                </a:cubicBezTo>
                <a:lnTo>
                  <a:pt x="1393020" y="435911"/>
                </a:lnTo>
                <a:cubicBezTo>
                  <a:pt x="1399257" y="460309"/>
                  <a:pt x="1400341" y="454485"/>
                  <a:pt x="1406578" y="478883"/>
                </a:cubicBezTo>
                <a:cubicBezTo>
                  <a:pt x="1408296" y="498255"/>
                  <a:pt x="1389401" y="515304"/>
                  <a:pt x="1391119" y="534676"/>
                </a:cubicBezTo>
                <a:lnTo>
                  <a:pt x="1424365" y="608579"/>
                </a:lnTo>
                <a:lnTo>
                  <a:pt x="1455100" y="697438"/>
                </a:lnTo>
                <a:lnTo>
                  <a:pt x="1613916" y="776244"/>
                </a:lnTo>
                <a:cubicBezTo>
                  <a:pt x="1641474" y="801810"/>
                  <a:pt x="1713390" y="796274"/>
                  <a:pt x="1708054" y="846184"/>
                </a:cubicBezTo>
                <a:cubicBezTo>
                  <a:pt x="1713437" y="882637"/>
                  <a:pt x="1608420" y="981015"/>
                  <a:pt x="1563757" y="1074002"/>
                </a:cubicBezTo>
                <a:cubicBezTo>
                  <a:pt x="1530260" y="1133669"/>
                  <a:pt x="1481303" y="1060828"/>
                  <a:pt x="1460689" y="1115846"/>
                </a:cubicBezTo>
                <a:cubicBezTo>
                  <a:pt x="1438358" y="1142192"/>
                  <a:pt x="1381670" y="1230530"/>
                  <a:pt x="1378235" y="1278573"/>
                </a:cubicBezTo>
                <a:cubicBezTo>
                  <a:pt x="1374800" y="1326616"/>
                  <a:pt x="1428051" y="1405657"/>
                  <a:pt x="1460689" y="1399458"/>
                </a:cubicBezTo>
                <a:cubicBezTo>
                  <a:pt x="1493327" y="1393259"/>
                  <a:pt x="1647928" y="1361486"/>
                  <a:pt x="1692591" y="1325066"/>
                </a:cubicBezTo>
                <a:cubicBezTo>
                  <a:pt x="1737254" y="1288646"/>
                  <a:pt x="1768175" y="1264626"/>
                  <a:pt x="1780200" y="1222782"/>
                </a:cubicBezTo>
                <a:cubicBezTo>
                  <a:pt x="1792225" y="1180938"/>
                  <a:pt x="1764740" y="1130570"/>
                  <a:pt x="1759586" y="1087951"/>
                </a:cubicBezTo>
                <a:cubicBezTo>
                  <a:pt x="1754432" y="1045332"/>
                  <a:pt x="1729523" y="989540"/>
                  <a:pt x="1749278" y="967068"/>
                </a:cubicBezTo>
                <a:cubicBezTo>
                  <a:pt x="1769033" y="944596"/>
                  <a:pt x="1831734" y="922123"/>
                  <a:pt x="1872961" y="925223"/>
                </a:cubicBezTo>
                <a:cubicBezTo>
                  <a:pt x="1914188" y="928323"/>
                  <a:pt x="1983310" y="938113"/>
                  <a:pt x="2022408" y="948470"/>
                </a:cubicBezTo>
                <a:cubicBezTo>
                  <a:pt x="2061506" y="958827"/>
                  <a:pt x="2110535" y="994831"/>
                  <a:pt x="2128160" y="1001314"/>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0" name="TextBox 145"/>
          <p:cNvSpPr txBox="1">
            <a:spLocks noChangeArrowheads="1"/>
          </p:cNvSpPr>
          <p:nvPr/>
        </p:nvSpPr>
        <p:spPr bwMode="auto">
          <a:xfrm>
            <a:off x="3036888" y="1214438"/>
            <a:ext cx="9124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dirty="0">
                <a:solidFill>
                  <a:srgbClr val="FFFFFF"/>
                </a:solidFill>
                <a:latin typeface="+mj-lt"/>
              </a:rPr>
              <a:t>GEORGIA</a:t>
            </a:r>
          </a:p>
        </p:txBody>
      </p:sp>
      <p:sp>
        <p:nvSpPr>
          <p:cNvPr id="91" name="Oval 74"/>
          <p:cNvSpPr>
            <a:spLocks noChangeArrowheads="1"/>
          </p:cNvSpPr>
          <p:nvPr/>
        </p:nvSpPr>
        <p:spPr bwMode="auto">
          <a:xfrm>
            <a:off x="5684838" y="4406900"/>
            <a:ext cx="139700" cy="139700"/>
          </a:xfrm>
          <a:prstGeom prst="ellipse">
            <a:avLst/>
          </a:prstGeom>
          <a:solidFill>
            <a:srgbClr val="FFFFFF"/>
          </a:solidFill>
          <a:ln w="25400">
            <a:solidFill>
              <a:schemeClr val="tx1"/>
            </a:solidFill>
            <a:round/>
            <a:headEnd/>
            <a:tailEnd/>
          </a:ln>
        </p:spPr>
        <p:txBody>
          <a:bodyPr anchor="ct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rgbClr val="000000"/>
              </a:solidFill>
            </a:endParaRPr>
          </a:p>
        </p:txBody>
      </p:sp>
      <p:sp>
        <p:nvSpPr>
          <p:cNvPr id="92" name="Text Box 63"/>
          <p:cNvSpPr txBox="1">
            <a:spLocks noChangeArrowheads="1"/>
          </p:cNvSpPr>
          <p:nvPr/>
        </p:nvSpPr>
        <p:spPr bwMode="auto">
          <a:xfrm>
            <a:off x="5738813" y="4443413"/>
            <a:ext cx="8969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1" dirty="0">
                <a:solidFill>
                  <a:srgbClr val="000000"/>
                </a:solidFill>
                <a:latin typeface="+mn-lt"/>
              </a:rPr>
              <a:t>Wellington</a:t>
            </a:r>
          </a:p>
        </p:txBody>
      </p:sp>
      <p:sp>
        <p:nvSpPr>
          <p:cNvPr id="93" name="Freeform 92"/>
          <p:cNvSpPr/>
          <p:nvPr/>
        </p:nvSpPr>
        <p:spPr>
          <a:xfrm>
            <a:off x="1731963" y="5522913"/>
            <a:ext cx="579437" cy="617537"/>
          </a:xfrm>
          <a:custGeom>
            <a:avLst/>
            <a:gdLst>
              <a:gd name="connsiteX0" fmla="*/ 104078 w 579864"/>
              <a:gd name="connsiteY0" fmla="*/ 223024 h 617034"/>
              <a:gd name="connsiteX1" fmla="*/ 89210 w 579864"/>
              <a:gd name="connsiteY1" fmla="*/ 282497 h 617034"/>
              <a:gd name="connsiteX2" fmla="*/ 74342 w 579864"/>
              <a:gd name="connsiteY2" fmla="*/ 297366 h 617034"/>
              <a:gd name="connsiteX3" fmla="*/ 66907 w 579864"/>
              <a:gd name="connsiteY3" fmla="*/ 327102 h 617034"/>
              <a:gd name="connsiteX4" fmla="*/ 37171 w 579864"/>
              <a:gd name="connsiteY4" fmla="*/ 371707 h 617034"/>
              <a:gd name="connsiteX5" fmla="*/ 22303 w 579864"/>
              <a:gd name="connsiteY5" fmla="*/ 431180 h 617034"/>
              <a:gd name="connsiteX6" fmla="*/ 0 w 579864"/>
              <a:gd name="connsiteY6" fmla="*/ 512956 h 617034"/>
              <a:gd name="connsiteX7" fmla="*/ 44605 w 579864"/>
              <a:gd name="connsiteY7" fmla="*/ 512956 h 617034"/>
              <a:gd name="connsiteX8" fmla="*/ 81776 w 579864"/>
              <a:gd name="connsiteY8" fmla="*/ 520390 h 617034"/>
              <a:gd name="connsiteX9" fmla="*/ 74342 w 579864"/>
              <a:gd name="connsiteY9" fmla="*/ 579863 h 617034"/>
              <a:gd name="connsiteX10" fmla="*/ 66907 w 579864"/>
              <a:gd name="connsiteY10" fmla="*/ 602166 h 617034"/>
              <a:gd name="connsiteX11" fmla="*/ 81776 w 579864"/>
              <a:gd name="connsiteY11" fmla="*/ 617034 h 617034"/>
              <a:gd name="connsiteX12" fmla="*/ 96644 w 579864"/>
              <a:gd name="connsiteY12" fmla="*/ 594731 h 617034"/>
              <a:gd name="connsiteX13" fmla="*/ 141249 w 579864"/>
              <a:gd name="connsiteY13" fmla="*/ 579863 h 617034"/>
              <a:gd name="connsiteX14" fmla="*/ 185854 w 579864"/>
              <a:gd name="connsiteY14" fmla="*/ 564995 h 617034"/>
              <a:gd name="connsiteX15" fmla="*/ 208156 w 579864"/>
              <a:gd name="connsiteY15" fmla="*/ 557561 h 617034"/>
              <a:gd name="connsiteX16" fmla="*/ 282498 w 579864"/>
              <a:gd name="connsiteY16" fmla="*/ 550127 h 617034"/>
              <a:gd name="connsiteX17" fmla="*/ 319668 w 579864"/>
              <a:gd name="connsiteY17" fmla="*/ 512956 h 617034"/>
              <a:gd name="connsiteX18" fmla="*/ 386576 w 579864"/>
              <a:gd name="connsiteY18" fmla="*/ 490653 h 617034"/>
              <a:gd name="connsiteX19" fmla="*/ 438615 w 579864"/>
              <a:gd name="connsiteY19" fmla="*/ 438614 h 617034"/>
              <a:gd name="connsiteX20" fmla="*/ 453483 w 579864"/>
              <a:gd name="connsiteY20" fmla="*/ 416312 h 617034"/>
              <a:gd name="connsiteX21" fmla="*/ 446049 w 579864"/>
              <a:gd name="connsiteY21" fmla="*/ 379141 h 617034"/>
              <a:gd name="connsiteX22" fmla="*/ 438615 w 579864"/>
              <a:gd name="connsiteY22" fmla="*/ 356839 h 617034"/>
              <a:gd name="connsiteX23" fmla="*/ 431181 w 579864"/>
              <a:gd name="connsiteY23" fmla="*/ 327102 h 617034"/>
              <a:gd name="connsiteX24" fmla="*/ 423746 w 579864"/>
              <a:gd name="connsiteY24" fmla="*/ 178419 h 617034"/>
              <a:gd name="connsiteX25" fmla="*/ 416312 w 579864"/>
              <a:gd name="connsiteY25" fmla="*/ 156117 h 617034"/>
              <a:gd name="connsiteX26" fmla="*/ 423746 w 579864"/>
              <a:gd name="connsiteY26" fmla="*/ 118946 h 617034"/>
              <a:gd name="connsiteX27" fmla="*/ 468351 w 579864"/>
              <a:gd name="connsiteY27" fmla="*/ 104078 h 617034"/>
              <a:gd name="connsiteX28" fmla="*/ 572429 w 579864"/>
              <a:gd name="connsiteY28" fmla="*/ 104078 h 617034"/>
              <a:gd name="connsiteX29" fmla="*/ 579864 w 579864"/>
              <a:gd name="connsiteY29" fmla="*/ 81775 h 617034"/>
              <a:gd name="connsiteX30" fmla="*/ 572429 w 579864"/>
              <a:gd name="connsiteY30" fmla="*/ 59473 h 617034"/>
              <a:gd name="connsiteX31" fmla="*/ 550127 w 579864"/>
              <a:gd name="connsiteY31" fmla="*/ 44605 h 617034"/>
              <a:gd name="connsiteX32" fmla="*/ 490654 w 579864"/>
              <a:gd name="connsiteY32" fmla="*/ 14868 h 617034"/>
              <a:gd name="connsiteX33" fmla="*/ 468351 w 579864"/>
              <a:gd name="connsiteY33" fmla="*/ 7434 h 617034"/>
              <a:gd name="connsiteX34" fmla="*/ 446049 w 579864"/>
              <a:gd name="connsiteY34" fmla="*/ 0 h 617034"/>
              <a:gd name="connsiteX35" fmla="*/ 401444 w 579864"/>
              <a:gd name="connsiteY35" fmla="*/ 7434 h 617034"/>
              <a:gd name="connsiteX36" fmla="*/ 379142 w 579864"/>
              <a:gd name="connsiteY36" fmla="*/ 14868 h 617034"/>
              <a:gd name="connsiteX37" fmla="*/ 371707 w 579864"/>
              <a:gd name="connsiteY37" fmla="*/ 37170 h 617034"/>
              <a:gd name="connsiteX38" fmla="*/ 356839 w 579864"/>
              <a:gd name="connsiteY38" fmla="*/ 52039 h 617034"/>
              <a:gd name="connsiteX39" fmla="*/ 341971 w 579864"/>
              <a:gd name="connsiteY39" fmla="*/ 96644 h 617034"/>
              <a:gd name="connsiteX40" fmla="*/ 334537 w 579864"/>
              <a:gd name="connsiteY40" fmla="*/ 118946 h 617034"/>
              <a:gd name="connsiteX41" fmla="*/ 371707 w 579864"/>
              <a:gd name="connsiteY41" fmla="*/ 178419 h 617034"/>
              <a:gd name="connsiteX42" fmla="*/ 371707 w 579864"/>
              <a:gd name="connsiteY42" fmla="*/ 252761 h 617034"/>
              <a:gd name="connsiteX43" fmla="*/ 356839 w 579864"/>
              <a:gd name="connsiteY43" fmla="*/ 297366 h 617034"/>
              <a:gd name="connsiteX44" fmla="*/ 349405 w 579864"/>
              <a:gd name="connsiteY44" fmla="*/ 364273 h 617034"/>
              <a:gd name="connsiteX45" fmla="*/ 327103 w 579864"/>
              <a:gd name="connsiteY45" fmla="*/ 371707 h 617034"/>
              <a:gd name="connsiteX46" fmla="*/ 267629 w 579864"/>
              <a:gd name="connsiteY46" fmla="*/ 379141 h 617034"/>
              <a:gd name="connsiteX47" fmla="*/ 237893 w 579864"/>
              <a:gd name="connsiteY47" fmla="*/ 371707 h 617034"/>
              <a:gd name="connsiteX48" fmla="*/ 230459 w 579864"/>
              <a:gd name="connsiteY48" fmla="*/ 349405 h 617034"/>
              <a:gd name="connsiteX49" fmla="*/ 215590 w 579864"/>
              <a:gd name="connsiteY49" fmla="*/ 245327 h 617034"/>
              <a:gd name="connsiteX50" fmla="*/ 208156 w 579864"/>
              <a:gd name="connsiteY50" fmla="*/ 223024 h 617034"/>
              <a:gd name="connsiteX51" fmla="*/ 163551 w 579864"/>
              <a:gd name="connsiteY51" fmla="*/ 208156 h 617034"/>
              <a:gd name="connsiteX52" fmla="*/ 111512 w 579864"/>
              <a:gd name="connsiteY52" fmla="*/ 215590 h 617034"/>
              <a:gd name="connsiteX53" fmla="*/ 104078 w 579864"/>
              <a:gd name="connsiteY53" fmla="*/ 252761 h 617034"/>
              <a:gd name="connsiteX54" fmla="*/ 89210 w 579864"/>
              <a:gd name="connsiteY54" fmla="*/ 297366 h 617034"/>
              <a:gd name="connsiteX55" fmla="*/ 81776 w 579864"/>
              <a:gd name="connsiteY55" fmla="*/ 319668 h 617034"/>
              <a:gd name="connsiteX56" fmla="*/ 52039 w 579864"/>
              <a:gd name="connsiteY56" fmla="*/ 349405 h 617034"/>
              <a:gd name="connsiteX57" fmla="*/ 44605 w 579864"/>
              <a:gd name="connsiteY57" fmla="*/ 371707 h 617034"/>
              <a:gd name="connsiteX58" fmla="*/ 22303 w 579864"/>
              <a:gd name="connsiteY58" fmla="*/ 386575 h 617034"/>
              <a:gd name="connsiteX59" fmla="*/ 14868 w 579864"/>
              <a:gd name="connsiteY59" fmla="*/ 438614 h 617034"/>
              <a:gd name="connsiteX60" fmla="*/ 22303 w 579864"/>
              <a:gd name="connsiteY60" fmla="*/ 542692 h 617034"/>
              <a:gd name="connsiteX61" fmla="*/ 37171 w 579864"/>
              <a:gd name="connsiteY61" fmla="*/ 520390 h 617034"/>
              <a:gd name="connsiteX62" fmla="*/ 81776 w 579864"/>
              <a:gd name="connsiteY62" fmla="*/ 527824 h 617034"/>
              <a:gd name="connsiteX63" fmla="*/ 89210 w 579864"/>
              <a:gd name="connsiteY63" fmla="*/ 579863 h 61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79864" h="617034">
                <a:moveTo>
                  <a:pt x="104078" y="223024"/>
                </a:moveTo>
                <a:cubicBezTo>
                  <a:pt x="102479" y="231019"/>
                  <a:pt x="96068" y="271066"/>
                  <a:pt x="89210" y="282497"/>
                </a:cubicBezTo>
                <a:cubicBezTo>
                  <a:pt x="85604" y="288507"/>
                  <a:pt x="79298" y="292410"/>
                  <a:pt x="74342" y="297366"/>
                </a:cubicBezTo>
                <a:cubicBezTo>
                  <a:pt x="71864" y="307278"/>
                  <a:pt x="71476" y="317964"/>
                  <a:pt x="66907" y="327102"/>
                </a:cubicBezTo>
                <a:cubicBezTo>
                  <a:pt x="58915" y="343085"/>
                  <a:pt x="42822" y="354755"/>
                  <a:pt x="37171" y="371707"/>
                </a:cubicBezTo>
                <a:cubicBezTo>
                  <a:pt x="14612" y="439385"/>
                  <a:pt x="49220" y="332486"/>
                  <a:pt x="22303" y="431180"/>
                </a:cubicBezTo>
                <a:cubicBezTo>
                  <a:pt x="-5994" y="534933"/>
                  <a:pt x="18112" y="422395"/>
                  <a:pt x="0" y="512956"/>
                </a:cubicBezTo>
                <a:cubicBezTo>
                  <a:pt x="59476" y="532780"/>
                  <a:pt x="-14869" y="512956"/>
                  <a:pt x="44605" y="512956"/>
                </a:cubicBezTo>
                <a:cubicBezTo>
                  <a:pt x="57241" y="512956"/>
                  <a:pt x="69386" y="517912"/>
                  <a:pt x="81776" y="520390"/>
                </a:cubicBezTo>
                <a:cubicBezTo>
                  <a:pt x="79298" y="540214"/>
                  <a:pt x="77916" y="560207"/>
                  <a:pt x="74342" y="579863"/>
                </a:cubicBezTo>
                <a:cubicBezTo>
                  <a:pt x="72940" y="587573"/>
                  <a:pt x="65370" y="594482"/>
                  <a:pt x="66907" y="602166"/>
                </a:cubicBezTo>
                <a:cubicBezTo>
                  <a:pt x="68282" y="609039"/>
                  <a:pt x="76820" y="612078"/>
                  <a:pt x="81776" y="617034"/>
                </a:cubicBezTo>
                <a:cubicBezTo>
                  <a:pt x="86732" y="609600"/>
                  <a:pt x="89067" y="599466"/>
                  <a:pt x="96644" y="594731"/>
                </a:cubicBezTo>
                <a:cubicBezTo>
                  <a:pt x="109934" y="586424"/>
                  <a:pt x="126381" y="584819"/>
                  <a:pt x="141249" y="579863"/>
                </a:cubicBezTo>
                <a:lnTo>
                  <a:pt x="185854" y="564995"/>
                </a:lnTo>
                <a:cubicBezTo>
                  <a:pt x="193288" y="562517"/>
                  <a:pt x="200359" y="558341"/>
                  <a:pt x="208156" y="557561"/>
                </a:cubicBezTo>
                <a:lnTo>
                  <a:pt x="282498" y="550127"/>
                </a:lnTo>
                <a:lnTo>
                  <a:pt x="319668" y="512956"/>
                </a:lnTo>
                <a:cubicBezTo>
                  <a:pt x="346926" y="485698"/>
                  <a:pt x="327604" y="499079"/>
                  <a:pt x="386576" y="490653"/>
                </a:cubicBezTo>
                <a:cubicBezTo>
                  <a:pt x="420659" y="439529"/>
                  <a:pt x="399360" y="451700"/>
                  <a:pt x="438615" y="438614"/>
                </a:cubicBezTo>
                <a:cubicBezTo>
                  <a:pt x="443571" y="431180"/>
                  <a:pt x="452375" y="425178"/>
                  <a:pt x="453483" y="416312"/>
                </a:cubicBezTo>
                <a:cubicBezTo>
                  <a:pt x="455050" y="403774"/>
                  <a:pt x="449114" y="391399"/>
                  <a:pt x="446049" y="379141"/>
                </a:cubicBezTo>
                <a:cubicBezTo>
                  <a:pt x="444148" y="371539"/>
                  <a:pt x="440768" y="364374"/>
                  <a:pt x="438615" y="356839"/>
                </a:cubicBezTo>
                <a:cubicBezTo>
                  <a:pt x="435808" y="347015"/>
                  <a:pt x="433659" y="337014"/>
                  <a:pt x="431181" y="327102"/>
                </a:cubicBezTo>
                <a:cubicBezTo>
                  <a:pt x="428703" y="277541"/>
                  <a:pt x="428045" y="227855"/>
                  <a:pt x="423746" y="178419"/>
                </a:cubicBezTo>
                <a:cubicBezTo>
                  <a:pt x="423067" y="170612"/>
                  <a:pt x="416312" y="163953"/>
                  <a:pt x="416312" y="156117"/>
                </a:cubicBezTo>
                <a:cubicBezTo>
                  <a:pt x="416312" y="143481"/>
                  <a:pt x="414811" y="127881"/>
                  <a:pt x="423746" y="118946"/>
                </a:cubicBezTo>
                <a:cubicBezTo>
                  <a:pt x="434828" y="107864"/>
                  <a:pt x="468351" y="104078"/>
                  <a:pt x="468351" y="104078"/>
                </a:cubicBezTo>
                <a:cubicBezTo>
                  <a:pt x="505981" y="111604"/>
                  <a:pt x="531225" y="120560"/>
                  <a:pt x="572429" y="104078"/>
                </a:cubicBezTo>
                <a:cubicBezTo>
                  <a:pt x="579705" y="101168"/>
                  <a:pt x="577386" y="89209"/>
                  <a:pt x="579864" y="81775"/>
                </a:cubicBezTo>
                <a:cubicBezTo>
                  <a:pt x="577386" y="74341"/>
                  <a:pt x="577324" y="65592"/>
                  <a:pt x="572429" y="59473"/>
                </a:cubicBezTo>
                <a:cubicBezTo>
                  <a:pt x="566848" y="52496"/>
                  <a:pt x="557104" y="50186"/>
                  <a:pt x="550127" y="44605"/>
                </a:cubicBezTo>
                <a:cubicBezTo>
                  <a:pt x="513055" y="14946"/>
                  <a:pt x="566779" y="40242"/>
                  <a:pt x="490654" y="14868"/>
                </a:cubicBezTo>
                <a:lnTo>
                  <a:pt x="468351" y="7434"/>
                </a:lnTo>
                <a:lnTo>
                  <a:pt x="446049" y="0"/>
                </a:lnTo>
                <a:cubicBezTo>
                  <a:pt x="431181" y="2478"/>
                  <a:pt x="416158" y="4164"/>
                  <a:pt x="401444" y="7434"/>
                </a:cubicBezTo>
                <a:cubicBezTo>
                  <a:pt x="393794" y="9134"/>
                  <a:pt x="384683" y="9327"/>
                  <a:pt x="379142" y="14868"/>
                </a:cubicBezTo>
                <a:cubicBezTo>
                  <a:pt x="373601" y="20409"/>
                  <a:pt x="375739" y="30451"/>
                  <a:pt x="371707" y="37170"/>
                </a:cubicBezTo>
                <a:cubicBezTo>
                  <a:pt x="368101" y="43180"/>
                  <a:pt x="361795" y="47083"/>
                  <a:pt x="356839" y="52039"/>
                </a:cubicBezTo>
                <a:lnTo>
                  <a:pt x="341971" y="96644"/>
                </a:lnTo>
                <a:lnTo>
                  <a:pt x="334537" y="118946"/>
                </a:lnTo>
                <a:cubicBezTo>
                  <a:pt x="352230" y="172027"/>
                  <a:pt x="336365" y="154857"/>
                  <a:pt x="371707" y="178419"/>
                </a:cubicBezTo>
                <a:cubicBezTo>
                  <a:pt x="383294" y="213178"/>
                  <a:pt x="383356" y="202281"/>
                  <a:pt x="371707" y="252761"/>
                </a:cubicBezTo>
                <a:cubicBezTo>
                  <a:pt x="368183" y="268032"/>
                  <a:pt x="356839" y="297366"/>
                  <a:pt x="356839" y="297366"/>
                </a:cubicBezTo>
                <a:cubicBezTo>
                  <a:pt x="354361" y="319668"/>
                  <a:pt x="357739" y="343438"/>
                  <a:pt x="349405" y="364273"/>
                </a:cubicBezTo>
                <a:cubicBezTo>
                  <a:pt x="346495" y="371549"/>
                  <a:pt x="334813" y="370305"/>
                  <a:pt x="327103" y="371707"/>
                </a:cubicBezTo>
                <a:cubicBezTo>
                  <a:pt x="307446" y="375281"/>
                  <a:pt x="287454" y="376663"/>
                  <a:pt x="267629" y="379141"/>
                </a:cubicBezTo>
                <a:cubicBezTo>
                  <a:pt x="257717" y="376663"/>
                  <a:pt x="245871" y="378090"/>
                  <a:pt x="237893" y="371707"/>
                </a:cubicBezTo>
                <a:cubicBezTo>
                  <a:pt x="231774" y="366812"/>
                  <a:pt x="232159" y="357055"/>
                  <a:pt x="230459" y="349405"/>
                </a:cubicBezTo>
                <a:cubicBezTo>
                  <a:pt x="218266" y="294541"/>
                  <a:pt x="226846" y="307235"/>
                  <a:pt x="215590" y="245327"/>
                </a:cubicBezTo>
                <a:cubicBezTo>
                  <a:pt x="214188" y="237617"/>
                  <a:pt x="214533" y="227579"/>
                  <a:pt x="208156" y="223024"/>
                </a:cubicBezTo>
                <a:cubicBezTo>
                  <a:pt x="195403" y="213914"/>
                  <a:pt x="163551" y="208156"/>
                  <a:pt x="163551" y="208156"/>
                </a:cubicBezTo>
                <a:cubicBezTo>
                  <a:pt x="146205" y="210634"/>
                  <a:pt x="125530" y="205077"/>
                  <a:pt x="111512" y="215590"/>
                </a:cubicBezTo>
                <a:cubicBezTo>
                  <a:pt x="101403" y="223171"/>
                  <a:pt x="107403" y="240571"/>
                  <a:pt x="104078" y="252761"/>
                </a:cubicBezTo>
                <a:cubicBezTo>
                  <a:pt x="99954" y="267881"/>
                  <a:pt x="94166" y="282498"/>
                  <a:pt x="89210" y="297366"/>
                </a:cubicBezTo>
                <a:cubicBezTo>
                  <a:pt x="86732" y="304800"/>
                  <a:pt x="87317" y="314127"/>
                  <a:pt x="81776" y="319668"/>
                </a:cubicBezTo>
                <a:lnTo>
                  <a:pt x="52039" y="349405"/>
                </a:lnTo>
                <a:cubicBezTo>
                  <a:pt x="49561" y="356839"/>
                  <a:pt x="49500" y="365588"/>
                  <a:pt x="44605" y="371707"/>
                </a:cubicBezTo>
                <a:cubicBezTo>
                  <a:pt x="39024" y="378684"/>
                  <a:pt x="25932" y="378411"/>
                  <a:pt x="22303" y="386575"/>
                </a:cubicBezTo>
                <a:cubicBezTo>
                  <a:pt x="15186" y="402587"/>
                  <a:pt x="17346" y="421268"/>
                  <a:pt x="14868" y="438614"/>
                </a:cubicBezTo>
                <a:cubicBezTo>
                  <a:pt x="17346" y="473307"/>
                  <a:pt x="13151" y="509137"/>
                  <a:pt x="22303" y="542692"/>
                </a:cubicBezTo>
                <a:cubicBezTo>
                  <a:pt x="24654" y="551312"/>
                  <a:pt x="28503" y="522557"/>
                  <a:pt x="37171" y="520390"/>
                </a:cubicBezTo>
                <a:cubicBezTo>
                  <a:pt x="51794" y="516734"/>
                  <a:pt x="66908" y="525346"/>
                  <a:pt x="81776" y="527824"/>
                </a:cubicBezTo>
                <a:cubicBezTo>
                  <a:pt x="92344" y="559530"/>
                  <a:pt x="89210" y="542291"/>
                  <a:pt x="89210" y="579863"/>
                </a:cubicBezTo>
              </a:path>
            </a:pathLst>
          </a:cu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4" name="Text Box 37"/>
          <p:cNvSpPr txBox="1">
            <a:spLocks noChangeArrowheads="1"/>
          </p:cNvSpPr>
          <p:nvPr/>
        </p:nvSpPr>
        <p:spPr bwMode="auto">
          <a:xfrm>
            <a:off x="3808413" y="1606550"/>
            <a:ext cx="10223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100" b="1" dirty="0">
                <a:solidFill>
                  <a:srgbClr val="FFFFFF"/>
                </a:solidFill>
                <a:latin typeface="+mn-lt"/>
              </a:rPr>
              <a:t>Jacksonville</a:t>
            </a:r>
          </a:p>
        </p:txBody>
      </p:sp>
      <p:sp>
        <p:nvSpPr>
          <p:cNvPr id="5" name="Slide Number Placeholder 4"/>
          <p:cNvSpPr>
            <a:spLocks noGrp="1"/>
          </p:cNvSpPr>
          <p:nvPr>
            <p:ph type="sldNum" sz="quarter" idx="11"/>
          </p:nvPr>
        </p:nvSpPr>
        <p:spPr/>
        <p:txBody>
          <a:bodyPr/>
          <a:lstStyle/>
          <a:p>
            <a:fld id="{9A257827-C34C-4251-B995-96C9C233CCC8}" type="slidenum">
              <a:rPr lang="en-US" smtClean="0"/>
              <a:pPr/>
              <a:t>4</a:t>
            </a:fld>
            <a:endParaRPr lang="en-US" dirty="0"/>
          </a:p>
        </p:txBody>
      </p:sp>
      <p:sp>
        <p:nvSpPr>
          <p:cNvPr id="96" name="Footer Placeholder 2"/>
          <p:cNvSpPr txBox="1">
            <a:spLocks/>
          </p:cNvSpPr>
          <p:nvPr/>
        </p:nvSpPr>
        <p:spPr>
          <a:xfrm>
            <a:off x="220534" y="6496598"/>
            <a:ext cx="3150844" cy="261137"/>
          </a:xfrm>
          <a:prstGeom prst="rect">
            <a:avLst/>
          </a:prstGeom>
        </p:spPr>
        <p:txBody>
          <a:bodyPr vert="horz" lIns="91440" tIns="45720" rIns="91440" bIns="45720" rtlCol="0" anchor="ctr"/>
          <a:lstStyle>
            <a:defPPr>
              <a:defRPr lang="en-US"/>
            </a:defPPr>
            <a:lvl1pPr algn="l" rtl="0" fontAlgn="auto">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r>
              <a:rPr lang="en-US" dirty="0" smtClean="0"/>
              <a:t>As of: </a:t>
            </a:r>
            <a:r>
              <a:rPr lang="en-US" dirty="0"/>
              <a:t> </a:t>
            </a:r>
            <a:r>
              <a:rPr lang="en-US" dirty="0" smtClean="0"/>
              <a:t>7 May 18/POC: Mike Rogalski CESAJ-PM</a:t>
            </a:r>
            <a:endParaRPr lang="en-US" dirty="0"/>
          </a:p>
        </p:txBody>
      </p:sp>
    </p:spTree>
    <p:extLst>
      <p:ext uri="{BB962C8B-B14F-4D97-AF65-F5344CB8AC3E}">
        <p14:creationId xmlns:p14="http://schemas.microsoft.com/office/powerpoint/2010/main" val="2363889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8031163" y="3200400"/>
            <a:ext cx="0" cy="19050"/>
          </a:xfrm>
          <a:prstGeom prst="rect">
            <a:avLst/>
          </a:prstGeom>
          <a:solidFill>
            <a:srgbClr val="FAF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15" name="Rectangle 27"/>
          <p:cNvSpPr>
            <a:spLocks noChangeArrowheads="1"/>
          </p:cNvSpPr>
          <p:nvPr/>
        </p:nvSpPr>
        <p:spPr bwMode="auto">
          <a:xfrm>
            <a:off x="8043863" y="3046413"/>
            <a:ext cx="0" cy="19050"/>
          </a:xfrm>
          <a:prstGeom prst="rect">
            <a:avLst/>
          </a:prstGeom>
          <a:solidFill>
            <a:srgbClr val="FAFD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3316" name="Content Placeholder 71"/>
          <p:cNvSpPr>
            <a:spLocks noGrp="1"/>
          </p:cNvSpPr>
          <p:nvPr>
            <p:ph idx="4294967295"/>
          </p:nvPr>
        </p:nvSpPr>
        <p:spPr>
          <a:xfrm>
            <a:off x="457200" y="1295400"/>
            <a:ext cx="8442325" cy="4189413"/>
          </a:xfrm>
        </p:spPr>
        <p:txBody>
          <a:bodyPr/>
          <a:lstStyle/>
          <a:p>
            <a:pPr>
              <a:lnSpc>
                <a:spcPts val="2600"/>
              </a:lnSpc>
              <a:spcBef>
                <a:spcPts val="1200"/>
              </a:spcBef>
            </a:pPr>
            <a:r>
              <a:rPr lang="en-US" altLang="en-US" sz="1800" smtClean="0"/>
              <a:t>South Florida Water Management District (SFWMD)</a:t>
            </a:r>
          </a:p>
          <a:p>
            <a:pPr>
              <a:lnSpc>
                <a:spcPts val="2600"/>
              </a:lnSpc>
              <a:spcBef>
                <a:spcPts val="1200"/>
              </a:spcBef>
            </a:pPr>
            <a:r>
              <a:rPr lang="en-US" altLang="en-US" sz="1800" smtClean="0"/>
              <a:t>Port Authorities (Jacksonville, Miami, Everglades, Tampa and Canaveral)</a:t>
            </a:r>
          </a:p>
          <a:p>
            <a:pPr>
              <a:lnSpc>
                <a:spcPts val="2600"/>
              </a:lnSpc>
              <a:spcBef>
                <a:spcPts val="1200"/>
              </a:spcBef>
            </a:pPr>
            <a:r>
              <a:rPr lang="en-US" altLang="en-US" sz="1800" smtClean="0"/>
              <a:t>Coastal communities (Counties, Cities and Municipalities)</a:t>
            </a:r>
          </a:p>
          <a:p>
            <a:pPr>
              <a:lnSpc>
                <a:spcPts val="2600"/>
              </a:lnSpc>
              <a:spcBef>
                <a:spcPts val="1200"/>
              </a:spcBef>
            </a:pPr>
            <a:r>
              <a:rPr lang="en-US" altLang="en-US" sz="1800" smtClean="0"/>
              <a:t>Florida Department of Environmental Projection (FDEP)</a:t>
            </a:r>
          </a:p>
          <a:p>
            <a:pPr>
              <a:lnSpc>
                <a:spcPts val="2600"/>
              </a:lnSpc>
              <a:spcBef>
                <a:spcPts val="1200"/>
              </a:spcBef>
            </a:pPr>
            <a:r>
              <a:rPr lang="en-US" altLang="en-US" sz="1800" smtClean="0"/>
              <a:t>Fort Buchanan (PR)</a:t>
            </a:r>
          </a:p>
          <a:p>
            <a:pPr>
              <a:lnSpc>
                <a:spcPts val="2600"/>
              </a:lnSpc>
              <a:spcBef>
                <a:spcPts val="1200"/>
              </a:spcBef>
            </a:pPr>
            <a:r>
              <a:rPr lang="en-US" altLang="en-US" sz="1800" smtClean="0"/>
              <a:t>Command Navy Region SE, USAID</a:t>
            </a:r>
          </a:p>
          <a:p>
            <a:pPr>
              <a:lnSpc>
                <a:spcPts val="2600"/>
              </a:lnSpc>
              <a:spcBef>
                <a:spcPts val="1200"/>
              </a:spcBef>
            </a:pPr>
            <a:r>
              <a:rPr lang="en-US" altLang="en-US" sz="1800" smtClean="0"/>
              <a:t>Puerto Rico Department of Natural Environmental Resources (DNER)</a:t>
            </a:r>
          </a:p>
          <a:p>
            <a:pPr>
              <a:lnSpc>
                <a:spcPts val="2600"/>
              </a:lnSpc>
              <a:spcBef>
                <a:spcPts val="1200"/>
              </a:spcBef>
            </a:pPr>
            <a:r>
              <a:rPr lang="en-US" altLang="en-US" sz="1800" smtClean="0"/>
              <a:t>Department of Interior (including USFWS, US Forest Service and Everglades and Biscayne National Parks)</a:t>
            </a:r>
          </a:p>
          <a:p>
            <a:pPr>
              <a:lnSpc>
                <a:spcPts val="2600"/>
              </a:lnSpc>
              <a:spcBef>
                <a:spcPts val="1200"/>
              </a:spcBef>
            </a:pPr>
            <a:endParaRPr lang="en-US" altLang="en-US" sz="1800" smtClean="0"/>
          </a:p>
          <a:p>
            <a:pPr>
              <a:lnSpc>
                <a:spcPts val="2600"/>
              </a:lnSpc>
              <a:spcBef>
                <a:spcPts val="1200"/>
              </a:spcBef>
            </a:pPr>
            <a:endParaRPr lang="en-US" altLang="en-US" sz="1800" smtClean="0"/>
          </a:p>
          <a:p>
            <a:pPr>
              <a:lnSpc>
                <a:spcPts val="2600"/>
              </a:lnSpc>
              <a:spcBef>
                <a:spcPts val="600"/>
              </a:spcBef>
            </a:pPr>
            <a:endParaRPr lang="en-US" altLang="en-US" sz="1800" smtClean="0"/>
          </a:p>
        </p:txBody>
      </p:sp>
      <p:sp>
        <p:nvSpPr>
          <p:cNvPr id="13317" name="Title 12"/>
          <p:cNvSpPr>
            <a:spLocks noGrp="1"/>
          </p:cNvSpPr>
          <p:nvPr>
            <p:ph type="title" idx="4294967295"/>
          </p:nvPr>
        </p:nvSpPr>
        <p:spPr>
          <a:xfrm>
            <a:off x="339969" y="217488"/>
            <a:ext cx="9210675" cy="819150"/>
          </a:xfrm>
        </p:spPr>
        <p:txBody>
          <a:bodyPr/>
          <a:lstStyle/>
          <a:p>
            <a:pPr>
              <a:lnSpc>
                <a:spcPct val="85000"/>
              </a:lnSpc>
            </a:pPr>
            <a:r>
              <a:rPr lang="en-US" altLang="en-US" sz="3200" b="1" dirty="0" smtClean="0"/>
              <a:t>MAJOR CUSTOMERS, STAKEHOLDERS </a:t>
            </a:r>
            <a:br>
              <a:rPr lang="en-US" altLang="en-US" sz="3200" b="1" dirty="0" smtClean="0"/>
            </a:br>
            <a:r>
              <a:rPr lang="en-US" altLang="en-US" sz="3200" b="1" dirty="0" smtClean="0"/>
              <a:t>AND PARTNER AGENCIES</a:t>
            </a:r>
          </a:p>
        </p:txBody>
      </p:sp>
    </p:spTree>
    <p:extLst>
      <p:ext uri="{BB962C8B-B14F-4D97-AF65-F5344CB8AC3E}">
        <p14:creationId xmlns:p14="http://schemas.microsoft.com/office/powerpoint/2010/main" val="61538416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latin typeface="+mn-lt"/>
            </a:endParaRPr>
          </a:p>
        </p:txBody>
      </p:sp>
      <p:sp>
        <p:nvSpPr>
          <p:cNvPr id="4" name="Footer Placeholder 3"/>
          <p:cNvSpPr>
            <a:spLocks noGrp="1"/>
          </p:cNvSpPr>
          <p:nvPr>
            <p:ph type="ftr" sz="quarter" idx="10"/>
          </p:nvPr>
        </p:nvSpPr>
        <p:spPr/>
        <p:txBody>
          <a:bodyPr/>
          <a:lstStyle/>
          <a:p>
            <a:pPr>
              <a:defRPr/>
            </a:pPr>
            <a:r>
              <a:rPr lang="en-US" smtClean="0">
                <a:latin typeface="+mn-lt"/>
              </a:rPr>
              <a:t>File Name</a:t>
            </a:r>
            <a:endParaRPr lang="en-US">
              <a:latin typeface="+mn-lt"/>
            </a:endParaRPr>
          </a:p>
        </p:txBody>
      </p:sp>
      <p:sp>
        <p:nvSpPr>
          <p:cNvPr id="5" name="Slide Number Placeholder 4"/>
          <p:cNvSpPr>
            <a:spLocks noGrp="1"/>
          </p:cNvSpPr>
          <p:nvPr>
            <p:ph type="sldNum" sz="quarter" idx="11"/>
          </p:nvPr>
        </p:nvSpPr>
        <p:spPr/>
        <p:txBody>
          <a:bodyPr/>
          <a:lstStyle/>
          <a:p>
            <a:fld id="{9A257827-C34C-4251-B995-96C9C233CCC8}" type="slidenum">
              <a:rPr lang="en-US" smtClean="0">
                <a:latin typeface="+mn-lt"/>
              </a:rPr>
              <a:pPr/>
              <a:t>6</a:t>
            </a:fld>
            <a:endParaRPr lang="en-US">
              <a:latin typeface="+mn-lt"/>
            </a:endParaRPr>
          </a:p>
        </p:txBody>
      </p:sp>
      <p:sp>
        <p:nvSpPr>
          <p:cNvPr id="7" name="Rectangle 6"/>
          <p:cNvSpPr>
            <a:spLocks noChangeArrowheads="1"/>
          </p:cNvSpPr>
          <p:nvPr/>
        </p:nvSpPr>
        <p:spPr bwMode="auto">
          <a:xfrm>
            <a:off x="4222750" y="1970088"/>
            <a:ext cx="4822825"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nSpc>
                <a:spcPct val="90000"/>
              </a:lnSpc>
              <a:spcBef>
                <a:spcPct val="0"/>
              </a:spcBef>
              <a:spcAft>
                <a:spcPts val="1500"/>
              </a:spcAft>
              <a:buClr>
                <a:srgbClr val="3E6682"/>
              </a:buClr>
              <a:defRPr/>
            </a:pPr>
            <a:r>
              <a:rPr lang="en-US" altLang="en-US" sz="2000" b="1" dirty="0" smtClean="0">
                <a:latin typeface="+mn-lt"/>
                <a:cs typeface="Calibri" panose="020F0502020204030204" pitchFamily="34" charset="0"/>
              </a:rPr>
              <a:t>Navigation</a:t>
            </a:r>
          </a:p>
          <a:p>
            <a:pPr>
              <a:lnSpc>
                <a:spcPct val="90000"/>
              </a:lnSpc>
              <a:spcBef>
                <a:spcPct val="0"/>
              </a:spcBef>
              <a:spcAft>
                <a:spcPts val="1500"/>
              </a:spcAft>
              <a:buClr>
                <a:srgbClr val="3E6682"/>
              </a:buClr>
              <a:defRPr/>
            </a:pPr>
            <a:r>
              <a:rPr lang="en-US" altLang="en-US" sz="2000" b="1" dirty="0" smtClean="0">
                <a:latin typeface="+mn-lt"/>
                <a:cs typeface="Calibri" panose="020F0502020204030204" pitchFamily="34" charset="0"/>
              </a:rPr>
              <a:t>Flood/Coastal Storm</a:t>
            </a:r>
            <a:br>
              <a:rPr lang="en-US" altLang="en-US" sz="2000" b="1" dirty="0" smtClean="0">
                <a:latin typeface="+mn-lt"/>
                <a:cs typeface="Calibri" panose="020F0502020204030204" pitchFamily="34" charset="0"/>
              </a:rPr>
            </a:br>
            <a:r>
              <a:rPr lang="en-US" altLang="en-US" sz="2000" b="1" dirty="0" smtClean="0">
                <a:latin typeface="+mn-lt"/>
                <a:cs typeface="Calibri" panose="020F0502020204030204" pitchFamily="34" charset="0"/>
              </a:rPr>
              <a:t>Risk Management</a:t>
            </a:r>
          </a:p>
          <a:p>
            <a:pPr>
              <a:lnSpc>
                <a:spcPct val="90000"/>
              </a:lnSpc>
              <a:spcBef>
                <a:spcPct val="0"/>
              </a:spcBef>
              <a:spcAft>
                <a:spcPts val="1500"/>
              </a:spcAft>
              <a:buClr>
                <a:srgbClr val="3E6682"/>
              </a:buClr>
              <a:defRPr/>
            </a:pPr>
            <a:r>
              <a:rPr lang="en-US" altLang="en-US" sz="2000" b="1" dirty="0" smtClean="0">
                <a:latin typeface="+mn-lt"/>
                <a:cs typeface="Calibri" panose="020F0502020204030204" pitchFamily="34" charset="0"/>
              </a:rPr>
              <a:t>Ecosystem Restoration</a:t>
            </a:r>
          </a:p>
          <a:p>
            <a:pPr>
              <a:lnSpc>
                <a:spcPct val="90000"/>
              </a:lnSpc>
              <a:spcBef>
                <a:spcPct val="0"/>
              </a:spcBef>
              <a:spcAft>
                <a:spcPts val="1500"/>
              </a:spcAft>
              <a:buClr>
                <a:srgbClr val="3E6682"/>
              </a:buClr>
              <a:defRPr/>
            </a:pPr>
            <a:r>
              <a:rPr lang="en-US" altLang="en-US" sz="2000" b="1" dirty="0" smtClean="0">
                <a:latin typeface="+mn-lt"/>
                <a:cs typeface="Calibri" panose="020F0502020204030204" pitchFamily="34" charset="0"/>
              </a:rPr>
              <a:t>Operations/Recreation</a:t>
            </a:r>
          </a:p>
          <a:p>
            <a:pPr>
              <a:lnSpc>
                <a:spcPct val="90000"/>
              </a:lnSpc>
              <a:spcBef>
                <a:spcPct val="0"/>
              </a:spcBef>
              <a:spcAft>
                <a:spcPts val="1500"/>
              </a:spcAft>
              <a:buClr>
                <a:srgbClr val="3E6682"/>
              </a:buClr>
              <a:defRPr/>
            </a:pPr>
            <a:r>
              <a:rPr lang="en-US" altLang="en-US" sz="2000" b="1" dirty="0">
                <a:latin typeface="+mn-lt"/>
                <a:cs typeface="Calibri" panose="020F0502020204030204" pitchFamily="34" charset="0"/>
              </a:rPr>
              <a:t>Contingency Operations</a:t>
            </a:r>
          </a:p>
          <a:p>
            <a:pPr>
              <a:lnSpc>
                <a:spcPct val="90000"/>
              </a:lnSpc>
              <a:spcBef>
                <a:spcPct val="0"/>
              </a:spcBef>
              <a:spcAft>
                <a:spcPts val="1500"/>
              </a:spcAft>
              <a:buClr>
                <a:srgbClr val="3E6682"/>
              </a:buClr>
              <a:defRPr/>
            </a:pPr>
            <a:r>
              <a:rPr lang="en-US" altLang="en-US" sz="2000" b="1" dirty="0" smtClean="0">
                <a:latin typeface="+mn-lt"/>
                <a:cs typeface="Calibri" panose="020F0502020204030204" pitchFamily="34" charset="0"/>
              </a:rPr>
              <a:t>Real </a:t>
            </a:r>
            <a:r>
              <a:rPr lang="en-US" altLang="en-US" sz="2000" b="1" dirty="0">
                <a:latin typeface="+mn-lt"/>
                <a:cs typeface="Calibri" panose="020F0502020204030204" pitchFamily="34" charset="0"/>
              </a:rPr>
              <a:t>Estate</a:t>
            </a:r>
          </a:p>
          <a:p>
            <a:pPr>
              <a:lnSpc>
                <a:spcPct val="90000"/>
              </a:lnSpc>
              <a:spcBef>
                <a:spcPct val="0"/>
              </a:spcBef>
              <a:spcAft>
                <a:spcPts val="1500"/>
              </a:spcAft>
              <a:buClr>
                <a:srgbClr val="3E6682"/>
              </a:buClr>
              <a:defRPr/>
            </a:pPr>
            <a:r>
              <a:rPr lang="en-US" altLang="en-US" sz="2000" b="1" dirty="0" smtClean="0">
                <a:latin typeface="+mn-lt"/>
                <a:cs typeface="Calibri" panose="020F0502020204030204" pitchFamily="34" charset="0"/>
              </a:rPr>
              <a:t>Military/Interagency </a:t>
            </a:r>
            <a:br>
              <a:rPr lang="en-US" altLang="en-US" sz="2000" b="1" dirty="0" smtClean="0">
                <a:latin typeface="+mn-lt"/>
                <a:cs typeface="Calibri" panose="020F0502020204030204" pitchFamily="34" charset="0"/>
              </a:rPr>
            </a:br>
            <a:r>
              <a:rPr lang="en-US" altLang="en-US" sz="2000" b="1" dirty="0" smtClean="0">
                <a:latin typeface="+mn-lt"/>
                <a:cs typeface="Calibri" panose="020F0502020204030204" pitchFamily="34" charset="0"/>
              </a:rPr>
              <a:t>&amp; International Services</a:t>
            </a:r>
          </a:p>
          <a:p>
            <a:pPr>
              <a:lnSpc>
                <a:spcPct val="90000"/>
              </a:lnSpc>
              <a:spcBef>
                <a:spcPct val="0"/>
              </a:spcBef>
              <a:spcAft>
                <a:spcPts val="1500"/>
              </a:spcAft>
              <a:buClr>
                <a:srgbClr val="3E6682"/>
              </a:buClr>
              <a:defRPr/>
            </a:pPr>
            <a:r>
              <a:rPr lang="en-US" altLang="en-US" sz="2000" b="1" dirty="0" smtClean="0">
                <a:latin typeface="+mn-lt"/>
                <a:cs typeface="Calibri" panose="020F0502020204030204" pitchFamily="34" charset="0"/>
              </a:rPr>
              <a:t>Regulatory</a:t>
            </a:r>
            <a:endParaRPr lang="en-US" altLang="en-US" sz="2000" b="1" dirty="0">
              <a:latin typeface="+mn-lt"/>
              <a:cs typeface="Calibri" panose="020F0502020204030204" pitchFamily="34" charset="0"/>
            </a:endParaRPr>
          </a:p>
          <a:p>
            <a:pPr marL="0" indent="0">
              <a:lnSpc>
                <a:spcPct val="90000"/>
              </a:lnSpc>
              <a:spcBef>
                <a:spcPct val="0"/>
              </a:spcBef>
              <a:spcAft>
                <a:spcPts val="1200"/>
              </a:spcAft>
              <a:buNone/>
              <a:defRPr/>
            </a:pPr>
            <a:endParaRPr lang="en-US" altLang="en-US" sz="2000" b="1" dirty="0" smtClean="0">
              <a:latin typeface="+mn-lt"/>
              <a:cs typeface="Calibri" panose="020F0502020204030204" pitchFamily="34" charset="0"/>
            </a:endParaRPr>
          </a:p>
        </p:txBody>
      </p:sp>
      <p:sp>
        <p:nvSpPr>
          <p:cNvPr id="8" name="Rectangle 6"/>
          <p:cNvSpPr>
            <a:spLocks noChangeArrowheads="1"/>
          </p:cNvSpPr>
          <p:nvPr/>
        </p:nvSpPr>
        <p:spPr bwMode="auto">
          <a:xfrm>
            <a:off x="4075113" y="915988"/>
            <a:ext cx="482282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a:lnSpc>
                <a:spcPct val="90000"/>
              </a:lnSpc>
              <a:spcBef>
                <a:spcPct val="0"/>
              </a:spcBef>
              <a:spcAft>
                <a:spcPts val="1200"/>
              </a:spcAft>
              <a:buFont typeface="Wingdings" panose="05000000000000000000" pitchFamily="2" charset="2"/>
              <a:buNone/>
            </a:pPr>
            <a:r>
              <a:rPr lang="en-US" altLang="en-US" sz="1600" i="1" dirty="0">
                <a:solidFill>
                  <a:srgbClr val="3E6C82"/>
                </a:solidFill>
                <a:latin typeface="+mn-lt"/>
                <a:cs typeface="Calibri" panose="020F0502020204030204" pitchFamily="34" charset="0"/>
              </a:rPr>
              <a:t>Deliver value to the Nation by anticipating needs &amp; collaboratively engineering solutions </a:t>
            </a:r>
            <a:br>
              <a:rPr lang="en-US" altLang="en-US" sz="1600" i="1" dirty="0">
                <a:solidFill>
                  <a:srgbClr val="3E6C82"/>
                </a:solidFill>
                <a:latin typeface="+mn-lt"/>
                <a:cs typeface="Calibri" panose="020F0502020204030204" pitchFamily="34" charset="0"/>
              </a:rPr>
            </a:br>
            <a:r>
              <a:rPr lang="en-US" altLang="en-US" sz="1600" i="1" dirty="0">
                <a:solidFill>
                  <a:srgbClr val="3E6C82"/>
                </a:solidFill>
                <a:latin typeface="+mn-lt"/>
                <a:cs typeface="Calibri" panose="020F0502020204030204" pitchFamily="34" charset="0"/>
              </a:rPr>
              <a:t>that support national security, energize our economy, &amp; increase resiliency.</a:t>
            </a:r>
          </a:p>
          <a:p>
            <a:pPr algn="ctr">
              <a:lnSpc>
                <a:spcPct val="90000"/>
              </a:lnSpc>
              <a:spcBef>
                <a:spcPct val="0"/>
              </a:spcBef>
              <a:spcAft>
                <a:spcPts val="1200"/>
              </a:spcAft>
              <a:buFont typeface="Wingdings" panose="05000000000000000000" pitchFamily="2" charset="2"/>
              <a:buNone/>
            </a:pPr>
            <a:endParaRPr lang="en-US" altLang="en-US" sz="1600" b="1" i="1" dirty="0">
              <a:solidFill>
                <a:srgbClr val="3E6C82"/>
              </a:solidFill>
              <a:latin typeface="+mn-lt"/>
              <a:cs typeface="Calibri" panose="020F0502020204030204" pitchFamily="34" charset="0"/>
            </a:endParaRPr>
          </a:p>
        </p:txBody>
      </p:sp>
      <p:sp>
        <p:nvSpPr>
          <p:cNvPr id="9" name="Text Box 17"/>
          <p:cNvSpPr txBox="1">
            <a:spLocks noChangeArrowheads="1"/>
          </p:cNvSpPr>
          <p:nvPr/>
        </p:nvSpPr>
        <p:spPr bwMode="auto">
          <a:xfrm>
            <a:off x="4200613" y="298450"/>
            <a:ext cx="4987925" cy="52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nSpc>
                <a:spcPct val="85000"/>
              </a:lnSpc>
              <a:spcBef>
                <a:spcPct val="0"/>
              </a:spcBef>
              <a:buFontTx/>
              <a:buNone/>
            </a:pPr>
            <a:r>
              <a:rPr lang="en-US" altLang="en-US" sz="3300" b="1" dirty="0">
                <a:solidFill>
                  <a:srgbClr val="3E6682"/>
                </a:solidFill>
                <a:latin typeface="+mn-lt"/>
              </a:rPr>
              <a:t>OUR MISSION AREAS</a:t>
            </a:r>
          </a:p>
        </p:txBody>
      </p:sp>
      <p:grpSp>
        <p:nvGrpSpPr>
          <p:cNvPr id="10" name="Group 4"/>
          <p:cNvGrpSpPr>
            <a:grpSpLocks/>
          </p:cNvGrpSpPr>
          <p:nvPr/>
        </p:nvGrpSpPr>
        <p:grpSpPr bwMode="auto">
          <a:xfrm>
            <a:off x="150127" y="182778"/>
            <a:ext cx="4194175" cy="6500193"/>
            <a:chOff x="125772" y="125544"/>
            <a:chExt cx="4194454" cy="6568626"/>
          </a:xfrm>
        </p:grpSpPr>
        <p:pic>
          <p:nvPicPr>
            <p:cNvPr id="11" name="Picture 80" descr="Eunice1 024"/>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80031" y="5367952"/>
              <a:ext cx="1359224" cy="1304338"/>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5"/>
            <p:cNvPicPr>
              <a:picLocks/>
            </p:cNvPicPr>
            <p:nvPr/>
          </p:nvPicPr>
          <p:blipFill>
            <a:blip r:embed="rId4" cstate="email">
              <a:extLst>
                <a:ext uri="{28A0092B-C50C-407E-A947-70E740481C1C}">
                  <a14:useLocalDpi xmlns:a14="http://schemas.microsoft.com/office/drawing/2010/main"/>
                </a:ext>
              </a:extLst>
            </a:blip>
            <a:srcRect/>
            <a:stretch>
              <a:fillRect/>
            </a:stretch>
          </p:blipFill>
          <p:spPr bwMode="auto">
            <a:xfrm>
              <a:off x="1479099" y="5366386"/>
              <a:ext cx="1298583" cy="1305905"/>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2" descr="\\Ad\dfsroot\data\fa_sdb\photos\Compiled_Kissimmee_Photo_Directory\River_System\New_this_month\june\2012.6.22-aerial\IMG_3126b (Large).jpg"/>
            <p:cNvPicPr preferRelativeResize="0">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4300" y="5367951"/>
              <a:ext cx="1309497" cy="1304338"/>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44" descr="RSMAS site visit 2010-10-13 035.jpg"/>
            <p:cNvPicPr preferRelativeResize="0">
              <a:picLocks/>
            </p:cNvPicPr>
            <p:nvPr/>
          </p:nvPicPr>
          <p:blipFill>
            <a:blip r:embed="rId6" cstate="email">
              <a:extLst>
                <a:ext uri="{28A0092B-C50C-407E-A947-70E740481C1C}">
                  <a14:useLocalDpi xmlns:a14="http://schemas.microsoft.com/office/drawing/2010/main"/>
                </a:ext>
              </a:extLst>
            </a:blip>
            <a:srcRect/>
            <a:stretch>
              <a:fillRect/>
            </a:stretch>
          </p:blipFill>
          <p:spPr bwMode="auto">
            <a:xfrm>
              <a:off x="1485362" y="142767"/>
              <a:ext cx="1304062" cy="1305905"/>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23"/>
            <p:cNvPicPr>
              <a:picLocks/>
            </p:cNvPicPr>
            <p:nvPr/>
          </p:nvPicPr>
          <p:blipFill>
            <a:blip r:embed="rId7" cstate="email">
              <a:extLst>
                <a:ext uri="{28A0092B-C50C-407E-A947-70E740481C1C}">
                  <a14:useLocalDpi xmlns:a14="http://schemas.microsoft.com/office/drawing/2010/main"/>
                </a:ext>
              </a:extLst>
            </a:blip>
            <a:srcRect/>
            <a:stretch>
              <a:fillRect/>
            </a:stretch>
          </p:blipFill>
          <p:spPr bwMode="auto">
            <a:xfrm>
              <a:off x="1474404" y="4058915"/>
              <a:ext cx="1307976" cy="1304338"/>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43" descr="SAS0089.jpg"/>
            <p:cNvPicPr preferRelativeResize="0">
              <a:picLocks/>
            </p:cNvPicPr>
            <p:nvPr/>
          </p:nvPicPr>
          <p:blipFill>
            <a:blip r:embed="rId8" cstate="email">
              <a:extLst>
                <a:ext uri="{28A0092B-C50C-407E-A947-70E740481C1C}">
                  <a14:useLocalDpi xmlns:a14="http://schemas.microsoft.com/office/drawing/2010/main"/>
                </a:ext>
              </a:extLst>
            </a:blip>
            <a:srcRect/>
            <a:stretch>
              <a:fillRect/>
            </a:stretch>
          </p:blipFill>
          <p:spPr bwMode="auto">
            <a:xfrm>
              <a:off x="2782379" y="4054218"/>
              <a:ext cx="1326763" cy="1308253"/>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51" descr="AFRC_cropped.jpg"/>
            <p:cNvPicPr preferRelativeResize="0">
              <a:picLocks/>
            </p:cNvPicPr>
            <p:nvPr/>
          </p:nvPicPr>
          <p:blipFill>
            <a:blip r:embed="rId9" cstate="email">
              <a:extLst>
                <a:ext uri="{28A0092B-C50C-407E-A947-70E740481C1C}">
                  <a14:useLocalDpi xmlns:a14="http://schemas.microsoft.com/office/drawing/2010/main"/>
                </a:ext>
              </a:extLst>
            </a:blip>
            <a:srcRect/>
            <a:stretch>
              <a:fillRect/>
            </a:stretch>
          </p:blipFill>
          <p:spPr bwMode="auto">
            <a:xfrm>
              <a:off x="2782379" y="1441625"/>
              <a:ext cx="1327545" cy="1304338"/>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32" descr="pinellas_sunshine.jpg"/>
            <p:cNvPicPr>
              <a:picLocks/>
            </p:cNvPicPr>
            <p:nvPr/>
          </p:nvPicPr>
          <p:blipFill>
            <a:blip r:embed="rId10" cstate="email">
              <a:extLst>
                <a:ext uri="{28A0092B-C50C-407E-A947-70E740481C1C}">
                  <a14:useLocalDpi xmlns:a14="http://schemas.microsoft.com/office/drawing/2010/main"/>
                </a:ext>
              </a:extLst>
            </a:blip>
            <a:srcRect/>
            <a:stretch>
              <a:fillRect/>
            </a:stretch>
          </p:blipFill>
          <p:spPr bwMode="auto">
            <a:xfrm>
              <a:off x="2782380" y="2749096"/>
              <a:ext cx="1324415" cy="1304339"/>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34"/>
            <p:cNvPicPr>
              <a:picLocks/>
            </p:cNvPicPr>
            <p:nvPr/>
          </p:nvPicPr>
          <p:blipFill>
            <a:blip r:embed="rId11" cstate="email">
              <a:extLst>
                <a:ext uri="{28A0092B-C50C-407E-A947-70E740481C1C}">
                  <a14:useLocalDpi xmlns:a14="http://schemas.microsoft.com/office/drawing/2010/main"/>
                </a:ext>
              </a:extLst>
            </a:blip>
            <a:srcRect/>
            <a:stretch>
              <a:fillRect/>
            </a:stretch>
          </p:blipFill>
          <p:spPr bwMode="auto">
            <a:xfrm>
              <a:off x="1486928" y="1442408"/>
              <a:ext cx="1295452" cy="1304338"/>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11" descr="Aerial MH lock and dam.jpg"/>
            <p:cNvPicPr>
              <a:picLocks/>
            </p:cNvPicPr>
            <p:nvPr/>
          </p:nvPicPr>
          <p:blipFill>
            <a:blip r:embed="rId12" cstate="email">
              <a:extLst>
                <a:ext uri="{28A0092B-C50C-407E-A947-70E740481C1C}">
                  <a14:useLocalDpi xmlns:a14="http://schemas.microsoft.com/office/drawing/2010/main"/>
                </a:ext>
              </a:extLst>
            </a:blip>
            <a:srcRect/>
            <a:stretch>
              <a:fillRect/>
            </a:stretch>
          </p:blipFill>
          <p:spPr bwMode="auto">
            <a:xfrm>
              <a:off x="1450921" y="2747530"/>
              <a:ext cx="1332242" cy="1305905"/>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37"/>
            <p:cNvPicPr>
              <a:picLocks/>
            </p:cNvPicPr>
            <p:nvPr/>
          </p:nvPicPr>
          <p:blipFill>
            <a:blip r:embed="rId13" cstate="email">
              <a:extLst>
                <a:ext uri="{28A0092B-C50C-407E-A947-70E740481C1C}">
                  <a14:useLocalDpi xmlns:a14="http://schemas.microsoft.com/office/drawing/2010/main"/>
                </a:ext>
              </a:extLst>
            </a:blip>
            <a:srcRect/>
            <a:stretch>
              <a:fillRect/>
            </a:stretch>
          </p:blipFill>
          <p:spPr bwMode="auto">
            <a:xfrm>
              <a:off x="2789425" y="125544"/>
              <a:ext cx="1336568" cy="1314516"/>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41" descr="pinellasfsbpa3.JPG"/>
            <p:cNvPicPr>
              <a:picLocks/>
            </p:cNvPicPr>
            <p:nvPr/>
          </p:nvPicPr>
          <p:blipFill>
            <a:blip r:embed="rId14" cstate="email">
              <a:extLst>
                <a:ext uri="{28A0092B-C50C-407E-A947-70E740481C1C}">
                  <a14:useLocalDpi xmlns:a14="http://schemas.microsoft.com/office/drawing/2010/main"/>
                </a:ext>
              </a:extLst>
            </a:blip>
            <a:srcRect/>
            <a:stretch>
              <a:fillRect/>
            </a:stretch>
          </p:blipFill>
          <p:spPr bwMode="auto">
            <a:xfrm>
              <a:off x="175037" y="4061263"/>
              <a:ext cx="1305628" cy="1304339"/>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49" descr="120619-A-HQ290-035.jpg"/>
            <p:cNvPicPr preferRelativeResize="0">
              <a:picLocks/>
            </p:cNvPicPr>
            <p:nvPr/>
          </p:nvPicPr>
          <p:blipFill>
            <a:blip r:embed="rId15" cstate="email">
              <a:extLst>
                <a:ext uri="{28A0092B-C50C-407E-A947-70E740481C1C}">
                  <a14:useLocalDpi xmlns:a14="http://schemas.microsoft.com/office/drawing/2010/main"/>
                </a:ext>
              </a:extLst>
            </a:blip>
            <a:srcRect/>
            <a:stretch>
              <a:fillRect/>
            </a:stretch>
          </p:blipFill>
          <p:spPr bwMode="auto">
            <a:xfrm>
              <a:off x="164078" y="1442408"/>
              <a:ext cx="1317369" cy="1315301"/>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33"/>
            <p:cNvPicPr>
              <a:picLocks/>
            </p:cNvPicPr>
            <p:nvPr/>
          </p:nvPicPr>
          <p:blipFill>
            <a:blip r:embed="rId16" cstate="email">
              <a:extLst>
                <a:ext uri="{28A0092B-C50C-407E-A947-70E740481C1C}">
                  <a14:useLocalDpi xmlns:a14="http://schemas.microsoft.com/office/drawing/2010/main"/>
                </a:ext>
              </a:extLst>
            </a:blip>
            <a:srcRect/>
            <a:stretch>
              <a:fillRect/>
            </a:stretch>
          </p:blipFill>
          <p:spPr bwMode="auto">
            <a:xfrm>
              <a:off x="178169" y="2751444"/>
              <a:ext cx="1304062" cy="1304339"/>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5" name="Picture 40" descr="PortofMiami_cranes_IMG_3456.JPG"/>
            <p:cNvPicPr preferRelativeResize="0">
              <a:picLocks/>
            </p:cNvPicPr>
            <p:nvPr/>
          </p:nvPicPr>
          <p:blipFill>
            <a:blip r:embed="rId17" cstate="email">
              <a:extLst>
                <a:ext uri="{28A0092B-C50C-407E-A947-70E740481C1C}">
                  <a14:useLocalDpi xmlns:a14="http://schemas.microsoft.com/office/drawing/2010/main"/>
                </a:ext>
              </a:extLst>
            </a:blip>
            <a:srcRect/>
            <a:stretch>
              <a:fillRect/>
            </a:stretch>
          </p:blipFill>
          <p:spPr bwMode="auto">
            <a:xfrm>
              <a:off x="198519" y="138070"/>
              <a:ext cx="1285277" cy="1302773"/>
            </a:xfrm>
            <a:prstGeom prst="rect">
              <a:avLst/>
            </a:prstGeom>
            <a:noFill/>
            <a:ln w="31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6" name="Rectangle 25"/>
            <p:cNvSpPr/>
            <p:nvPr/>
          </p:nvSpPr>
          <p:spPr bwMode="auto">
            <a:xfrm>
              <a:off x="178162" y="130308"/>
              <a:ext cx="3946788" cy="653677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2"/>
                </a:solidFill>
              </a:endParaRPr>
            </a:p>
          </p:txBody>
        </p:sp>
        <p:sp>
          <p:nvSpPr>
            <p:cNvPr id="27" name="TextBox 26"/>
            <p:cNvSpPr txBox="1"/>
            <p:nvPr/>
          </p:nvSpPr>
          <p:spPr bwMode="auto">
            <a:xfrm>
              <a:off x="130534" y="1251260"/>
              <a:ext cx="909283" cy="233262"/>
            </a:xfrm>
            <a:prstGeom prst="rect">
              <a:avLst/>
            </a:prstGeom>
            <a:noFill/>
            <a:ln>
              <a:noFill/>
            </a:ln>
          </p:spPr>
          <p:txBody>
            <a:bodyPr wrap="none">
              <a:spAutoFit/>
            </a:bodyPr>
            <a:lstStyle/>
            <a:p>
              <a:pPr eaLnBrk="1" fontAlgn="auto" hangingPunct="1">
                <a:spcBef>
                  <a:spcPts val="0"/>
                </a:spcBef>
                <a:spcAft>
                  <a:spcPts val="0"/>
                </a:spcAft>
                <a:defRPr/>
              </a:pPr>
              <a:r>
                <a:rPr lang="en-US" sz="900" b="1" dirty="0">
                  <a:solidFill>
                    <a:schemeClr val="tx2"/>
                  </a:solidFill>
                  <a:effectLst>
                    <a:outerShdw blurRad="38100" dist="38100" dir="2700000" algn="tl">
                      <a:srgbClr val="000000">
                        <a:alpha val="43137"/>
                      </a:srgbClr>
                    </a:outerShdw>
                  </a:effectLst>
                  <a:latin typeface="+mn-lt"/>
                </a:rPr>
                <a:t>NAVIGATION</a:t>
              </a:r>
            </a:p>
          </p:txBody>
        </p:sp>
        <p:sp>
          <p:nvSpPr>
            <p:cNvPr id="28" name="TextBox 27"/>
            <p:cNvSpPr txBox="1"/>
            <p:nvPr/>
          </p:nvSpPr>
          <p:spPr bwMode="auto">
            <a:xfrm>
              <a:off x="132122" y="2411906"/>
              <a:ext cx="1024707" cy="373220"/>
            </a:xfrm>
            <a:prstGeom prst="rect">
              <a:avLst/>
            </a:prstGeom>
            <a:noFill/>
            <a:ln>
              <a:noFill/>
            </a:ln>
          </p:spPr>
          <p:txBody>
            <a:bodyPr wrap="none">
              <a:spAutoFit/>
            </a:bodyPr>
            <a:lstStyle/>
            <a:p>
              <a:pPr eaLnBrk="1" fontAlgn="auto" hangingPunct="1">
                <a:spcBef>
                  <a:spcPts val="0"/>
                </a:spcBef>
                <a:spcAft>
                  <a:spcPts val="0"/>
                </a:spcAft>
                <a:defRPr/>
              </a:pPr>
              <a:r>
                <a:rPr lang="en-US" sz="900" b="1" dirty="0">
                  <a:solidFill>
                    <a:schemeClr val="tx2"/>
                  </a:solidFill>
                  <a:effectLst>
                    <a:outerShdw blurRad="38100" dist="38100" dir="2700000" algn="tl">
                      <a:srgbClr val="000000">
                        <a:alpha val="43137"/>
                      </a:srgbClr>
                    </a:outerShdw>
                  </a:effectLst>
                  <a:latin typeface="+mn-lt"/>
                </a:rPr>
                <a:t>FLOOD RISK</a:t>
              </a:r>
              <a:br>
                <a:rPr lang="en-US" sz="900" b="1" dirty="0">
                  <a:solidFill>
                    <a:schemeClr val="tx2"/>
                  </a:solidFill>
                  <a:effectLst>
                    <a:outerShdw blurRad="38100" dist="38100" dir="2700000" algn="tl">
                      <a:srgbClr val="000000">
                        <a:alpha val="43137"/>
                      </a:srgbClr>
                    </a:outerShdw>
                  </a:effectLst>
                  <a:latin typeface="+mn-lt"/>
                </a:rPr>
              </a:br>
              <a:r>
                <a:rPr lang="en-US" sz="900" b="1" dirty="0">
                  <a:solidFill>
                    <a:schemeClr val="tx2"/>
                  </a:solidFill>
                  <a:effectLst>
                    <a:outerShdw blurRad="38100" dist="38100" dir="2700000" algn="tl">
                      <a:srgbClr val="000000">
                        <a:alpha val="43137"/>
                      </a:srgbClr>
                    </a:outerShdw>
                  </a:effectLst>
                  <a:latin typeface="+mn-lt"/>
                </a:rPr>
                <a:t>MANAGEMENT</a:t>
              </a:r>
            </a:p>
          </p:txBody>
        </p:sp>
        <p:sp>
          <p:nvSpPr>
            <p:cNvPr id="29" name="TextBox 28"/>
            <p:cNvSpPr txBox="1"/>
            <p:nvPr/>
          </p:nvSpPr>
          <p:spPr bwMode="auto">
            <a:xfrm>
              <a:off x="138473" y="6320950"/>
              <a:ext cx="1024707" cy="373220"/>
            </a:xfrm>
            <a:prstGeom prst="rect">
              <a:avLst/>
            </a:prstGeom>
            <a:noFill/>
            <a:ln>
              <a:noFill/>
            </a:ln>
          </p:spPr>
          <p:txBody>
            <a:bodyPr wrap="none">
              <a:spAutoFit/>
            </a:bodyPr>
            <a:lstStyle/>
            <a:p>
              <a:pPr eaLnBrk="1" fontAlgn="auto" hangingPunct="1">
                <a:spcBef>
                  <a:spcPts val="0"/>
                </a:spcBef>
                <a:spcAft>
                  <a:spcPts val="0"/>
                </a:spcAft>
                <a:defRPr/>
              </a:pPr>
              <a:r>
                <a:rPr lang="en-US" sz="900" b="1" dirty="0">
                  <a:solidFill>
                    <a:schemeClr val="tx2"/>
                  </a:solidFill>
                  <a:effectLst>
                    <a:outerShdw blurRad="38100" dist="38100" dir="2700000" algn="tl">
                      <a:srgbClr val="000000">
                        <a:alpha val="43137"/>
                      </a:srgbClr>
                    </a:outerShdw>
                  </a:effectLst>
                  <a:latin typeface="+mn-lt"/>
                </a:rPr>
                <a:t>ECOSYSTEM</a:t>
              </a:r>
              <a:br>
                <a:rPr lang="en-US" sz="900" b="1" dirty="0">
                  <a:solidFill>
                    <a:schemeClr val="tx2"/>
                  </a:solidFill>
                  <a:effectLst>
                    <a:outerShdw blurRad="38100" dist="38100" dir="2700000" algn="tl">
                      <a:srgbClr val="000000">
                        <a:alpha val="43137"/>
                      </a:srgbClr>
                    </a:outerShdw>
                  </a:effectLst>
                  <a:latin typeface="+mn-lt"/>
                </a:rPr>
              </a:br>
              <a:r>
                <a:rPr lang="en-US" sz="900" b="1" dirty="0">
                  <a:solidFill>
                    <a:schemeClr val="tx2"/>
                  </a:solidFill>
                  <a:effectLst>
                    <a:outerShdw blurRad="38100" dist="38100" dir="2700000" algn="tl">
                      <a:srgbClr val="000000">
                        <a:alpha val="43137"/>
                      </a:srgbClr>
                    </a:outerShdw>
                  </a:effectLst>
                  <a:latin typeface="+mn-lt"/>
                </a:rPr>
                <a:t>RESTORATION</a:t>
              </a:r>
            </a:p>
          </p:txBody>
        </p:sp>
        <p:sp>
          <p:nvSpPr>
            <p:cNvPr id="30" name="TextBox 29"/>
            <p:cNvSpPr txBox="1"/>
            <p:nvPr/>
          </p:nvSpPr>
          <p:spPr bwMode="auto">
            <a:xfrm>
              <a:off x="1433959" y="1243321"/>
              <a:ext cx="992645" cy="233262"/>
            </a:xfrm>
            <a:prstGeom prst="rect">
              <a:avLst/>
            </a:prstGeom>
            <a:noFill/>
            <a:ln>
              <a:noFill/>
            </a:ln>
          </p:spPr>
          <p:txBody>
            <a:bodyPr wrap="none">
              <a:spAutoFit/>
            </a:bodyPr>
            <a:lstStyle/>
            <a:p>
              <a:pPr eaLnBrk="1" fontAlgn="auto" hangingPunct="1">
                <a:spcBef>
                  <a:spcPts val="0"/>
                </a:spcBef>
                <a:spcAft>
                  <a:spcPts val="0"/>
                </a:spcAft>
                <a:defRPr/>
              </a:pPr>
              <a:r>
                <a:rPr lang="en-US" sz="900" b="1" dirty="0">
                  <a:solidFill>
                    <a:schemeClr val="tx2"/>
                  </a:solidFill>
                  <a:effectLst>
                    <a:outerShdw blurRad="38100" dist="38100" dir="2700000" algn="tl">
                      <a:srgbClr val="000000">
                        <a:alpha val="43137"/>
                      </a:srgbClr>
                    </a:outerShdw>
                  </a:effectLst>
                  <a:latin typeface="+mn-lt"/>
                </a:rPr>
                <a:t>REGULATORY</a:t>
              </a:r>
            </a:p>
          </p:txBody>
        </p:sp>
        <p:sp>
          <p:nvSpPr>
            <p:cNvPr id="31" name="TextBox 30"/>
            <p:cNvSpPr txBox="1"/>
            <p:nvPr/>
          </p:nvSpPr>
          <p:spPr bwMode="auto">
            <a:xfrm>
              <a:off x="1438721" y="3728153"/>
              <a:ext cx="1076008" cy="373220"/>
            </a:xfrm>
            <a:prstGeom prst="rect">
              <a:avLst/>
            </a:prstGeom>
            <a:noFill/>
            <a:ln>
              <a:noFill/>
            </a:ln>
          </p:spPr>
          <p:txBody>
            <a:bodyPr wrap="none">
              <a:spAutoFit/>
            </a:bodyPr>
            <a:lstStyle/>
            <a:p>
              <a:pPr eaLnBrk="1" fontAlgn="auto" hangingPunct="1">
                <a:spcBef>
                  <a:spcPts val="0"/>
                </a:spcBef>
                <a:spcAft>
                  <a:spcPts val="0"/>
                </a:spcAft>
                <a:defRPr/>
              </a:pPr>
              <a:r>
                <a:rPr lang="en-US" sz="900" b="1" dirty="0">
                  <a:solidFill>
                    <a:schemeClr val="tx2"/>
                  </a:solidFill>
                  <a:effectLst>
                    <a:outerShdw blurRad="38100" dist="38100" dir="2700000" algn="tl">
                      <a:srgbClr val="000000">
                        <a:alpha val="43137"/>
                      </a:srgbClr>
                    </a:outerShdw>
                  </a:effectLst>
                  <a:latin typeface="+mn-lt"/>
                </a:rPr>
                <a:t>OPERATIONS</a:t>
              </a:r>
              <a:br>
                <a:rPr lang="en-US" sz="900" b="1" dirty="0">
                  <a:solidFill>
                    <a:schemeClr val="tx2"/>
                  </a:solidFill>
                  <a:effectLst>
                    <a:outerShdw blurRad="38100" dist="38100" dir="2700000" algn="tl">
                      <a:srgbClr val="000000">
                        <a:alpha val="43137"/>
                      </a:srgbClr>
                    </a:outerShdw>
                  </a:effectLst>
                  <a:latin typeface="+mn-lt"/>
                </a:rPr>
              </a:br>
              <a:r>
                <a:rPr lang="en-US" sz="900" b="1" dirty="0">
                  <a:solidFill>
                    <a:schemeClr val="tx2"/>
                  </a:solidFill>
                  <a:effectLst>
                    <a:outerShdw blurRad="38100" dist="38100" dir="2700000" algn="tl">
                      <a:srgbClr val="000000">
                        <a:alpha val="43137"/>
                      </a:srgbClr>
                    </a:outerShdw>
                  </a:effectLst>
                  <a:latin typeface="+mn-lt"/>
                </a:rPr>
                <a:t>LOCKS &amp; DAMS</a:t>
              </a:r>
            </a:p>
          </p:txBody>
        </p:sp>
        <p:sp>
          <p:nvSpPr>
            <p:cNvPr id="32" name="TextBox 31"/>
            <p:cNvSpPr txBox="1"/>
            <p:nvPr/>
          </p:nvSpPr>
          <p:spPr bwMode="auto">
            <a:xfrm>
              <a:off x="2715156" y="1252848"/>
              <a:ext cx="1424083" cy="373220"/>
            </a:xfrm>
            <a:prstGeom prst="rect">
              <a:avLst/>
            </a:prstGeom>
            <a:noFill/>
            <a:ln>
              <a:noFill/>
            </a:ln>
          </p:spPr>
          <p:txBody>
            <a:bodyPr>
              <a:spAutoFit/>
            </a:bodyPr>
            <a:lstStyle/>
            <a:p>
              <a:pPr eaLnBrk="1" fontAlgn="auto" hangingPunct="1">
                <a:spcBef>
                  <a:spcPts val="0"/>
                </a:spcBef>
                <a:spcAft>
                  <a:spcPts val="0"/>
                </a:spcAft>
                <a:defRPr/>
              </a:pPr>
              <a:r>
                <a:rPr lang="en-US" sz="900" b="1" dirty="0">
                  <a:solidFill>
                    <a:schemeClr val="tx2"/>
                  </a:solidFill>
                  <a:effectLst>
                    <a:outerShdw blurRad="38100" dist="38100" dir="2700000" algn="tl">
                      <a:srgbClr val="000000">
                        <a:alpha val="43137"/>
                      </a:srgbClr>
                    </a:outerShdw>
                  </a:effectLst>
                  <a:latin typeface="+mn-lt"/>
                </a:rPr>
                <a:t>MILITARY SUPPORT</a:t>
              </a:r>
              <a:br>
                <a:rPr lang="en-US" sz="900" b="1" dirty="0">
                  <a:solidFill>
                    <a:schemeClr val="tx2"/>
                  </a:solidFill>
                  <a:effectLst>
                    <a:outerShdw blurRad="38100" dist="38100" dir="2700000" algn="tl">
                      <a:srgbClr val="000000">
                        <a:alpha val="43137"/>
                      </a:srgbClr>
                    </a:outerShdw>
                  </a:effectLst>
                  <a:latin typeface="+mn-lt"/>
                </a:rPr>
              </a:br>
              <a:endParaRPr lang="en-US" sz="900" b="1" dirty="0">
                <a:solidFill>
                  <a:schemeClr val="tx2"/>
                </a:solidFill>
                <a:effectLst>
                  <a:outerShdw blurRad="38100" dist="38100" dir="2700000" algn="tl">
                    <a:srgbClr val="000000">
                      <a:alpha val="43137"/>
                    </a:srgbClr>
                  </a:outerShdw>
                </a:effectLst>
                <a:latin typeface="+mn-lt"/>
              </a:endParaRPr>
            </a:p>
          </p:txBody>
        </p:sp>
        <p:sp>
          <p:nvSpPr>
            <p:cNvPr id="33" name="TextBox 32"/>
            <p:cNvSpPr txBox="1"/>
            <p:nvPr/>
          </p:nvSpPr>
          <p:spPr bwMode="auto">
            <a:xfrm>
              <a:off x="2702455" y="3871050"/>
              <a:ext cx="1425670" cy="233262"/>
            </a:xfrm>
            <a:prstGeom prst="rect">
              <a:avLst/>
            </a:prstGeom>
            <a:noFill/>
            <a:ln>
              <a:noFill/>
            </a:ln>
          </p:spPr>
          <p:txBody>
            <a:bodyPr>
              <a:spAutoFit/>
            </a:bodyPr>
            <a:lstStyle/>
            <a:p>
              <a:pPr eaLnBrk="1" fontAlgn="auto" hangingPunct="1">
                <a:spcBef>
                  <a:spcPts val="0"/>
                </a:spcBef>
                <a:spcAft>
                  <a:spcPts val="0"/>
                </a:spcAft>
                <a:defRPr/>
              </a:pPr>
              <a:r>
                <a:rPr lang="en-US" sz="900" b="1" dirty="0">
                  <a:solidFill>
                    <a:schemeClr val="tx2"/>
                  </a:solidFill>
                  <a:effectLst>
                    <a:outerShdw blurRad="38100" dist="38100" dir="2700000" algn="tl">
                      <a:srgbClr val="000000">
                        <a:alpha val="43137"/>
                      </a:srgbClr>
                    </a:outerShdw>
                  </a:effectLst>
                  <a:latin typeface="+mn-lt"/>
                </a:rPr>
                <a:t>REAL ESTATE</a:t>
              </a:r>
            </a:p>
          </p:txBody>
        </p:sp>
        <p:sp>
          <p:nvSpPr>
            <p:cNvPr id="34" name="TextBox 33"/>
            <p:cNvSpPr txBox="1"/>
            <p:nvPr/>
          </p:nvSpPr>
          <p:spPr bwMode="auto">
            <a:xfrm>
              <a:off x="2705631" y="4952308"/>
              <a:ext cx="1614595" cy="471190"/>
            </a:xfrm>
            <a:prstGeom prst="rect">
              <a:avLst/>
            </a:prstGeom>
            <a:noFill/>
            <a:ln>
              <a:noFill/>
            </a:ln>
          </p:spPr>
          <p:txBody>
            <a:bodyPr>
              <a:spAutoFit/>
            </a:bodyPr>
            <a:lstStyle/>
            <a:p>
              <a:pPr eaLnBrk="1" fontAlgn="auto" hangingPunct="1">
                <a:lnSpc>
                  <a:spcPct val="90000"/>
                </a:lnSpc>
                <a:spcBef>
                  <a:spcPts val="0"/>
                </a:spcBef>
                <a:spcAft>
                  <a:spcPts val="0"/>
                </a:spcAft>
                <a:defRPr/>
              </a:pPr>
              <a:r>
                <a:rPr lang="en-US" sz="900" b="1" dirty="0">
                  <a:solidFill>
                    <a:schemeClr val="tx2"/>
                  </a:solidFill>
                  <a:effectLst>
                    <a:outerShdw blurRad="38100" dist="38100" dir="2700000" algn="tl">
                      <a:srgbClr val="000000">
                        <a:alpha val="43137"/>
                      </a:srgbClr>
                    </a:outerShdw>
                  </a:effectLst>
                  <a:latin typeface="+mn-lt"/>
                </a:rPr>
                <a:t>CONTINGENCY</a:t>
              </a:r>
              <a:br>
                <a:rPr lang="en-US" sz="900" b="1" dirty="0">
                  <a:solidFill>
                    <a:schemeClr val="tx2"/>
                  </a:solidFill>
                  <a:effectLst>
                    <a:outerShdw blurRad="38100" dist="38100" dir="2700000" algn="tl">
                      <a:srgbClr val="000000">
                        <a:alpha val="43137"/>
                      </a:srgbClr>
                    </a:outerShdw>
                  </a:effectLst>
                  <a:latin typeface="+mn-lt"/>
                </a:rPr>
              </a:br>
              <a:r>
                <a:rPr lang="en-US" sz="900" b="1" dirty="0">
                  <a:solidFill>
                    <a:schemeClr val="tx2"/>
                  </a:solidFill>
                  <a:effectLst>
                    <a:outerShdw blurRad="38100" dist="38100" dir="2700000" algn="tl">
                      <a:srgbClr val="000000">
                        <a:alpha val="43137"/>
                      </a:srgbClr>
                    </a:outerShdw>
                  </a:effectLst>
                  <a:latin typeface="+mn-lt"/>
                </a:rPr>
                <a:t>OPERATIONS: </a:t>
              </a:r>
              <a:br>
                <a:rPr lang="en-US" sz="900" b="1" dirty="0">
                  <a:solidFill>
                    <a:schemeClr val="tx2"/>
                  </a:solidFill>
                  <a:effectLst>
                    <a:outerShdw blurRad="38100" dist="38100" dir="2700000" algn="tl">
                      <a:srgbClr val="000000">
                        <a:alpha val="43137"/>
                      </a:srgbClr>
                    </a:outerShdw>
                  </a:effectLst>
                  <a:latin typeface="+mn-lt"/>
                </a:rPr>
              </a:br>
              <a:r>
                <a:rPr lang="en-US" sz="900" b="1" dirty="0">
                  <a:solidFill>
                    <a:schemeClr val="tx2"/>
                  </a:solidFill>
                  <a:effectLst>
                    <a:outerShdw blurRad="38100" dist="38100" dir="2700000" algn="tl">
                      <a:srgbClr val="000000">
                        <a:alpha val="43137"/>
                      </a:srgbClr>
                    </a:outerShdw>
                  </a:effectLst>
                  <a:latin typeface="+mn-lt"/>
                </a:rPr>
                <a:t>EMERGENCY MGM’T</a:t>
              </a:r>
            </a:p>
          </p:txBody>
        </p:sp>
        <p:sp>
          <p:nvSpPr>
            <p:cNvPr id="35" name="TextBox 34"/>
            <p:cNvSpPr txBox="1"/>
            <p:nvPr/>
          </p:nvSpPr>
          <p:spPr bwMode="auto">
            <a:xfrm>
              <a:off x="125772" y="5030109"/>
              <a:ext cx="1332505" cy="373220"/>
            </a:xfrm>
            <a:prstGeom prst="rect">
              <a:avLst/>
            </a:prstGeom>
            <a:noFill/>
            <a:ln>
              <a:noFill/>
            </a:ln>
          </p:spPr>
          <p:txBody>
            <a:bodyPr wrap="none">
              <a:spAutoFit/>
            </a:bodyPr>
            <a:lstStyle/>
            <a:p>
              <a:pPr eaLnBrk="1" fontAlgn="auto" hangingPunct="1">
                <a:spcBef>
                  <a:spcPts val="0"/>
                </a:spcBef>
                <a:spcAft>
                  <a:spcPts val="0"/>
                </a:spcAft>
                <a:defRPr/>
              </a:pPr>
              <a:r>
                <a:rPr lang="en-US" sz="900" b="1" dirty="0">
                  <a:solidFill>
                    <a:schemeClr val="tx2"/>
                  </a:solidFill>
                  <a:effectLst>
                    <a:outerShdw blurRad="38100" dist="38100" dir="2700000" algn="tl">
                      <a:srgbClr val="000000">
                        <a:alpha val="43137"/>
                      </a:srgbClr>
                    </a:outerShdw>
                  </a:effectLst>
                  <a:latin typeface="+mn-lt"/>
                </a:rPr>
                <a:t>COASTAL STORM</a:t>
              </a:r>
              <a:br>
                <a:rPr lang="en-US" sz="900" b="1" dirty="0">
                  <a:solidFill>
                    <a:schemeClr val="tx2"/>
                  </a:solidFill>
                  <a:effectLst>
                    <a:outerShdw blurRad="38100" dist="38100" dir="2700000" algn="tl">
                      <a:srgbClr val="000000">
                        <a:alpha val="43137"/>
                      </a:srgbClr>
                    </a:outerShdw>
                  </a:effectLst>
                  <a:latin typeface="+mn-lt"/>
                </a:rPr>
              </a:br>
              <a:r>
                <a:rPr lang="en-US" sz="900" b="1" dirty="0">
                  <a:solidFill>
                    <a:schemeClr val="tx2"/>
                  </a:solidFill>
                  <a:effectLst>
                    <a:outerShdw blurRad="38100" dist="38100" dir="2700000" algn="tl">
                      <a:srgbClr val="000000">
                        <a:alpha val="43137"/>
                      </a:srgbClr>
                    </a:outerShdw>
                  </a:effectLst>
                  <a:latin typeface="+mn-lt"/>
                </a:rPr>
                <a:t>RISK MANAGEMENT</a:t>
              </a:r>
            </a:p>
          </p:txBody>
        </p:sp>
      </p:grpSp>
      <p:sp>
        <p:nvSpPr>
          <p:cNvPr id="36" name="TextBox 35"/>
          <p:cNvSpPr txBox="1">
            <a:spLocks noChangeAspect="1"/>
          </p:cNvSpPr>
          <p:nvPr/>
        </p:nvSpPr>
        <p:spPr bwMode="auto">
          <a:xfrm>
            <a:off x="125413" y="3765462"/>
            <a:ext cx="1228284" cy="369332"/>
          </a:xfrm>
          <a:prstGeom prst="rect">
            <a:avLst/>
          </a:prstGeom>
          <a:noFill/>
          <a:ln>
            <a:noFill/>
          </a:ln>
        </p:spPr>
        <p:txBody>
          <a:bodyPr wrap="square">
            <a:spAutoFit/>
          </a:bodyPr>
          <a:lstStyle/>
          <a:p>
            <a:pPr eaLnBrk="1" fontAlgn="auto" hangingPunct="1">
              <a:spcBef>
                <a:spcPts val="0"/>
              </a:spcBef>
              <a:spcAft>
                <a:spcPts val="0"/>
              </a:spcAft>
              <a:defRPr/>
            </a:pPr>
            <a:r>
              <a:rPr lang="en-US" sz="900" b="1" dirty="0">
                <a:solidFill>
                  <a:schemeClr val="tx2"/>
                </a:solidFill>
                <a:effectLst>
                  <a:outerShdw blurRad="38100" dist="38100" dir="2700000" algn="tl">
                    <a:srgbClr val="000000">
                      <a:alpha val="43137"/>
                    </a:srgbClr>
                  </a:outerShdw>
                </a:effectLst>
                <a:latin typeface="+mn-lt"/>
              </a:rPr>
              <a:t>HERBERT HOOVER DIKE</a:t>
            </a:r>
          </a:p>
        </p:txBody>
      </p:sp>
      <p:sp>
        <p:nvSpPr>
          <p:cNvPr id="37" name="TextBox 36"/>
          <p:cNvSpPr txBox="1">
            <a:spLocks noChangeAspect="1"/>
          </p:cNvSpPr>
          <p:nvPr/>
        </p:nvSpPr>
        <p:spPr bwMode="auto">
          <a:xfrm>
            <a:off x="1444625" y="6189663"/>
            <a:ext cx="1159292" cy="507831"/>
          </a:xfrm>
          <a:prstGeom prst="rect">
            <a:avLst/>
          </a:prstGeom>
          <a:noFill/>
          <a:ln>
            <a:noFill/>
          </a:ln>
        </p:spPr>
        <p:txBody>
          <a:bodyPr wrap="none">
            <a:spAutoFit/>
          </a:bodyPr>
          <a:lstStyle/>
          <a:p>
            <a:pPr eaLnBrk="1" fontAlgn="auto" hangingPunct="1">
              <a:spcBef>
                <a:spcPts val="0"/>
              </a:spcBef>
              <a:spcAft>
                <a:spcPts val="0"/>
              </a:spcAft>
              <a:defRPr/>
            </a:pPr>
            <a:r>
              <a:rPr lang="en-US" sz="900" b="1" dirty="0">
                <a:solidFill>
                  <a:schemeClr val="tx2"/>
                </a:solidFill>
                <a:effectLst>
                  <a:outerShdw blurRad="38100" dist="38100" dir="2700000" algn="tl">
                    <a:srgbClr val="000000">
                      <a:alpha val="43137"/>
                    </a:srgbClr>
                  </a:outerShdw>
                </a:effectLst>
                <a:latin typeface="+mn-lt"/>
              </a:rPr>
              <a:t>OPERATIONS</a:t>
            </a:r>
            <a:br>
              <a:rPr lang="en-US" sz="900" b="1" dirty="0">
                <a:solidFill>
                  <a:schemeClr val="tx2"/>
                </a:solidFill>
                <a:effectLst>
                  <a:outerShdw blurRad="38100" dist="38100" dir="2700000" algn="tl">
                    <a:srgbClr val="000000">
                      <a:alpha val="43137"/>
                    </a:srgbClr>
                  </a:outerShdw>
                </a:effectLst>
                <a:latin typeface="+mn-lt"/>
              </a:rPr>
            </a:br>
            <a:r>
              <a:rPr lang="en-US" sz="900" b="1" dirty="0">
                <a:solidFill>
                  <a:schemeClr val="tx2"/>
                </a:solidFill>
                <a:effectLst>
                  <a:outerShdw blurRad="38100" dist="38100" dir="2700000" algn="tl">
                    <a:srgbClr val="000000">
                      <a:alpha val="43137"/>
                    </a:srgbClr>
                  </a:outerShdw>
                </a:effectLst>
                <a:latin typeface="+mn-lt"/>
              </a:rPr>
              <a:t>AQUATIC PLANT </a:t>
            </a:r>
            <a:br>
              <a:rPr lang="en-US" sz="900" b="1" dirty="0">
                <a:solidFill>
                  <a:schemeClr val="tx2"/>
                </a:solidFill>
                <a:effectLst>
                  <a:outerShdw blurRad="38100" dist="38100" dir="2700000" algn="tl">
                    <a:srgbClr val="000000">
                      <a:alpha val="43137"/>
                    </a:srgbClr>
                  </a:outerShdw>
                </a:effectLst>
                <a:latin typeface="+mn-lt"/>
              </a:rPr>
            </a:br>
            <a:r>
              <a:rPr lang="en-US" sz="900" b="1" dirty="0">
                <a:solidFill>
                  <a:schemeClr val="tx2"/>
                </a:solidFill>
                <a:effectLst>
                  <a:outerShdw blurRad="38100" dist="38100" dir="2700000" algn="tl">
                    <a:srgbClr val="000000">
                      <a:alpha val="43137"/>
                    </a:srgbClr>
                  </a:outerShdw>
                </a:effectLst>
                <a:latin typeface="+mn-lt"/>
              </a:rPr>
              <a:t>CONTROL</a:t>
            </a:r>
          </a:p>
        </p:txBody>
      </p:sp>
      <p:sp>
        <p:nvSpPr>
          <p:cNvPr id="38" name="TextBox 37"/>
          <p:cNvSpPr txBox="1">
            <a:spLocks noChangeAspect="1"/>
          </p:cNvSpPr>
          <p:nvPr/>
        </p:nvSpPr>
        <p:spPr bwMode="auto">
          <a:xfrm>
            <a:off x="2739339" y="6205793"/>
            <a:ext cx="1423988" cy="507831"/>
          </a:xfrm>
          <a:prstGeom prst="rect">
            <a:avLst/>
          </a:prstGeom>
          <a:noFill/>
          <a:ln>
            <a:noFill/>
          </a:ln>
        </p:spPr>
        <p:txBody>
          <a:bodyPr>
            <a:spAutoFit/>
          </a:bodyPr>
          <a:lstStyle/>
          <a:p>
            <a:pPr eaLnBrk="1" fontAlgn="auto" hangingPunct="1">
              <a:spcBef>
                <a:spcPts val="0"/>
              </a:spcBef>
              <a:spcAft>
                <a:spcPts val="0"/>
              </a:spcAft>
              <a:defRPr/>
            </a:pPr>
            <a:r>
              <a:rPr lang="en-US" sz="900" b="1" dirty="0">
                <a:solidFill>
                  <a:schemeClr val="tx2"/>
                </a:solidFill>
                <a:effectLst>
                  <a:outerShdw blurRad="38100" dist="38100" dir="2700000" algn="tl">
                    <a:srgbClr val="000000">
                      <a:alpha val="43137"/>
                    </a:srgbClr>
                  </a:outerShdw>
                </a:effectLst>
                <a:latin typeface="+mn-lt"/>
              </a:rPr>
              <a:t>CONTINGENCY</a:t>
            </a:r>
            <a:br>
              <a:rPr lang="en-US" sz="900" b="1" dirty="0">
                <a:solidFill>
                  <a:schemeClr val="tx2"/>
                </a:solidFill>
                <a:effectLst>
                  <a:outerShdw blurRad="38100" dist="38100" dir="2700000" algn="tl">
                    <a:srgbClr val="000000">
                      <a:alpha val="43137"/>
                    </a:srgbClr>
                  </a:outerShdw>
                </a:effectLst>
                <a:latin typeface="+mn-lt"/>
              </a:rPr>
            </a:br>
            <a:r>
              <a:rPr lang="en-US" sz="900" b="1" dirty="0">
                <a:solidFill>
                  <a:schemeClr val="tx2"/>
                </a:solidFill>
                <a:effectLst>
                  <a:outerShdw blurRad="38100" dist="38100" dir="2700000" algn="tl">
                    <a:srgbClr val="000000">
                      <a:alpha val="43137"/>
                    </a:srgbClr>
                  </a:outerShdw>
                </a:effectLst>
                <a:latin typeface="+mn-lt"/>
              </a:rPr>
              <a:t>OPERATIONS: MILITARY</a:t>
            </a:r>
          </a:p>
        </p:txBody>
      </p:sp>
      <p:sp>
        <p:nvSpPr>
          <p:cNvPr id="39" name="TextBox 38"/>
          <p:cNvSpPr txBox="1">
            <a:spLocks noChangeAspect="1"/>
          </p:cNvSpPr>
          <p:nvPr/>
        </p:nvSpPr>
        <p:spPr bwMode="auto">
          <a:xfrm>
            <a:off x="2722563" y="2286000"/>
            <a:ext cx="1387475" cy="507831"/>
          </a:xfrm>
          <a:prstGeom prst="rect">
            <a:avLst/>
          </a:prstGeom>
          <a:solidFill>
            <a:srgbClr val="000000">
              <a:alpha val="10196"/>
            </a:srgbClr>
          </a:solidFill>
          <a:ln>
            <a:noFill/>
          </a:ln>
        </p:spPr>
        <p:txBody>
          <a:bodyPr>
            <a:spAutoFit/>
          </a:bodyPr>
          <a:lstStyle/>
          <a:p>
            <a:pPr eaLnBrk="1" fontAlgn="auto" hangingPunct="1">
              <a:spcBef>
                <a:spcPts val="0"/>
              </a:spcBef>
              <a:spcAft>
                <a:spcPts val="0"/>
              </a:spcAft>
              <a:defRPr/>
            </a:pPr>
            <a:r>
              <a:rPr lang="en-US" sz="900" b="1" dirty="0">
                <a:solidFill>
                  <a:schemeClr val="tx2"/>
                </a:solidFill>
                <a:effectLst>
                  <a:outerShdw blurRad="38100" dist="38100" dir="2700000" algn="tl">
                    <a:srgbClr val="000000">
                      <a:alpha val="43137"/>
                    </a:srgbClr>
                  </a:outerShdw>
                </a:effectLst>
                <a:latin typeface="+mn-lt"/>
              </a:rPr>
              <a:t>INTERAGENCY &amp; INTERNATIONAL</a:t>
            </a:r>
          </a:p>
          <a:p>
            <a:pPr eaLnBrk="1" fontAlgn="auto" hangingPunct="1">
              <a:spcBef>
                <a:spcPts val="0"/>
              </a:spcBef>
              <a:spcAft>
                <a:spcPts val="0"/>
              </a:spcAft>
              <a:defRPr/>
            </a:pPr>
            <a:r>
              <a:rPr lang="en-US" sz="900" b="1" dirty="0">
                <a:solidFill>
                  <a:schemeClr val="tx2"/>
                </a:solidFill>
                <a:effectLst>
                  <a:outerShdw blurRad="38100" dist="38100" dir="2700000" algn="tl">
                    <a:srgbClr val="000000">
                      <a:alpha val="43137"/>
                    </a:srgbClr>
                  </a:outerShdw>
                </a:effectLst>
                <a:latin typeface="+mn-lt"/>
              </a:rPr>
              <a:t>SERVICES</a:t>
            </a:r>
          </a:p>
        </p:txBody>
      </p:sp>
      <p:sp>
        <p:nvSpPr>
          <p:cNvPr id="40" name="TextBox 39"/>
          <p:cNvSpPr txBox="1">
            <a:spLocks noChangeAspect="1"/>
          </p:cNvSpPr>
          <p:nvPr/>
        </p:nvSpPr>
        <p:spPr bwMode="auto">
          <a:xfrm>
            <a:off x="1435100" y="2551113"/>
            <a:ext cx="992579" cy="230832"/>
          </a:xfrm>
          <a:prstGeom prst="rect">
            <a:avLst/>
          </a:prstGeom>
          <a:noFill/>
          <a:ln>
            <a:noFill/>
          </a:ln>
        </p:spPr>
        <p:txBody>
          <a:bodyPr wrap="none">
            <a:spAutoFit/>
          </a:bodyPr>
          <a:lstStyle/>
          <a:p>
            <a:pPr eaLnBrk="1" fontAlgn="auto" hangingPunct="1">
              <a:spcBef>
                <a:spcPts val="0"/>
              </a:spcBef>
              <a:spcAft>
                <a:spcPts val="0"/>
              </a:spcAft>
              <a:defRPr/>
            </a:pPr>
            <a:r>
              <a:rPr lang="en-US" sz="900" b="1" dirty="0">
                <a:solidFill>
                  <a:schemeClr val="tx2"/>
                </a:solidFill>
                <a:effectLst>
                  <a:outerShdw blurRad="38100" dist="38100" dir="2700000" algn="tl">
                    <a:srgbClr val="000000">
                      <a:alpha val="43137"/>
                    </a:srgbClr>
                  </a:outerShdw>
                </a:effectLst>
                <a:latin typeface="+mn-lt"/>
              </a:rPr>
              <a:t>REGULATORY</a:t>
            </a:r>
          </a:p>
        </p:txBody>
      </p:sp>
      <p:sp>
        <p:nvSpPr>
          <p:cNvPr id="41" name="TextBox 40"/>
          <p:cNvSpPr txBox="1">
            <a:spLocks noChangeAspect="1"/>
          </p:cNvSpPr>
          <p:nvPr/>
        </p:nvSpPr>
        <p:spPr bwMode="auto">
          <a:xfrm>
            <a:off x="1420813" y="5032375"/>
            <a:ext cx="947695" cy="369332"/>
          </a:xfrm>
          <a:prstGeom prst="rect">
            <a:avLst/>
          </a:prstGeom>
          <a:noFill/>
          <a:ln>
            <a:noFill/>
          </a:ln>
        </p:spPr>
        <p:txBody>
          <a:bodyPr wrap="none">
            <a:spAutoFit/>
          </a:bodyPr>
          <a:lstStyle/>
          <a:p>
            <a:pPr eaLnBrk="1" fontAlgn="auto" hangingPunct="1">
              <a:spcBef>
                <a:spcPts val="0"/>
              </a:spcBef>
              <a:spcAft>
                <a:spcPts val="0"/>
              </a:spcAft>
              <a:defRPr/>
            </a:pPr>
            <a:r>
              <a:rPr lang="en-US" sz="900" b="1" dirty="0">
                <a:solidFill>
                  <a:schemeClr val="tx2"/>
                </a:solidFill>
                <a:effectLst>
                  <a:outerShdw blurRad="38100" dist="38100" dir="2700000" algn="tl">
                    <a:srgbClr val="000000">
                      <a:alpha val="43137"/>
                    </a:srgbClr>
                  </a:outerShdw>
                </a:effectLst>
                <a:latin typeface="+mn-lt"/>
              </a:rPr>
              <a:t>OPERATIONS</a:t>
            </a:r>
            <a:br>
              <a:rPr lang="en-US" sz="900" b="1" dirty="0">
                <a:solidFill>
                  <a:schemeClr val="tx2"/>
                </a:solidFill>
                <a:effectLst>
                  <a:outerShdw blurRad="38100" dist="38100" dir="2700000" algn="tl">
                    <a:srgbClr val="000000">
                      <a:alpha val="43137"/>
                    </a:srgbClr>
                  </a:outerShdw>
                </a:effectLst>
                <a:latin typeface="+mn-lt"/>
              </a:rPr>
            </a:br>
            <a:r>
              <a:rPr lang="en-US" sz="900" b="1" dirty="0">
                <a:solidFill>
                  <a:schemeClr val="tx2"/>
                </a:solidFill>
                <a:effectLst>
                  <a:outerShdw blurRad="38100" dist="38100" dir="2700000" algn="tl">
                    <a:srgbClr val="000000">
                      <a:alpha val="43137"/>
                    </a:srgbClr>
                  </a:outerShdw>
                </a:effectLst>
                <a:latin typeface="+mn-lt"/>
              </a:rPr>
              <a:t>RECREATION</a:t>
            </a:r>
          </a:p>
        </p:txBody>
      </p:sp>
      <p:sp>
        <p:nvSpPr>
          <p:cNvPr id="42" name="Footer Placeholder 2"/>
          <p:cNvSpPr txBox="1">
            <a:spLocks/>
          </p:cNvSpPr>
          <p:nvPr/>
        </p:nvSpPr>
        <p:spPr>
          <a:xfrm>
            <a:off x="4130885" y="6460773"/>
            <a:ext cx="2118882" cy="176682"/>
          </a:xfrm>
          <a:prstGeom prst="rect">
            <a:avLst/>
          </a:prstGeom>
        </p:spPr>
        <p:txBody>
          <a:bodyPr vert="horz" lIns="91440" tIns="45720" rIns="91440" bIns="45720" rtlCol="0" anchor="ctr"/>
          <a:lstStyle>
            <a:defPPr>
              <a:defRPr lang="en-US"/>
            </a:defPPr>
            <a:lvl1pPr algn="l" rtl="0" fontAlgn="auto">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latin typeface="+mn-lt"/>
            </a:endParaRPr>
          </a:p>
        </p:txBody>
      </p:sp>
      <p:sp>
        <p:nvSpPr>
          <p:cNvPr id="43" name="Footer Placeholder 2"/>
          <p:cNvSpPr txBox="1">
            <a:spLocks/>
          </p:cNvSpPr>
          <p:nvPr/>
        </p:nvSpPr>
        <p:spPr>
          <a:xfrm>
            <a:off x="220534" y="6496598"/>
            <a:ext cx="3150844" cy="261137"/>
          </a:xfrm>
          <a:prstGeom prst="rect">
            <a:avLst/>
          </a:prstGeom>
        </p:spPr>
        <p:txBody>
          <a:bodyPr vert="horz" lIns="91440" tIns="45720" rIns="91440" bIns="45720" rtlCol="0" anchor="ctr"/>
          <a:lstStyle>
            <a:defPPr>
              <a:defRPr lang="en-US"/>
            </a:defPPr>
            <a:lvl1pPr algn="l" rtl="0" fontAlgn="auto">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r>
              <a:rPr lang="en-US" dirty="0" smtClean="0"/>
              <a:t>As of: </a:t>
            </a:r>
            <a:r>
              <a:rPr lang="en-US" dirty="0"/>
              <a:t> </a:t>
            </a:r>
            <a:r>
              <a:rPr lang="en-US" dirty="0" smtClean="0"/>
              <a:t>29 Jan 18/POC: Mike Rogalski CESAJ-PM</a:t>
            </a:r>
            <a:endParaRPr lang="en-US" dirty="0"/>
          </a:p>
        </p:txBody>
      </p:sp>
    </p:spTree>
    <p:extLst>
      <p:ext uri="{BB962C8B-B14F-4D97-AF65-F5344CB8AC3E}">
        <p14:creationId xmlns:p14="http://schemas.microsoft.com/office/powerpoint/2010/main" val="539097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3710" y="135992"/>
            <a:ext cx="8961120" cy="672200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1"/>
          </p:nvPr>
        </p:nvSpPr>
        <p:spPr/>
        <p:txBody>
          <a:bodyPr/>
          <a:lstStyle/>
          <a:p>
            <a:fld id="{3B773CDB-7973-454B-9699-5CCFA043586B}" type="slidenum">
              <a:rPr lang="en-US" smtClean="0"/>
              <a:pPr/>
              <a:t>7</a:t>
            </a:fld>
            <a:endParaRPr lang="en-US"/>
          </a:p>
        </p:txBody>
      </p:sp>
      <p:grpSp>
        <p:nvGrpSpPr>
          <p:cNvPr id="60" name="Group 58"/>
          <p:cNvGrpSpPr>
            <a:grpSpLocks/>
          </p:cNvGrpSpPr>
          <p:nvPr/>
        </p:nvGrpSpPr>
        <p:grpSpPr bwMode="auto">
          <a:xfrm>
            <a:off x="482600" y="1150938"/>
            <a:ext cx="7529513" cy="5311775"/>
            <a:chOff x="482600" y="1131811"/>
            <a:chExt cx="7529513" cy="5223563"/>
          </a:xfrm>
        </p:grpSpPr>
        <p:sp>
          <p:nvSpPr>
            <p:cNvPr id="61" name="Freeform 60"/>
            <p:cNvSpPr/>
            <p:nvPr/>
          </p:nvSpPr>
          <p:spPr>
            <a:xfrm rot="21425933">
              <a:off x="4389438" y="1188012"/>
              <a:ext cx="430212" cy="430874"/>
            </a:xfrm>
            <a:custGeom>
              <a:avLst/>
              <a:gdLst>
                <a:gd name="connsiteX0" fmla="*/ 7620 w 541020"/>
                <a:gd name="connsiteY0" fmla="*/ 60960 h 533400"/>
                <a:gd name="connsiteX1" fmla="*/ 91440 w 541020"/>
                <a:gd name="connsiteY1" fmla="*/ 0 h 533400"/>
                <a:gd name="connsiteX2" fmla="*/ 228600 w 541020"/>
                <a:gd name="connsiteY2" fmla="*/ 53340 h 533400"/>
                <a:gd name="connsiteX3" fmla="*/ 358140 w 541020"/>
                <a:gd name="connsiteY3" fmla="*/ 106680 h 533400"/>
                <a:gd name="connsiteX4" fmla="*/ 441960 w 541020"/>
                <a:gd name="connsiteY4" fmla="*/ 106680 h 533400"/>
                <a:gd name="connsiteX5" fmla="*/ 525780 w 541020"/>
                <a:gd name="connsiteY5" fmla="*/ 121920 h 533400"/>
                <a:gd name="connsiteX6" fmla="*/ 541020 w 541020"/>
                <a:gd name="connsiteY6" fmla="*/ 228600 h 533400"/>
                <a:gd name="connsiteX7" fmla="*/ 533400 w 541020"/>
                <a:gd name="connsiteY7" fmla="*/ 304800 h 533400"/>
                <a:gd name="connsiteX8" fmla="*/ 487680 w 541020"/>
                <a:gd name="connsiteY8" fmla="*/ 259080 h 533400"/>
                <a:gd name="connsiteX9" fmla="*/ 441960 w 541020"/>
                <a:gd name="connsiteY9" fmla="*/ 289560 h 533400"/>
                <a:gd name="connsiteX10" fmla="*/ 419100 w 541020"/>
                <a:gd name="connsiteY10" fmla="*/ 289560 h 533400"/>
                <a:gd name="connsiteX11" fmla="*/ 365760 w 541020"/>
                <a:gd name="connsiteY11" fmla="*/ 259080 h 533400"/>
                <a:gd name="connsiteX12" fmla="*/ 358140 w 541020"/>
                <a:gd name="connsiteY12" fmla="*/ 243840 h 533400"/>
                <a:gd name="connsiteX13" fmla="*/ 312420 w 541020"/>
                <a:gd name="connsiteY13" fmla="*/ 266700 h 533400"/>
                <a:gd name="connsiteX14" fmla="*/ 175260 w 541020"/>
                <a:gd name="connsiteY14" fmla="*/ 373380 h 533400"/>
                <a:gd name="connsiteX15" fmla="*/ 7620 w 541020"/>
                <a:gd name="connsiteY15" fmla="*/ 533400 h 533400"/>
                <a:gd name="connsiteX16" fmla="*/ 0 w 541020"/>
                <a:gd name="connsiteY16" fmla="*/ 464820 h 533400"/>
                <a:gd name="connsiteX17" fmla="*/ 38100 w 541020"/>
                <a:gd name="connsiteY17" fmla="*/ 342900 h 533400"/>
                <a:gd name="connsiteX18" fmla="*/ 38100 w 541020"/>
                <a:gd name="connsiteY18" fmla="*/ 228600 h 533400"/>
                <a:gd name="connsiteX19" fmla="*/ 7620 w 541020"/>
                <a:gd name="connsiteY19" fmla="*/ 152400 h 533400"/>
                <a:gd name="connsiteX20" fmla="*/ 7620 w 541020"/>
                <a:gd name="connsiteY20" fmla="*/ 60960 h 533400"/>
                <a:gd name="connsiteX0" fmla="*/ 19050 w 552450"/>
                <a:gd name="connsiteY0" fmla="*/ 60960 h 533400"/>
                <a:gd name="connsiteX1" fmla="*/ 102870 w 552450"/>
                <a:gd name="connsiteY1" fmla="*/ 0 h 533400"/>
                <a:gd name="connsiteX2" fmla="*/ 240030 w 552450"/>
                <a:gd name="connsiteY2" fmla="*/ 53340 h 533400"/>
                <a:gd name="connsiteX3" fmla="*/ 369570 w 552450"/>
                <a:gd name="connsiteY3" fmla="*/ 106680 h 533400"/>
                <a:gd name="connsiteX4" fmla="*/ 453390 w 552450"/>
                <a:gd name="connsiteY4" fmla="*/ 106680 h 533400"/>
                <a:gd name="connsiteX5" fmla="*/ 537210 w 552450"/>
                <a:gd name="connsiteY5" fmla="*/ 121920 h 533400"/>
                <a:gd name="connsiteX6" fmla="*/ 552450 w 552450"/>
                <a:gd name="connsiteY6" fmla="*/ 228600 h 533400"/>
                <a:gd name="connsiteX7" fmla="*/ 544830 w 552450"/>
                <a:gd name="connsiteY7" fmla="*/ 304800 h 533400"/>
                <a:gd name="connsiteX8" fmla="*/ 499110 w 552450"/>
                <a:gd name="connsiteY8" fmla="*/ 259080 h 533400"/>
                <a:gd name="connsiteX9" fmla="*/ 453390 w 552450"/>
                <a:gd name="connsiteY9" fmla="*/ 289560 h 533400"/>
                <a:gd name="connsiteX10" fmla="*/ 430530 w 552450"/>
                <a:gd name="connsiteY10" fmla="*/ 289560 h 533400"/>
                <a:gd name="connsiteX11" fmla="*/ 377190 w 552450"/>
                <a:gd name="connsiteY11" fmla="*/ 259080 h 533400"/>
                <a:gd name="connsiteX12" fmla="*/ 369570 w 552450"/>
                <a:gd name="connsiteY12" fmla="*/ 243840 h 533400"/>
                <a:gd name="connsiteX13" fmla="*/ 323850 w 552450"/>
                <a:gd name="connsiteY13" fmla="*/ 266700 h 533400"/>
                <a:gd name="connsiteX14" fmla="*/ 186690 w 552450"/>
                <a:gd name="connsiteY14" fmla="*/ 373380 h 533400"/>
                <a:gd name="connsiteX15" fmla="*/ 19050 w 552450"/>
                <a:gd name="connsiteY15" fmla="*/ 533400 h 533400"/>
                <a:gd name="connsiteX16" fmla="*/ 11430 w 552450"/>
                <a:gd name="connsiteY16" fmla="*/ 464820 h 533400"/>
                <a:gd name="connsiteX17" fmla="*/ 49530 w 552450"/>
                <a:gd name="connsiteY17" fmla="*/ 342900 h 533400"/>
                <a:gd name="connsiteX18" fmla="*/ 49530 w 552450"/>
                <a:gd name="connsiteY18" fmla="*/ 228600 h 533400"/>
                <a:gd name="connsiteX19" fmla="*/ 19050 w 552450"/>
                <a:gd name="connsiteY19" fmla="*/ 152400 h 533400"/>
                <a:gd name="connsiteX20" fmla="*/ 0 w 552450"/>
                <a:gd name="connsiteY20" fmla="*/ 106680 h 533400"/>
                <a:gd name="connsiteX21" fmla="*/ 19050 w 552450"/>
                <a:gd name="connsiteY21" fmla="*/ 60960 h 533400"/>
                <a:gd name="connsiteX0" fmla="*/ 19050 w 552450"/>
                <a:gd name="connsiteY0" fmla="*/ 60960 h 533400"/>
                <a:gd name="connsiteX1" fmla="*/ 102870 w 552450"/>
                <a:gd name="connsiteY1" fmla="*/ 0 h 533400"/>
                <a:gd name="connsiteX2" fmla="*/ 240030 w 552450"/>
                <a:gd name="connsiteY2" fmla="*/ 53340 h 533400"/>
                <a:gd name="connsiteX3" fmla="*/ 369570 w 552450"/>
                <a:gd name="connsiteY3" fmla="*/ 106680 h 533400"/>
                <a:gd name="connsiteX4" fmla="*/ 453390 w 552450"/>
                <a:gd name="connsiteY4" fmla="*/ 106680 h 533400"/>
                <a:gd name="connsiteX5" fmla="*/ 537210 w 552450"/>
                <a:gd name="connsiteY5" fmla="*/ 121920 h 533400"/>
                <a:gd name="connsiteX6" fmla="*/ 552450 w 552450"/>
                <a:gd name="connsiteY6" fmla="*/ 228600 h 533400"/>
                <a:gd name="connsiteX7" fmla="*/ 544830 w 552450"/>
                <a:gd name="connsiteY7" fmla="*/ 304800 h 533400"/>
                <a:gd name="connsiteX8" fmla="*/ 499110 w 552450"/>
                <a:gd name="connsiteY8" fmla="*/ 259080 h 533400"/>
                <a:gd name="connsiteX9" fmla="*/ 453390 w 552450"/>
                <a:gd name="connsiteY9" fmla="*/ 289560 h 533400"/>
                <a:gd name="connsiteX10" fmla="*/ 430530 w 552450"/>
                <a:gd name="connsiteY10" fmla="*/ 289560 h 533400"/>
                <a:gd name="connsiteX11" fmla="*/ 377190 w 552450"/>
                <a:gd name="connsiteY11" fmla="*/ 259080 h 533400"/>
                <a:gd name="connsiteX12" fmla="*/ 369570 w 552450"/>
                <a:gd name="connsiteY12" fmla="*/ 243840 h 533400"/>
                <a:gd name="connsiteX13" fmla="*/ 323850 w 552450"/>
                <a:gd name="connsiteY13" fmla="*/ 266700 h 533400"/>
                <a:gd name="connsiteX14" fmla="*/ 186690 w 552450"/>
                <a:gd name="connsiteY14" fmla="*/ 373380 h 533400"/>
                <a:gd name="connsiteX15" fmla="*/ 19050 w 552450"/>
                <a:gd name="connsiteY15" fmla="*/ 533400 h 533400"/>
                <a:gd name="connsiteX16" fmla="*/ 11430 w 552450"/>
                <a:gd name="connsiteY16" fmla="*/ 464820 h 533400"/>
                <a:gd name="connsiteX17" fmla="*/ 49530 w 552450"/>
                <a:gd name="connsiteY17" fmla="*/ 342900 h 533400"/>
                <a:gd name="connsiteX18" fmla="*/ 30480 w 552450"/>
                <a:gd name="connsiteY18" fmla="*/ 300990 h 533400"/>
                <a:gd name="connsiteX19" fmla="*/ 49530 w 552450"/>
                <a:gd name="connsiteY19" fmla="*/ 228600 h 533400"/>
                <a:gd name="connsiteX20" fmla="*/ 19050 w 552450"/>
                <a:gd name="connsiteY20" fmla="*/ 152400 h 533400"/>
                <a:gd name="connsiteX21" fmla="*/ 0 w 552450"/>
                <a:gd name="connsiteY21" fmla="*/ 106680 h 533400"/>
                <a:gd name="connsiteX22" fmla="*/ 19050 w 552450"/>
                <a:gd name="connsiteY22" fmla="*/ 60960 h 533400"/>
                <a:gd name="connsiteX0" fmla="*/ 19050 w 552450"/>
                <a:gd name="connsiteY0" fmla="*/ 60960 h 533400"/>
                <a:gd name="connsiteX1" fmla="*/ 102870 w 552450"/>
                <a:gd name="connsiteY1" fmla="*/ 0 h 533400"/>
                <a:gd name="connsiteX2" fmla="*/ 240030 w 552450"/>
                <a:gd name="connsiteY2" fmla="*/ 53340 h 533400"/>
                <a:gd name="connsiteX3" fmla="*/ 369570 w 552450"/>
                <a:gd name="connsiteY3" fmla="*/ 106680 h 533400"/>
                <a:gd name="connsiteX4" fmla="*/ 453390 w 552450"/>
                <a:gd name="connsiteY4" fmla="*/ 106680 h 533400"/>
                <a:gd name="connsiteX5" fmla="*/ 537210 w 552450"/>
                <a:gd name="connsiteY5" fmla="*/ 121920 h 533400"/>
                <a:gd name="connsiteX6" fmla="*/ 552450 w 552450"/>
                <a:gd name="connsiteY6" fmla="*/ 228600 h 533400"/>
                <a:gd name="connsiteX7" fmla="*/ 544830 w 552450"/>
                <a:gd name="connsiteY7" fmla="*/ 304800 h 533400"/>
                <a:gd name="connsiteX8" fmla="*/ 499110 w 552450"/>
                <a:gd name="connsiteY8" fmla="*/ 259080 h 533400"/>
                <a:gd name="connsiteX9" fmla="*/ 453390 w 552450"/>
                <a:gd name="connsiteY9" fmla="*/ 289560 h 533400"/>
                <a:gd name="connsiteX10" fmla="*/ 430530 w 552450"/>
                <a:gd name="connsiteY10" fmla="*/ 289560 h 533400"/>
                <a:gd name="connsiteX11" fmla="*/ 377190 w 552450"/>
                <a:gd name="connsiteY11" fmla="*/ 259080 h 533400"/>
                <a:gd name="connsiteX12" fmla="*/ 369570 w 552450"/>
                <a:gd name="connsiteY12" fmla="*/ 243840 h 533400"/>
                <a:gd name="connsiteX13" fmla="*/ 323850 w 552450"/>
                <a:gd name="connsiteY13" fmla="*/ 266700 h 533400"/>
                <a:gd name="connsiteX14" fmla="*/ 186690 w 552450"/>
                <a:gd name="connsiteY14" fmla="*/ 373380 h 533400"/>
                <a:gd name="connsiteX15" fmla="*/ 19050 w 552450"/>
                <a:gd name="connsiteY15" fmla="*/ 533400 h 533400"/>
                <a:gd name="connsiteX16" fmla="*/ 11430 w 552450"/>
                <a:gd name="connsiteY16" fmla="*/ 464820 h 533400"/>
                <a:gd name="connsiteX17" fmla="*/ 49530 w 552450"/>
                <a:gd name="connsiteY17" fmla="*/ 342900 h 533400"/>
                <a:gd name="connsiteX18" fmla="*/ 72499 w 552450"/>
                <a:gd name="connsiteY18" fmla="*/ 300990 h 533400"/>
                <a:gd name="connsiteX19" fmla="*/ 49530 w 552450"/>
                <a:gd name="connsiteY19" fmla="*/ 228600 h 533400"/>
                <a:gd name="connsiteX20" fmla="*/ 19050 w 552450"/>
                <a:gd name="connsiteY20" fmla="*/ 152400 h 533400"/>
                <a:gd name="connsiteX21" fmla="*/ 0 w 552450"/>
                <a:gd name="connsiteY21" fmla="*/ 106680 h 533400"/>
                <a:gd name="connsiteX22" fmla="*/ 19050 w 552450"/>
                <a:gd name="connsiteY22" fmla="*/ 60960 h 533400"/>
                <a:gd name="connsiteX0" fmla="*/ 19050 w 552450"/>
                <a:gd name="connsiteY0" fmla="*/ 60960 h 533400"/>
                <a:gd name="connsiteX1" fmla="*/ 102870 w 552450"/>
                <a:gd name="connsiteY1" fmla="*/ 0 h 533400"/>
                <a:gd name="connsiteX2" fmla="*/ 240030 w 552450"/>
                <a:gd name="connsiteY2" fmla="*/ 53340 h 533400"/>
                <a:gd name="connsiteX3" fmla="*/ 369570 w 552450"/>
                <a:gd name="connsiteY3" fmla="*/ 106680 h 533400"/>
                <a:gd name="connsiteX4" fmla="*/ 453390 w 552450"/>
                <a:gd name="connsiteY4" fmla="*/ 106680 h 533400"/>
                <a:gd name="connsiteX5" fmla="*/ 537210 w 552450"/>
                <a:gd name="connsiteY5" fmla="*/ 121920 h 533400"/>
                <a:gd name="connsiteX6" fmla="*/ 552450 w 552450"/>
                <a:gd name="connsiteY6" fmla="*/ 228600 h 533400"/>
                <a:gd name="connsiteX7" fmla="*/ 544830 w 552450"/>
                <a:gd name="connsiteY7" fmla="*/ 304800 h 533400"/>
                <a:gd name="connsiteX8" fmla="*/ 499110 w 552450"/>
                <a:gd name="connsiteY8" fmla="*/ 259080 h 533400"/>
                <a:gd name="connsiteX9" fmla="*/ 453390 w 552450"/>
                <a:gd name="connsiteY9" fmla="*/ 289560 h 533400"/>
                <a:gd name="connsiteX10" fmla="*/ 430530 w 552450"/>
                <a:gd name="connsiteY10" fmla="*/ 289560 h 533400"/>
                <a:gd name="connsiteX11" fmla="*/ 377190 w 552450"/>
                <a:gd name="connsiteY11" fmla="*/ 259080 h 533400"/>
                <a:gd name="connsiteX12" fmla="*/ 369570 w 552450"/>
                <a:gd name="connsiteY12" fmla="*/ 243840 h 533400"/>
                <a:gd name="connsiteX13" fmla="*/ 323850 w 552450"/>
                <a:gd name="connsiteY13" fmla="*/ 266700 h 533400"/>
                <a:gd name="connsiteX14" fmla="*/ 186690 w 552450"/>
                <a:gd name="connsiteY14" fmla="*/ 373380 h 533400"/>
                <a:gd name="connsiteX15" fmla="*/ 19050 w 552450"/>
                <a:gd name="connsiteY15" fmla="*/ 533400 h 533400"/>
                <a:gd name="connsiteX16" fmla="*/ 11430 w 552450"/>
                <a:gd name="connsiteY16" fmla="*/ 464820 h 533400"/>
                <a:gd name="connsiteX17" fmla="*/ 91549 w 552450"/>
                <a:gd name="connsiteY17" fmla="*/ 356906 h 533400"/>
                <a:gd name="connsiteX18" fmla="*/ 72499 w 552450"/>
                <a:gd name="connsiteY18" fmla="*/ 300990 h 533400"/>
                <a:gd name="connsiteX19" fmla="*/ 49530 w 552450"/>
                <a:gd name="connsiteY19" fmla="*/ 228600 h 533400"/>
                <a:gd name="connsiteX20" fmla="*/ 19050 w 552450"/>
                <a:gd name="connsiteY20" fmla="*/ 152400 h 533400"/>
                <a:gd name="connsiteX21" fmla="*/ 0 w 552450"/>
                <a:gd name="connsiteY21" fmla="*/ 106680 h 533400"/>
                <a:gd name="connsiteX22" fmla="*/ 19050 w 552450"/>
                <a:gd name="connsiteY22" fmla="*/ 60960 h 533400"/>
                <a:gd name="connsiteX0" fmla="*/ 19050 w 552450"/>
                <a:gd name="connsiteY0" fmla="*/ 60960 h 533400"/>
                <a:gd name="connsiteX1" fmla="*/ 102870 w 552450"/>
                <a:gd name="connsiteY1" fmla="*/ 0 h 533400"/>
                <a:gd name="connsiteX2" fmla="*/ 240030 w 552450"/>
                <a:gd name="connsiteY2" fmla="*/ 53340 h 533400"/>
                <a:gd name="connsiteX3" fmla="*/ 369570 w 552450"/>
                <a:gd name="connsiteY3" fmla="*/ 106680 h 533400"/>
                <a:gd name="connsiteX4" fmla="*/ 453390 w 552450"/>
                <a:gd name="connsiteY4" fmla="*/ 106680 h 533400"/>
                <a:gd name="connsiteX5" fmla="*/ 537210 w 552450"/>
                <a:gd name="connsiteY5" fmla="*/ 121920 h 533400"/>
                <a:gd name="connsiteX6" fmla="*/ 552450 w 552450"/>
                <a:gd name="connsiteY6" fmla="*/ 228600 h 533400"/>
                <a:gd name="connsiteX7" fmla="*/ 544830 w 552450"/>
                <a:gd name="connsiteY7" fmla="*/ 304800 h 533400"/>
                <a:gd name="connsiteX8" fmla="*/ 499110 w 552450"/>
                <a:gd name="connsiteY8" fmla="*/ 259080 h 533400"/>
                <a:gd name="connsiteX9" fmla="*/ 453390 w 552450"/>
                <a:gd name="connsiteY9" fmla="*/ 289560 h 533400"/>
                <a:gd name="connsiteX10" fmla="*/ 430530 w 552450"/>
                <a:gd name="connsiteY10" fmla="*/ 289560 h 533400"/>
                <a:gd name="connsiteX11" fmla="*/ 377190 w 552450"/>
                <a:gd name="connsiteY11" fmla="*/ 259080 h 533400"/>
                <a:gd name="connsiteX12" fmla="*/ 369570 w 552450"/>
                <a:gd name="connsiteY12" fmla="*/ 243840 h 533400"/>
                <a:gd name="connsiteX13" fmla="*/ 323850 w 552450"/>
                <a:gd name="connsiteY13" fmla="*/ 266700 h 533400"/>
                <a:gd name="connsiteX14" fmla="*/ 186690 w 552450"/>
                <a:gd name="connsiteY14" fmla="*/ 373380 h 533400"/>
                <a:gd name="connsiteX15" fmla="*/ 19050 w 552450"/>
                <a:gd name="connsiteY15" fmla="*/ 533400 h 533400"/>
                <a:gd name="connsiteX16" fmla="*/ 60452 w 552450"/>
                <a:gd name="connsiteY16" fmla="*/ 443811 h 533400"/>
                <a:gd name="connsiteX17" fmla="*/ 91549 w 552450"/>
                <a:gd name="connsiteY17" fmla="*/ 356906 h 533400"/>
                <a:gd name="connsiteX18" fmla="*/ 72499 w 552450"/>
                <a:gd name="connsiteY18" fmla="*/ 300990 h 533400"/>
                <a:gd name="connsiteX19" fmla="*/ 49530 w 552450"/>
                <a:gd name="connsiteY19" fmla="*/ 228600 h 533400"/>
                <a:gd name="connsiteX20" fmla="*/ 19050 w 552450"/>
                <a:gd name="connsiteY20" fmla="*/ 152400 h 533400"/>
                <a:gd name="connsiteX21" fmla="*/ 0 w 552450"/>
                <a:gd name="connsiteY21" fmla="*/ 106680 h 533400"/>
                <a:gd name="connsiteX22" fmla="*/ 19050 w 552450"/>
                <a:gd name="connsiteY22" fmla="*/ 60960 h 533400"/>
                <a:gd name="connsiteX0" fmla="*/ 19050 w 552450"/>
                <a:gd name="connsiteY0" fmla="*/ 60960 h 533400"/>
                <a:gd name="connsiteX1" fmla="*/ 102870 w 552450"/>
                <a:gd name="connsiteY1" fmla="*/ 0 h 533400"/>
                <a:gd name="connsiteX2" fmla="*/ 240030 w 552450"/>
                <a:gd name="connsiteY2" fmla="*/ 53340 h 533400"/>
                <a:gd name="connsiteX3" fmla="*/ 369570 w 552450"/>
                <a:gd name="connsiteY3" fmla="*/ 106680 h 533400"/>
                <a:gd name="connsiteX4" fmla="*/ 453390 w 552450"/>
                <a:gd name="connsiteY4" fmla="*/ 106680 h 533400"/>
                <a:gd name="connsiteX5" fmla="*/ 537210 w 552450"/>
                <a:gd name="connsiteY5" fmla="*/ 121920 h 533400"/>
                <a:gd name="connsiteX6" fmla="*/ 552450 w 552450"/>
                <a:gd name="connsiteY6" fmla="*/ 228600 h 533400"/>
                <a:gd name="connsiteX7" fmla="*/ 544830 w 552450"/>
                <a:gd name="connsiteY7" fmla="*/ 304800 h 533400"/>
                <a:gd name="connsiteX8" fmla="*/ 499110 w 552450"/>
                <a:gd name="connsiteY8" fmla="*/ 259080 h 533400"/>
                <a:gd name="connsiteX9" fmla="*/ 453390 w 552450"/>
                <a:gd name="connsiteY9" fmla="*/ 289560 h 533400"/>
                <a:gd name="connsiteX10" fmla="*/ 430530 w 552450"/>
                <a:gd name="connsiteY10" fmla="*/ 289560 h 533400"/>
                <a:gd name="connsiteX11" fmla="*/ 377190 w 552450"/>
                <a:gd name="connsiteY11" fmla="*/ 259080 h 533400"/>
                <a:gd name="connsiteX12" fmla="*/ 369570 w 552450"/>
                <a:gd name="connsiteY12" fmla="*/ 243840 h 533400"/>
                <a:gd name="connsiteX13" fmla="*/ 323850 w 552450"/>
                <a:gd name="connsiteY13" fmla="*/ 266700 h 533400"/>
                <a:gd name="connsiteX14" fmla="*/ 186690 w 552450"/>
                <a:gd name="connsiteY14" fmla="*/ 373380 h 533400"/>
                <a:gd name="connsiteX15" fmla="*/ 19050 w 552450"/>
                <a:gd name="connsiteY15" fmla="*/ 533400 h 533400"/>
                <a:gd name="connsiteX16" fmla="*/ 109474 w 552450"/>
                <a:gd name="connsiteY16" fmla="*/ 433306 h 533400"/>
                <a:gd name="connsiteX17" fmla="*/ 91549 w 552450"/>
                <a:gd name="connsiteY17" fmla="*/ 356906 h 533400"/>
                <a:gd name="connsiteX18" fmla="*/ 72499 w 552450"/>
                <a:gd name="connsiteY18" fmla="*/ 300990 h 533400"/>
                <a:gd name="connsiteX19" fmla="*/ 49530 w 552450"/>
                <a:gd name="connsiteY19" fmla="*/ 228600 h 533400"/>
                <a:gd name="connsiteX20" fmla="*/ 19050 w 552450"/>
                <a:gd name="connsiteY20" fmla="*/ 152400 h 533400"/>
                <a:gd name="connsiteX21" fmla="*/ 0 w 552450"/>
                <a:gd name="connsiteY21" fmla="*/ 106680 h 533400"/>
                <a:gd name="connsiteX22" fmla="*/ 19050 w 552450"/>
                <a:gd name="connsiteY22" fmla="*/ 60960 h 533400"/>
                <a:gd name="connsiteX0" fmla="*/ 19050 w 552450"/>
                <a:gd name="connsiteY0" fmla="*/ 60960 h 533400"/>
                <a:gd name="connsiteX1" fmla="*/ 102870 w 552450"/>
                <a:gd name="connsiteY1" fmla="*/ 0 h 533400"/>
                <a:gd name="connsiteX2" fmla="*/ 240030 w 552450"/>
                <a:gd name="connsiteY2" fmla="*/ 53340 h 533400"/>
                <a:gd name="connsiteX3" fmla="*/ 369570 w 552450"/>
                <a:gd name="connsiteY3" fmla="*/ 106680 h 533400"/>
                <a:gd name="connsiteX4" fmla="*/ 453390 w 552450"/>
                <a:gd name="connsiteY4" fmla="*/ 106680 h 533400"/>
                <a:gd name="connsiteX5" fmla="*/ 537210 w 552450"/>
                <a:gd name="connsiteY5" fmla="*/ 121920 h 533400"/>
                <a:gd name="connsiteX6" fmla="*/ 552450 w 552450"/>
                <a:gd name="connsiteY6" fmla="*/ 228600 h 533400"/>
                <a:gd name="connsiteX7" fmla="*/ 544830 w 552450"/>
                <a:gd name="connsiteY7" fmla="*/ 304800 h 533400"/>
                <a:gd name="connsiteX8" fmla="*/ 499110 w 552450"/>
                <a:gd name="connsiteY8" fmla="*/ 259080 h 533400"/>
                <a:gd name="connsiteX9" fmla="*/ 453390 w 552450"/>
                <a:gd name="connsiteY9" fmla="*/ 289560 h 533400"/>
                <a:gd name="connsiteX10" fmla="*/ 430530 w 552450"/>
                <a:gd name="connsiteY10" fmla="*/ 289560 h 533400"/>
                <a:gd name="connsiteX11" fmla="*/ 377190 w 552450"/>
                <a:gd name="connsiteY11" fmla="*/ 259080 h 533400"/>
                <a:gd name="connsiteX12" fmla="*/ 369570 w 552450"/>
                <a:gd name="connsiteY12" fmla="*/ 243840 h 533400"/>
                <a:gd name="connsiteX13" fmla="*/ 323850 w 552450"/>
                <a:gd name="connsiteY13" fmla="*/ 266700 h 533400"/>
                <a:gd name="connsiteX14" fmla="*/ 186690 w 552450"/>
                <a:gd name="connsiteY14" fmla="*/ 373380 h 533400"/>
                <a:gd name="connsiteX15" fmla="*/ 114876 w 552450"/>
                <a:gd name="connsiteY15" fmla="*/ 495858 h 533400"/>
                <a:gd name="connsiteX16" fmla="*/ 19050 w 552450"/>
                <a:gd name="connsiteY16" fmla="*/ 533400 h 533400"/>
                <a:gd name="connsiteX17" fmla="*/ 109474 w 552450"/>
                <a:gd name="connsiteY17" fmla="*/ 433306 h 533400"/>
                <a:gd name="connsiteX18" fmla="*/ 91549 w 552450"/>
                <a:gd name="connsiteY18" fmla="*/ 356906 h 533400"/>
                <a:gd name="connsiteX19" fmla="*/ 72499 w 552450"/>
                <a:gd name="connsiteY19" fmla="*/ 300990 h 533400"/>
                <a:gd name="connsiteX20" fmla="*/ 49530 w 552450"/>
                <a:gd name="connsiteY20" fmla="*/ 228600 h 533400"/>
                <a:gd name="connsiteX21" fmla="*/ 19050 w 552450"/>
                <a:gd name="connsiteY21" fmla="*/ 152400 h 533400"/>
                <a:gd name="connsiteX22" fmla="*/ 0 w 552450"/>
                <a:gd name="connsiteY22" fmla="*/ 106680 h 533400"/>
                <a:gd name="connsiteX23" fmla="*/ 19050 w 552450"/>
                <a:gd name="connsiteY23" fmla="*/ 60960 h 533400"/>
                <a:gd name="connsiteX0" fmla="*/ 19050 w 552450"/>
                <a:gd name="connsiteY0" fmla="*/ 43452 h 515892"/>
                <a:gd name="connsiteX1" fmla="*/ 130883 w 552450"/>
                <a:gd name="connsiteY1" fmla="*/ 0 h 515892"/>
                <a:gd name="connsiteX2" fmla="*/ 240030 w 552450"/>
                <a:gd name="connsiteY2" fmla="*/ 35832 h 515892"/>
                <a:gd name="connsiteX3" fmla="*/ 369570 w 552450"/>
                <a:gd name="connsiteY3" fmla="*/ 89172 h 515892"/>
                <a:gd name="connsiteX4" fmla="*/ 453390 w 552450"/>
                <a:gd name="connsiteY4" fmla="*/ 89172 h 515892"/>
                <a:gd name="connsiteX5" fmla="*/ 537210 w 552450"/>
                <a:gd name="connsiteY5" fmla="*/ 104412 h 515892"/>
                <a:gd name="connsiteX6" fmla="*/ 552450 w 552450"/>
                <a:gd name="connsiteY6" fmla="*/ 211092 h 515892"/>
                <a:gd name="connsiteX7" fmla="*/ 544830 w 552450"/>
                <a:gd name="connsiteY7" fmla="*/ 287292 h 515892"/>
                <a:gd name="connsiteX8" fmla="*/ 499110 w 552450"/>
                <a:gd name="connsiteY8" fmla="*/ 241572 h 515892"/>
                <a:gd name="connsiteX9" fmla="*/ 453390 w 552450"/>
                <a:gd name="connsiteY9" fmla="*/ 272052 h 515892"/>
                <a:gd name="connsiteX10" fmla="*/ 430530 w 552450"/>
                <a:gd name="connsiteY10" fmla="*/ 272052 h 515892"/>
                <a:gd name="connsiteX11" fmla="*/ 377190 w 552450"/>
                <a:gd name="connsiteY11" fmla="*/ 241572 h 515892"/>
                <a:gd name="connsiteX12" fmla="*/ 369570 w 552450"/>
                <a:gd name="connsiteY12" fmla="*/ 226332 h 515892"/>
                <a:gd name="connsiteX13" fmla="*/ 323850 w 552450"/>
                <a:gd name="connsiteY13" fmla="*/ 249192 h 515892"/>
                <a:gd name="connsiteX14" fmla="*/ 186690 w 552450"/>
                <a:gd name="connsiteY14" fmla="*/ 355872 h 515892"/>
                <a:gd name="connsiteX15" fmla="*/ 114876 w 552450"/>
                <a:gd name="connsiteY15" fmla="*/ 478350 h 515892"/>
                <a:gd name="connsiteX16" fmla="*/ 19050 w 552450"/>
                <a:gd name="connsiteY16" fmla="*/ 515892 h 515892"/>
                <a:gd name="connsiteX17" fmla="*/ 109474 w 552450"/>
                <a:gd name="connsiteY17" fmla="*/ 415798 h 515892"/>
                <a:gd name="connsiteX18" fmla="*/ 91549 w 552450"/>
                <a:gd name="connsiteY18" fmla="*/ 339398 h 515892"/>
                <a:gd name="connsiteX19" fmla="*/ 72499 w 552450"/>
                <a:gd name="connsiteY19" fmla="*/ 283482 h 515892"/>
                <a:gd name="connsiteX20" fmla="*/ 49530 w 552450"/>
                <a:gd name="connsiteY20" fmla="*/ 211092 h 515892"/>
                <a:gd name="connsiteX21" fmla="*/ 19050 w 552450"/>
                <a:gd name="connsiteY21" fmla="*/ 134892 h 515892"/>
                <a:gd name="connsiteX22" fmla="*/ 0 w 552450"/>
                <a:gd name="connsiteY22" fmla="*/ 89172 h 515892"/>
                <a:gd name="connsiteX23" fmla="*/ 19050 w 552450"/>
                <a:gd name="connsiteY23" fmla="*/ 43452 h 515892"/>
                <a:gd name="connsiteX0" fmla="*/ 43561 w 552450"/>
                <a:gd name="connsiteY0" fmla="*/ 46954 h 515892"/>
                <a:gd name="connsiteX1" fmla="*/ 130883 w 552450"/>
                <a:gd name="connsiteY1" fmla="*/ 0 h 515892"/>
                <a:gd name="connsiteX2" fmla="*/ 240030 w 552450"/>
                <a:gd name="connsiteY2" fmla="*/ 35832 h 515892"/>
                <a:gd name="connsiteX3" fmla="*/ 369570 w 552450"/>
                <a:gd name="connsiteY3" fmla="*/ 89172 h 515892"/>
                <a:gd name="connsiteX4" fmla="*/ 453390 w 552450"/>
                <a:gd name="connsiteY4" fmla="*/ 89172 h 515892"/>
                <a:gd name="connsiteX5" fmla="*/ 537210 w 552450"/>
                <a:gd name="connsiteY5" fmla="*/ 104412 h 515892"/>
                <a:gd name="connsiteX6" fmla="*/ 552450 w 552450"/>
                <a:gd name="connsiteY6" fmla="*/ 211092 h 515892"/>
                <a:gd name="connsiteX7" fmla="*/ 544830 w 552450"/>
                <a:gd name="connsiteY7" fmla="*/ 287292 h 515892"/>
                <a:gd name="connsiteX8" fmla="*/ 499110 w 552450"/>
                <a:gd name="connsiteY8" fmla="*/ 241572 h 515892"/>
                <a:gd name="connsiteX9" fmla="*/ 453390 w 552450"/>
                <a:gd name="connsiteY9" fmla="*/ 272052 h 515892"/>
                <a:gd name="connsiteX10" fmla="*/ 430530 w 552450"/>
                <a:gd name="connsiteY10" fmla="*/ 272052 h 515892"/>
                <a:gd name="connsiteX11" fmla="*/ 377190 w 552450"/>
                <a:gd name="connsiteY11" fmla="*/ 241572 h 515892"/>
                <a:gd name="connsiteX12" fmla="*/ 369570 w 552450"/>
                <a:gd name="connsiteY12" fmla="*/ 226332 h 515892"/>
                <a:gd name="connsiteX13" fmla="*/ 323850 w 552450"/>
                <a:gd name="connsiteY13" fmla="*/ 249192 h 515892"/>
                <a:gd name="connsiteX14" fmla="*/ 186690 w 552450"/>
                <a:gd name="connsiteY14" fmla="*/ 355872 h 515892"/>
                <a:gd name="connsiteX15" fmla="*/ 114876 w 552450"/>
                <a:gd name="connsiteY15" fmla="*/ 478350 h 515892"/>
                <a:gd name="connsiteX16" fmla="*/ 19050 w 552450"/>
                <a:gd name="connsiteY16" fmla="*/ 515892 h 515892"/>
                <a:gd name="connsiteX17" fmla="*/ 109474 w 552450"/>
                <a:gd name="connsiteY17" fmla="*/ 415798 h 515892"/>
                <a:gd name="connsiteX18" fmla="*/ 91549 w 552450"/>
                <a:gd name="connsiteY18" fmla="*/ 339398 h 515892"/>
                <a:gd name="connsiteX19" fmla="*/ 72499 w 552450"/>
                <a:gd name="connsiteY19" fmla="*/ 283482 h 515892"/>
                <a:gd name="connsiteX20" fmla="*/ 49530 w 552450"/>
                <a:gd name="connsiteY20" fmla="*/ 211092 h 515892"/>
                <a:gd name="connsiteX21" fmla="*/ 19050 w 552450"/>
                <a:gd name="connsiteY21" fmla="*/ 134892 h 515892"/>
                <a:gd name="connsiteX22" fmla="*/ 0 w 552450"/>
                <a:gd name="connsiteY22" fmla="*/ 89172 h 515892"/>
                <a:gd name="connsiteX23" fmla="*/ 43561 w 552450"/>
                <a:gd name="connsiteY23" fmla="*/ 46954 h 515892"/>
                <a:gd name="connsiteX0" fmla="*/ 24511 w 533400"/>
                <a:gd name="connsiteY0" fmla="*/ 46954 h 515892"/>
                <a:gd name="connsiteX1" fmla="*/ 111833 w 533400"/>
                <a:gd name="connsiteY1" fmla="*/ 0 h 515892"/>
                <a:gd name="connsiteX2" fmla="*/ 220980 w 533400"/>
                <a:gd name="connsiteY2" fmla="*/ 35832 h 515892"/>
                <a:gd name="connsiteX3" fmla="*/ 350520 w 533400"/>
                <a:gd name="connsiteY3" fmla="*/ 89172 h 515892"/>
                <a:gd name="connsiteX4" fmla="*/ 434340 w 533400"/>
                <a:gd name="connsiteY4" fmla="*/ 89172 h 515892"/>
                <a:gd name="connsiteX5" fmla="*/ 518160 w 533400"/>
                <a:gd name="connsiteY5" fmla="*/ 104412 h 515892"/>
                <a:gd name="connsiteX6" fmla="*/ 533400 w 533400"/>
                <a:gd name="connsiteY6" fmla="*/ 211092 h 515892"/>
                <a:gd name="connsiteX7" fmla="*/ 525780 w 533400"/>
                <a:gd name="connsiteY7" fmla="*/ 287292 h 515892"/>
                <a:gd name="connsiteX8" fmla="*/ 480060 w 533400"/>
                <a:gd name="connsiteY8" fmla="*/ 241572 h 515892"/>
                <a:gd name="connsiteX9" fmla="*/ 434340 w 533400"/>
                <a:gd name="connsiteY9" fmla="*/ 272052 h 515892"/>
                <a:gd name="connsiteX10" fmla="*/ 411480 w 533400"/>
                <a:gd name="connsiteY10" fmla="*/ 272052 h 515892"/>
                <a:gd name="connsiteX11" fmla="*/ 358140 w 533400"/>
                <a:gd name="connsiteY11" fmla="*/ 241572 h 515892"/>
                <a:gd name="connsiteX12" fmla="*/ 350520 w 533400"/>
                <a:gd name="connsiteY12" fmla="*/ 226332 h 515892"/>
                <a:gd name="connsiteX13" fmla="*/ 304800 w 533400"/>
                <a:gd name="connsiteY13" fmla="*/ 249192 h 515892"/>
                <a:gd name="connsiteX14" fmla="*/ 167640 w 533400"/>
                <a:gd name="connsiteY14" fmla="*/ 355872 h 515892"/>
                <a:gd name="connsiteX15" fmla="*/ 95826 w 533400"/>
                <a:gd name="connsiteY15" fmla="*/ 478350 h 515892"/>
                <a:gd name="connsiteX16" fmla="*/ 0 w 533400"/>
                <a:gd name="connsiteY16" fmla="*/ 515892 h 515892"/>
                <a:gd name="connsiteX17" fmla="*/ 90424 w 533400"/>
                <a:gd name="connsiteY17" fmla="*/ 415798 h 515892"/>
                <a:gd name="connsiteX18" fmla="*/ 72499 w 533400"/>
                <a:gd name="connsiteY18" fmla="*/ 339398 h 515892"/>
                <a:gd name="connsiteX19" fmla="*/ 53449 w 533400"/>
                <a:gd name="connsiteY19" fmla="*/ 283482 h 515892"/>
                <a:gd name="connsiteX20" fmla="*/ 30480 w 533400"/>
                <a:gd name="connsiteY20" fmla="*/ 211092 h 515892"/>
                <a:gd name="connsiteX21" fmla="*/ 0 w 533400"/>
                <a:gd name="connsiteY21" fmla="*/ 134892 h 515892"/>
                <a:gd name="connsiteX22" fmla="*/ 1959 w 533400"/>
                <a:gd name="connsiteY22" fmla="*/ 85670 h 515892"/>
                <a:gd name="connsiteX23" fmla="*/ 24511 w 533400"/>
                <a:gd name="connsiteY23" fmla="*/ 46954 h 515892"/>
                <a:gd name="connsiteX0" fmla="*/ 24511 w 533400"/>
                <a:gd name="connsiteY0" fmla="*/ 46954 h 515892"/>
                <a:gd name="connsiteX1" fmla="*/ 111833 w 533400"/>
                <a:gd name="connsiteY1" fmla="*/ 0 h 515892"/>
                <a:gd name="connsiteX2" fmla="*/ 220980 w 533400"/>
                <a:gd name="connsiteY2" fmla="*/ 35832 h 515892"/>
                <a:gd name="connsiteX3" fmla="*/ 350520 w 533400"/>
                <a:gd name="connsiteY3" fmla="*/ 89172 h 515892"/>
                <a:gd name="connsiteX4" fmla="*/ 434340 w 533400"/>
                <a:gd name="connsiteY4" fmla="*/ 89172 h 515892"/>
                <a:gd name="connsiteX5" fmla="*/ 518160 w 533400"/>
                <a:gd name="connsiteY5" fmla="*/ 104412 h 515892"/>
                <a:gd name="connsiteX6" fmla="*/ 533400 w 533400"/>
                <a:gd name="connsiteY6" fmla="*/ 211092 h 515892"/>
                <a:gd name="connsiteX7" fmla="*/ 525780 w 533400"/>
                <a:gd name="connsiteY7" fmla="*/ 287292 h 515892"/>
                <a:gd name="connsiteX8" fmla="*/ 480060 w 533400"/>
                <a:gd name="connsiteY8" fmla="*/ 241572 h 515892"/>
                <a:gd name="connsiteX9" fmla="*/ 434340 w 533400"/>
                <a:gd name="connsiteY9" fmla="*/ 272052 h 515892"/>
                <a:gd name="connsiteX10" fmla="*/ 411480 w 533400"/>
                <a:gd name="connsiteY10" fmla="*/ 272052 h 515892"/>
                <a:gd name="connsiteX11" fmla="*/ 358140 w 533400"/>
                <a:gd name="connsiteY11" fmla="*/ 241572 h 515892"/>
                <a:gd name="connsiteX12" fmla="*/ 350520 w 533400"/>
                <a:gd name="connsiteY12" fmla="*/ 226332 h 515892"/>
                <a:gd name="connsiteX13" fmla="*/ 304800 w 533400"/>
                <a:gd name="connsiteY13" fmla="*/ 249192 h 515892"/>
                <a:gd name="connsiteX14" fmla="*/ 167640 w 533400"/>
                <a:gd name="connsiteY14" fmla="*/ 355872 h 515892"/>
                <a:gd name="connsiteX15" fmla="*/ 95826 w 533400"/>
                <a:gd name="connsiteY15" fmla="*/ 478350 h 515892"/>
                <a:gd name="connsiteX16" fmla="*/ 0 w 533400"/>
                <a:gd name="connsiteY16" fmla="*/ 515892 h 515892"/>
                <a:gd name="connsiteX17" fmla="*/ 90424 w 533400"/>
                <a:gd name="connsiteY17" fmla="*/ 415798 h 515892"/>
                <a:gd name="connsiteX18" fmla="*/ 72499 w 533400"/>
                <a:gd name="connsiteY18" fmla="*/ 339398 h 515892"/>
                <a:gd name="connsiteX19" fmla="*/ 53449 w 533400"/>
                <a:gd name="connsiteY19" fmla="*/ 283482 h 515892"/>
                <a:gd name="connsiteX20" fmla="*/ 12489 w 533400"/>
                <a:gd name="connsiteY20" fmla="*/ 215842 h 515892"/>
                <a:gd name="connsiteX21" fmla="*/ 0 w 533400"/>
                <a:gd name="connsiteY21" fmla="*/ 134892 h 515892"/>
                <a:gd name="connsiteX22" fmla="*/ 1959 w 533400"/>
                <a:gd name="connsiteY22" fmla="*/ 85670 h 515892"/>
                <a:gd name="connsiteX23" fmla="*/ 24511 w 533400"/>
                <a:gd name="connsiteY23" fmla="*/ 46954 h 515892"/>
                <a:gd name="connsiteX0" fmla="*/ 24511 w 533400"/>
                <a:gd name="connsiteY0" fmla="*/ 46954 h 515892"/>
                <a:gd name="connsiteX1" fmla="*/ 111833 w 533400"/>
                <a:gd name="connsiteY1" fmla="*/ 0 h 515892"/>
                <a:gd name="connsiteX2" fmla="*/ 220980 w 533400"/>
                <a:gd name="connsiteY2" fmla="*/ 35832 h 515892"/>
                <a:gd name="connsiteX3" fmla="*/ 350520 w 533400"/>
                <a:gd name="connsiteY3" fmla="*/ 89172 h 515892"/>
                <a:gd name="connsiteX4" fmla="*/ 434340 w 533400"/>
                <a:gd name="connsiteY4" fmla="*/ 89172 h 515892"/>
                <a:gd name="connsiteX5" fmla="*/ 518160 w 533400"/>
                <a:gd name="connsiteY5" fmla="*/ 104412 h 515892"/>
                <a:gd name="connsiteX6" fmla="*/ 533400 w 533400"/>
                <a:gd name="connsiteY6" fmla="*/ 211092 h 515892"/>
                <a:gd name="connsiteX7" fmla="*/ 525780 w 533400"/>
                <a:gd name="connsiteY7" fmla="*/ 287292 h 515892"/>
                <a:gd name="connsiteX8" fmla="*/ 480060 w 533400"/>
                <a:gd name="connsiteY8" fmla="*/ 241572 h 515892"/>
                <a:gd name="connsiteX9" fmla="*/ 434340 w 533400"/>
                <a:gd name="connsiteY9" fmla="*/ 272052 h 515892"/>
                <a:gd name="connsiteX10" fmla="*/ 411480 w 533400"/>
                <a:gd name="connsiteY10" fmla="*/ 272052 h 515892"/>
                <a:gd name="connsiteX11" fmla="*/ 358140 w 533400"/>
                <a:gd name="connsiteY11" fmla="*/ 241572 h 515892"/>
                <a:gd name="connsiteX12" fmla="*/ 350520 w 533400"/>
                <a:gd name="connsiteY12" fmla="*/ 226332 h 515892"/>
                <a:gd name="connsiteX13" fmla="*/ 304800 w 533400"/>
                <a:gd name="connsiteY13" fmla="*/ 249192 h 515892"/>
                <a:gd name="connsiteX14" fmla="*/ 167640 w 533400"/>
                <a:gd name="connsiteY14" fmla="*/ 355872 h 515892"/>
                <a:gd name="connsiteX15" fmla="*/ 95826 w 533400"/>
                <a:gd name="connsiteY15" fmla="*/ 478350 h 515892"/>
                <a:gd name="connsiteX16" fmla="*/ 0 w 533400"/>
                <a:gd name="connsiteY16" fmla="*/ 515892 h 515892"/>
                <a:gd name="connsiteX17" fmla="*/ 90424 w 533400"/>
                <a:gd name="connsiteY17" fmla="*/ 415798 h 515892"/>
                <a:gd name="connsiteX18" fmla="*/ 72499 w 533400"/>
                <a:gd name="connsiteY18" fmla="*/ 339398 h 515892"/>
                <a:gd name="connsiteX19" fmla="*/ 17768 w 533400"/>
                <a:gd name="connsiteY19" fmla="*/ 287380 h 515892"/>
                <a:gd name="connsiteX20" fmla="*/ 12489 w 533400"/>
                <a:gd name="connsiteY20" fmla="*/ 215842 h 515892"/>
                <a:gd name="connsiteX21" fmla="*/ 0 w 533400"/>
                <a:gd name="connsiteY21" fmla="*/ 134892 h 515892"/>
                <a:gd name="connsiteX22" fmla="*/ 1959 w 533400"/>
                <a:gd name="connsiteY22" fmla="*/ 85670 h 515892"/>
                <a:gd name="connsiteX23" fmla="*/ 24511 w 533400"/>
                <a:gd name="connsiteY23" fmla="*/ 46954 h 515892"/>
                <a:gd name="connsiteX0" fmla="*/ 24511 w 533400"/>
                <a:gd name="connsiteY0" fmla="*/ 46954 h 515892"/>
                <a:gd name="connsiteX1" fmla="*/ 111833 w 533400"/>
                <a:gd name="connsiteY1" fmla="*/ 0 h 515892"/>
                <a:gd name="connsiteX2" fmla="*/ 220980 w 533400"/>
                <a:gd name="connsiteY2" fmla="*/ 35832 h 515892"/>
                <a:gd name="connsiteX3" fmla="*/ 350520 w 533400"/>
                <a:gd name="connsiteY3" fmla="*/ 89172 h 515892"/>
                <a:gd name="connsiteX4" fmla="*/ 434340 w 533400"/>
                <a:gd name="connsiteY4" fmla="*/ 89172 h 515892"/>
                <a:gd name="connsiteX5" fmla="*/ 518160 w 533400"/>
                <a:gd name="connsiteY5" fmla="*/ 104412 h 515892"/>
                <a:gd name="connsiteX6" fmla="*/ 533400 w 533400"/>
                <a:gd name="connsiteY6" fmla="*/ 211092 h 515892"/>
                <a:gd name="connsiteX7" fmla="*/ 525780 w 533400"/>
                <a:gd name="connsiteY7" fmla="*/ 287292 h 515892"/>
                <a:gd name="connsiteX8" fmla="*/ 480060 w 533400"/>
                <a:gd name="connsiteY8" fmla="*/ 241572 h 515892"/>
                <a:gd name="connsiteX9" fmla="*/ 434340 w 533400"/>
                <a:gd name="connsiteY9" fmla="*/ 272052 h 515892"/>
                <a:gd name="connsiteX10" fmla="*/ 411480 w 533400"/>
                <a:gd name="connsiteY10" fmla="*/ 272052 h 515892"/>
                <a:gd name="connsiteX11" fmla="*/ 358140 w 533400"/>
                <a:gd name="connsiteY11" fmla="*/ 241572 h 515892"/>
                <a:gd name="connsiteX12" fmla="*/ 350520 w 533400"/>
                <a:gd name="connsiteY12" fmla="*/ 226332 h 515892"/>
                <a:gd name="connsiteX13" fmla="*/ 304800 w 533400"/>
                <a:gd name="connsiteY13" fmla="*/ 249192 h 515892"/>
                <a:gd name="connsiteX14" fmla="*/ 167640 w 533400"/>
                <a:gd name="connsiteY14" fmla="*/ 355872 h 515892"/>
                <a:gd name="connsiteX15" fmla="*/ 95826 w 533400"/>
                <a:gd name="connsiteY15" fmla="*/ 478350 h 515892"/>
                <a:gd name="connsiteX16" fmla="*/ 0 w 533400"/>
                <a:gd name="connsiteY16" fmla="*/ 515892 h 515892"/>
                <a:gd name="connsiteX17" fmla="*/ 90424 w 533400"/>
                <a:gd name="connsiteY17" fmla="*/ 415798 h 515892"/>
                <a:gd name="connsiteX18" fmla="*/ 18827 w 533400"/>
                <a:gd name="connsiteY18" fmla="*/ 348045 h 515892"/>
                <a:gd name="connsiteX19" fmla="*/ 17768 w 533400"/>
                <a:gd name="connsiteY19" fmla="*/ 287380 h 515892"/>
                <a:gd name="connsiteX20" fmla="*/ 12489 w 533400"/>
                <a:gd name="connsiteY20" fmla="*/ 215842 h 515892"/>
                <a:gd name="connsiteX21" fmla="*/ 0 w 533400"/>
                <a:gd name="connsiteY21" fmla="*/ 134892 h 515892"/>
                <a:gd name="connsiteX22" fmla="*/ 1959 w 533400"/>
                <a:gd name="connsiteY22" fmla="*/ 85670 h 515892"/>
                <a:gd name="connsiteX23" fmla="*/ 24511 w 533400"/>
                <a:gd name="connsiteY23" fmla="*/ 46954 h 515892"/>
                <a:gd name="connsiteX0" fmla="*/ 24511 w 533400"/>
                <a:gd name="connsiteY0" fmla="*/ 46954 h 515892"/>
                <a:gd name="connsiteX1" fmla="*/ 111833 w 533400"/>
                <a:gd name="connsiteY1" fmla="*/ 0 h 515892"/>
                <a:gd name="connsiteX2" fmla="*/ 220980 w 533400"/>
                <a:gd name="connsiteY2" fmla="*/ 35832 h 515892"/>
                <a:gd name="connsiteX3" fmla="*/ 350520 w 533400"/>
                <a:gd name="connsiteY3" fmla="*/ 89172 h 515892"/>
                <a:gd name="connsiteX4" fmla="*/ 434340 w 533400"/>
                <a:gd name="connsiteY4" fmla="*/ 89172 h 515892"/>
                <a:gd name="connsiteX5" fmla="*/ 518160 w 533400"/>
                <a:gd name="connsiteY5" fmla="*/ 104412 h 515892"/>
                <a:gd name="connsiteX6" fmla="*/ 533400 w 533400"/>
                <a:gd name="connsiteY6" fmla="*/ 211092 h 515892"/>
                <a:gd name="connsiteX7" fmla="*/ 525780 w 533400"/>
                <a:gd name="connsiteY7" fmla="*/ 287292 h 515892"/>
                <a:gd name="connsiteX8" fmla="*/ 480060 w 533400"/>
                <a:gd name="connsiteY8" fmla="*/ 241572 h 515892"/>
                <a:gd name="connsiteX9" fmla="*/ 434340 w 533400"/>
                <a:gd name="connsiteY9" fmla="*/ 272052 h 515892"/>
                <a:gd name="connsiteX10" fmla="*/ 411480 w 533400"/>
                <a:gd name="connsiteY10" fmla="*/ 272052 h 515892"/>
                <a:gd name="connsiteX11" fmla="*/ 358140 w 533400"/>
                <a:gd name="connsiteY11" fmla="*/ 241572 h 515892"/>
                <a:gd name="connsiteX12" fmla="*/ 350520 w 533400"/>
                <a:gd name="connsiteY12" fmla="*/ 226332 h 515892"/>
                <a:gd name="connsiteX13" fmla="*/ 304800 w 533400"/>
                <a:gd name="connsiteY13" fmla="*/ 249192 h 515892"/>
                <a:gd name="connsiteX14" fmla="*/ 167640 w 533400"/>
                <a:gd name="connsiteY14" fmla="*/ 355872 h 515892"/>
                <a:gd name="connsiteX15" fmla="*/ 73433 w 533400"/>
                <a:gd name="connsiteY15" fmla="*/ 454813 h 515892"/>
                <a:gd name="connsiteX16" fmla="*/ 0 w 533400"/>
                <a:gd name="connsiteY16" fmla="*/ 515892 h 515892"/>
                <a:gd name="connsiteX17" fmla="*/ 90424 w 533400"/>
                <a:gd name="connsiteY17" fmla="*/ 415798 h 515892"/>
                <a:gd name="connsiteX18" fmla="*/ 18827 w 533400"/>
                <a:gd name="connsiteY18" fmla="*/ 348045 h 515892"/>
                <a:gd name="connsiteX19" fmla="*/ 17768 w 533400"/>
                <a:gd name="connsiteY19" fmla="*/ 287380 h 515892"/>
                <a:gd name="connsiteX20" fmla="*/ 12489 w 533400"/>
                <a:gd name="connsiteY20" fmla="*/ 215842 h 515892"/>
                <a:gd name="connsiteX21" fmla="*/ 0 w 533400"/>
                <a:gd name="connsiteY21" fmla="*/ 134892 h 515892"/>
                <a:gd name="connsiteX22" fmla="*/ 1959 w 533400"/>
                <a:gd name="connsiteY22" fmla="*/ 85670 h 515892"/>
                <a:gd name="connsiteX23" fmla="*/ 24511 w 533400"/>
                <a:gd name="connsiteY23" fmla="*/ 46954 h 51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3400" h="515892">
                  <a:moveTo>
                    <a:pt x="24511" y="46954"/>
                  </a:moveTo>
                  <a:lnTo>
                    <a:pt x="111833" y="0"/>
                  </a:lnTo>
                  <a:lnTo>
                    <a:pt x="220980" y="35832"/>
                  </a:lnTo>
                  <a:lnTo>
                    <a:pt x="350520" y="89172"/>
                  </a:lnTo>
                  <a:lnTo>
                    <a:pt x="434340" y="89172"/>
                  </a:lnTo>
                  <a:lnTo>
                    <a:pt x="518160" y="104412"/>
                  </a:lnTo>
                  <a:lnTo>
                    <a:pt x="533400" y="211092"/>
                  </a:lnTo>
                  <a:lnTo>
                    <a:pt x="525780" y="287292"/>
                  </a:lnTo>
                  <a:lnTo>
                    <a:pt x="480060" y="241572"/>
                  </a:lnTo>
                  <a:lnTo>
                    <a:pt x="434340" y="272052"/>
                  </a:lnTo>
                  <a:lnTo>
                    <a:pt x="411480" y="272052"/>
                  </a:lnTo>
                  <a:lnTo>
                    <a:pt x="358140" y="241572"/>
                  </a:lnTo>
                  <a:lnTo>
                    <a:pt x="350520" y="226332"/>
                  </a:lnTo>
                  <a:lnTo>
                    <a:pt x="304800" y="249192"/>
                  </a:lnTo>
                  <a:lnTo>
                    <a:pt x="167640" y="355872"/>
                  </a:lnTo>
                  <a:lnTo>
                    <a:pt x="73433" y="454813"/>
                  </a:lnTo>
                  <a:lnTo>
                    <a:pt x="0" y="515892"/>
                  </a:lnTo>
                  <a:lnTo>
                    <a:pt x="90424" y="415798"/>
                  </a:lnTo>
                  <a:lnTo>
                    <a:pt x="18827" y="348045"/>
                  </a:lnTo>
                  <a:lnTo>
                    <a:pt x="17768" y="287380"/>
                  </a:lnTo>
                  <a:lnTo>
                    <a:pt x="12489" y="215842"/>
                  </a:lnTo>
                  <a:lnTo>
                    <a:pt x="0" y="134892"/>
                  </a:lnTo>
                  <a:lnTo>
                    <a:pt x="1959" y="85670"/>
                  </a:lnTo>
                  <a:lnTo>
                    <a:pt x="24511" y="46954"/>
                  </a:lnTo>
                  <a:close/>
                </a:path>
              </a:pathLst>
            </a:custGeom>
            <a:solidFill>
              <a:srgbClr val="DAEDEF">
                <a:lumMod val="75000"/>
                <a:alpha val="67059"/>
              </a:srgbClr>
            </a:solidFill>
            <a:ln w="6350" cap="flat" cmpd="sng" algn="ctr">
              <a:solidFill>
                <a:srgbClr val="FFFFFF"/>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62" name="Freeform 61"/>
            <p:cNvSpPr/>
            <p:nvPr/>
          </p:nvSpPr>
          <p:spPr>
            <a:xfrm rot="21425933">
              <a:off x="4392613" y="1370664"/>
              <a:ext cx="482600" cy="396529"/>
            </a:xfrm>
            <a:custGeom>
              <a:avLst/>
              <a:gdLst>
                <a:gd name="connsiteX0" fmla="*/ 3810 w 575310"/>
                <a:gd name="connsiteY0" fmla="*/ 281940 h 457200"/>
                <a:gd name="connsiteX1" fmla="*/ 0 w 575310"/>
                <a:gd name="connsiteY1" fmla="*/ 384810 h 457200"/>
                <a:gd name="connsiteX2" fmla="*/ 320040 w 575310"/>
                <a:gd name="connsiteY2" fmla="*/ 377190 h 457200"/>
                <a:gd name="connsiteX3" fmla="*/ 312420 w 575310"/>
                <a:gd name="connsiteY3" fmla="*/ 453390 h 457200"/>
                <a:gd name="connsiteX4" fmla="*/ 384810 w 575310"/>
                <a:gd name="connsiteY4" fmla="*/ 434340 h 457200"/>
                <a:gd name="connsiteX5" fmla="*/ 434340 w 575310"/>
                <a:gd name="connsiteY5" fmla="*/ 453390 h 457200"/>
                <a:gd name="connsiteX6" fmla="*/ 434340 w 575310"/>
                <a:gd name="connsiteY6" fmla="*/ 453390 h 457200"/>
                <a:gd name="connsiteX7" fmla="*/ 537210 w 575310"/>
                <a:gd name="connsiteY7" fmla="*/ 457200 h 457200"/>
                <a:gd name="connsiteX8" fmla="*/ 533400 w 575310"/>
                <a:gd name="connsiteY8" fmla="*/ 323850 h 457200"/>
                <a:gd name="connsiteX9" fmla="*/ 575310 w 575310"/>
                <a:gd name="connsiteY9" fmla="*/ 312420 h 457200"/>
                <a:gd name="connsiteX10" fmla="*/ 529590 w 575310"/>
                <a:gd name="connsiteY10" fmla="*/ 45720 h 457200"/>
                <a:gd name="connsiteX11" fmla="*/ 476250 w 575310"/>
                <a:gd name="connsiteY11" fmla="*/ 15240 h 457200"/>
                <a:gd name="connsiteX12" fmla="*/ 430530 w 575310"/>
                <a:gd name="connsiteY12" fmla="*/ 45720 h 457200"/>
                <a:gd name="connsiteX13" fmla="*/ 381000 w 575310"/>
                <a:gd name="connsiteY13" fmla="*/ 26670 h 457200"/>
                <a:gd name="connsiteX14" fmla="*/ 354330 w 575310"/>
                <a:gd name="connsiteY14" fmla="*/ 0 h 457200"/>
                <a:gd name="connsiteX15" fmla="*/ 270510 w 575310"/>
                <a:gd name="connsiteY15" fmla="*/ 57150 h 457200"/>
                <a:gd name="connsiteX16" fmla="*/ 179070 w 575310"/>
                <a:gd name="connsiteY16" fmla="*/ 118110 h 457200"/>
                <a:gd name="connsiteX17" fmla="*/ 3810 w 575310"/>
                <a:gd name="connsiteY17" fmla="*/ 28194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75310" h="457200">
                  <a:moveTo>
                    <a:pt x="3810" y="281940"/>
                  </a:moveTo>
                  <a:lnTo>
                    <a:pt x="0" y="384810"/>
                  </a:lnTo>
                  <a:lnTo>
                    <a:pt x="320040" y="377190"/>
                  </a:lnTo>
                  <a:lnTo>
                    <a:pt x="312420" y="453390"/>
                  </a:lnTo>
                  <a:lnTo>
                    <a:pt x="384810" y="434340"/>
                  </a:lnTo>
                  <a:lnTo>
                    <a:pt x="434340" y="453390"/>
                  </a:lnTo>
                  <a:lnTo>
                    <a:pt x="434340" y="453390"/>
                  </a:lnTo>
                  <a:lnTo>
                    <a:pt x="537210" y="457200"/>
                  </a:lnTo>
                  <a:lnTo>
                    <a:pt x="533400" y="323850"/>
                  </a:lnTo>
                  <a:lnTo>
                    <a:pt x="575310" y="312420"/>
                  </a:lnTo>
                  <a:lnTo>
                    <a:pt x="529590" y="45720"/>
                  </a:lnTo>
                  <a:lnTo>
                    <a:pt x="476250" y="15240"/>
                  </a:lnTo>
                  <a:lnTo>
                    <a:pt x="430530" y="45720"/>
                  </a:lnTo>
                  <a:lnTo>
                    <a:pt x="381000" y="26670"/>
                  </a:lnTo>
                  <a:lnTo>
                    <a:pt x="354330" y="0"/>
                  </a:lnTo>
                  <a:lnTo>
                    <a:pt x="270510" y="57150"/>
                  </a:lnTo>
                  <a:lnTo>
                    <a:pt x="179070" y="118110"/>
                  </a:lnTo>
                  <a:lnTo>
                    <a:pt x="3810" y="281940"/>
                  </a:lnTo>
                  <a:close/>
                </a:path>
              </a:pathLst>
            </a:custGeom>
            <a:solidFill>
              <a:srgbClr val="DAEDEF">
                <a:lumMod val="75000"/>
                <a:alpha val="67059"/>
              </a:srgbClr>
            </a:solidFill>
            <a:ln w="6350" cap="flat" cmpd="sng" algn="ctr">
              <a:solidFill>
                <a:srgbClr val="FFFFFF"/>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63" name="Freeform 62"/>
            <p:cNvSpPr/>
            <p:nvPr/>
          </p:nvSpPr>
          <p:spPr>
            <a:xfrm rot="21425933">
              <a:off x="4665663" y="1632935"/>
              <a:ext cx="384175" cy="529226"/>
            </a:xfrm>
            <a:custGeom>
              <a:avLst/>
              <a:gdLst>
                <a:gd name="connsiteX0" fmla="*/ 11430 w 441960"/>
                <a:gd name="connsiteY0" fmla="*/ 137160 h 621030"/>
                <a:gd name="connsiteX1" fmla="*/ 0 w 441960"/>
                <a:gd name="connsiteY1" fmla="*/ 220980 h 621030"/>
                <a:gd name="connsiteX2" fmla="*/ 87630 w 441960"/>
                <a:gd name="connsiteY2" fmla="*/ 297180 h 621030"/>
                <a:gd name="connsiteX3" fmla="*/ 72390 w 441960"/>
                <a:gd name="connsiteY3" fmla="*/ 361950 h 621030"/>
                <a:gd name="connsiteX4" fmla="*/ 87630 w 441960"/>
                <a:gd name="connsiteY4" fmla="*/ 407670 h 621030"/>
                <a:gd name="connsiteX5" fmla="*/ 125730 w 441960"/>
                <a:gd name="connsiteY5" fmla="*/ 476250 h 621030"/>
                <a:gd name="connsiteX6" fmla="*/ 152400 w 441960"/>
                <a:gd name="connsiteY6" fmla="*/ 499110 h 621030"/>
                <a:gd name="connsiteX7" fmla="*/ 140970 w 441960"/>
                <a:gd name="connsiteY7" fmla="*/ 621030 h 621030"/>
                <a:gd name="connsiteX8" fmla="*/ 308610 w 441960"/>
                <a:gd name="connsiteY8" fmla="*/ 621030 h 621030"/>
                <a:gd name="connsiteX9" fmla="*/ 331470 w 441960"/>
                <a:gd name="connsiteY9" fmla="*/ 590550 h 621030"/>
                <a:gd name="connsiteX10" fmla="*/ 388620 w 441960"/>
                <a:gd name="connsiteY10" fmla="*/ 586740 h 621030"/>
                <a:gd name="connsiteX11" fmla="*/ 388620 w 441960"/>
                <a:gd name="connsiteY11" fmla="*/ 586740 h 621030"/>
                <a:gd name="connsiteX12" fmla="*/ 441960 w 441960"/>
                <a:gd name="connsiteY12" fmla="*/ 586740 h 621030"/>
                <a:gd name="connsiteX13" fmla="*/ 381000 w 441960"/>
                <a:gd name="connsiteY13" fmla="*/ 464820 h 621030"/>
                <a:gd name="connsiteX14" fmla="*/ 377190 w 441960"/>
                <a:gd name="connsiteY14" fmla="*/ 377190 h 621030"/>
                <a:gd name="connsiteX15" fmla="*/ 335280 w 441960"/>
                <a:gd name="connsiteY15" fmla="*/ 270510 h 621030"/>
                <a:gd name="connsiteX16" fmla="*/ 270510 w 441960"/>
                <a:gd name="connsiteY16" fmla="*/ 0 h 621030"/>
                <a:gd name="connsiteX17" fmla="*/ 228600 w 441960"/>
                <a:gd name="connsiteY17" fmla="*/ 11430 h 621030"/>
                <a:gd name="connsiteX18" fmla="*/ 220980 w 441960"/>
                <a:gd name="connsiteY18" fmla="*/ 144780 h 621030"/>
                <a:gd name="connsiteX19" fmla="*/ 129540 w 441960"/>
                <a:gd name="connsiteY19" fmla="*/ 148590 h 621030"/>
                <a:gd name="connsiteX20" fmla="*/ 80010 w 441960"/>
                <a:gd name="connsiteY20" fmla="*/ 121920 h 621030"/>
                <a:gd name="connsiteX21" fmla="*/ 11430 w 441960"/>
                <a:gd name="connsiteY21" fmla="*/ 137160 h 621030"/>
                <a:gd name="connsiteX0" fmla="*/ 11430 w 441960"/>
                <a:gd name="connsiteY0" fmla="*/ 137160 h 621030"/>
                <a:gd name="connsiteX1" fmla="*/ 0 w 441960"/>
                <a:gd name="connsiteY1" fmla="*/ 220980 h 621030"/>
                <a:gd name="connsiteX2" fmla="*/ 87630 w 441960"/>
                <a:gd name="connsiteY2" fmla="*/ 297180 h 621030"/>
                <a:gd name="connsiteX3" fmla="*/ 72390 w 441960"/>
                <a:gd name="connsiteY3" fmla="*/ 361950 h 621030"/>
                <a:gd name="connsiteX4" fmla="*/ 87630 w 441960"/>
                <a:gd name="connsiteY4" fmla="*/ 407670 h 621030"/>
                <a:gd name="connsiteX5" fmla="*/ 125730 w 441960"/>
                <a:gd name="connsiteY5" fmla="*/ 476250 h 621030"/>
                <a:gd name="connsiteX6" fmla="*/ 152400 w 441960"/>
                <a:gd name="connsiteY6" fmla="*/ 499110 h 621030"/>
                <a:gd name="connsiteX7" fmla="*/ 140970 w 441960"/>
                <a:gd name="connsiteY7" fmla="*/ 621030 h 621030"/>
                <a:gd name="connsiteX8" fmla="*/ 308610 w 441960"/>
                <a:gd name="connsiteY8" fmla="*/ 621030 h 621030"/>
                <a:gd name="connsiteX9" fmla="*/ 331470 w 441960"/>
                <a:gd name="connsiteY9" fmla="*/ 590550 h 621030"/>
                <a:gd name="connsiteX10" fmla="*/ 388620 w 441960"/>
                <a:gd name="connsiteY10" fmla="*/ 586740 h 621030"/>
                <a:gd name="connsiteX11" fmla="*/ 388620 w 441960"/>
                <a:gd name="connsiteY11" fmla="*/ 586740 h 621030"/>
                <a:gd name="connsiteX12" fmla="*/ 441960 w 441960"/>
                <a:gd name="connsiteY12" fmla="*/ 586740 h 621030"/>
                <a:gd name="connsiteX13" fmla="*/ 381000 w 441960"/>
                <a:gd name="connsiteY13" fmla="*/ 464820 h 621030"/>
                <a:gd name="connsiteX14" fmla="*/ 377190 w 441960"/>
                <a:gd name="connsiteY14" fmla="*/ 377190 h 621030"/>
                <a:gd name="connsiteX15" fmla="*/ 335280 w 441960"/>
                <a:gd name="connsiteY15" fmla="*/ 270510 h 621030"/>
                <a:gd name="connsiteX16" fmla="*/ 270510 w 441960"/>
                <a:gd name="connsiteY16" fmla="*/ 0 h 621030"/>
                <a:gd name="connsiteX17" fmla="*/ 228600 w 441960"/>
                <a:gd name="connsiteY17" fmla="*/ 11430 h 621030"/>
                <a:gd name="connsiteX18" fmla="*/ 220980 w 441960"/>
                <a:gd name="connsiteY18" fmla="*/ 144780 h 621030"/>
                <a:gd name="connsiteX19" fmla="*/ 129540 w 441960"/>
                <a:gd name="connsiteY19" fmla="*/ 148590 h 621030"/>
                <a:gd name="connsiteX20" fmla="*/ 95250 w 441960"/>
                <a:gd name="connsiteY20" fmla="*/ 53340 h 621030"/>
                <a:gd name="connsiteX21" fmla="*/ 11430 w 441960"/>
                <a:gd name="connsiteY21" fmla="*/ 137160 h 621030"/>
                <a:gd name="connsiteX0" fmla="*/ 11430 w 441960"/>
                <a:gd name="connsiteY0" fmla="*/ 137160 h 621030"/>
                <a:gd name="connsiteX1" fmla="*/ 0 w 441960"/>
                <a:gd name="connsiteY1" fmla="*/ 220980 h 621030"/>
                <a:gd name="connsiteX2" fmla="*/ 87630 w 441960"/>
                <a:gd name="connsiteY2" fmla="*/ 297180 h 621030"/>
                <a:gd name="connsiteX3" fmla="*/ 72390 w 441960"/>
                <a:gd name="connsiteY3" fmla="*/ 361950 h 621030"/>
                <a:gd name="connsiteX4" fmla="*/ 87630 w 441960"/>
                <a:gd name="connsiteY4" fmla="*/ 407670 h 621030"/>
                <a:gd name="connsiteX5" fmla="*/ 125730 w 441960"/>
                <a:gd name="connsiteY5" fmla="*/ 476250 h 621030"/>
                <a:gd name="connsiteX6" fmla="*/ 152400 w 441960"/>
                <a:gd name="connsiteY6" fmla="*/ 499110 h 621030"/>
                <a:gd name="connsiteX7" fmla="*/ 140970 w 441960"/>
                <a:gd name="connsiteY7" fmla="*/ 621030 h 621030"/>
                <a:gd name="connsiteX8" fmla="*/ 308610 w 441960"/>
                <a:gd name="connsiteY8" fmla="*/ 621030 h 621030"/>
                <a:gd name="connsiteX9" fmla="*/ 331470 w 441960"/>
                <a:gd name="connsiteY9" fmla="*/ 590550 h 621030"/>
                <a:gd name="connsiteX10" fmla="*/ 388620 w 441960"/>
                <a:gd name="connsiteY10" fmla="*/ 586740 h 621030"/>
                <a:gd name="connsiteX11" fmla="*/ 388620 w 441960"/>
                <a:gd name="connsiteY11" fmla="*/ 586740 h 621030"/>
                <a:gd name="connsiteX12" fmla="*/ 441960 w 441960"/>
                <a:gd name="connsiteY12" fmla="*/ 586740 h 621030"/>
                <a:gd name="connsiteX13" fmla="*/ 381000 w 441960"/>
                <a:gd name="connsiteY13" fmla="*/ 464820 h 621030"/>
                <a:gd name="connsiteX14" fmla="*/ 377190 w 441960"/>
                <a:gd name="connsiteY14" fmla="*/ 377190 h 621030"/>
                <a:gd name="connsiteX15" fmla="*/ 335280 w 441960"/>
                <a:gd name="connsiteY15" fmla="*/ 270510 h 621030"/>
                <a:gd name="connsiteX16" fmla="*/ 270510 w 441960"/>
                <a:gd name="connsiteY16" fmla="*/ 0 h 621030"/>
                <a:gd name="connsiteX17" fmla="*/ 228600 w 441960"/>
                <a:gd name="connsiteY17" fmla="*/ 11430 h 621030"/>
                <a:gd name="connsiteX18" fmla="*/ 220980 w 441960"/>
                <a:gd name="connsiteY18" fmla="*/ 144780 h 621030"/>
                <a:gd name="connsiteX19" fmla="*/ 129540 w 441960"/>
                <a:gd name="connsiteY19" fmla="*/ 148590 h 621030"/>
                <a:gd name="connsiteX20" fmla="*/ 80010 w 441960"/>
                <a:gd name="connsiteY20" fmla="*/ 114300 h 621030"/>
                <a:gd name="connsiteX21" fmla="*/ 11430 w 441960"/>
                <a:gd name="connsiteY21" fmla="*/ 137160 h 621030"/>
                <a:gd name="connsiteX0" fmla="*/ 11430 w 441960"/>
                <a:gd name="connsiteY0" fmla="*/ 137160 h 621030"/>
                <a:gd name="connsiteX1" fmla="*/ 0 w 441960"/>
                <a:gd name="connsiteY1" fmla="*/ 220980 h 621030"/>
                <a:gd name="connsiteX2" fmla="*/ 87630 w 441960"/>
                <a:gd name="connsiteY2" fmla="*/ 297180 h 621030"/>
                <a:gd name="connsiteX3" fmla="*/ 72390 w 441960"/>
                <a:gd name="connsiteY3" fmla="*/ 361950 h 621030"/>
                <a:gd name="connsiteX4" fmla="*/ 87630 w 441960"/>
                <a:gd name="connsiteY4" fmla="*/ 407670 h 621030"/>
                <a:gd name="connsiteX5" fmla="*/ 125730 w 441960"/>
                <a:gd name="connsiteY5" fmla="*/ 476250 h 621030"/>
                <a:gd name="connsiteX6" fmla="*/ 152400 w 441960"/>
                <a:gd name="connsiteY6" fmla="*/ 499110 h 621030"/>
                <a:gd name="connsiteX7" fmla="*/ 140970 w 441960"/>
                <a:gd name="connsiteY7" fmla="*/ 621030 h 621030"/>
                <a:gd name="connsiteX8" fmla="*/ 308610 w 441960"/>
                <a:gd name="connsiteY8" fmla="*/ 621030 h 621030"/>
                <a:gd name="connsiteX9" fmla="*/ 331470 w 441960"/>
                <a:gd name="connsiteY9" fmla="*/ 590550 h 621030"/>
                <a:gd name="connsiteX10" fmla="*/ 388620 w 441960"/>
                <a:gd name="connsiteY10" fmla="*/ 586740 h 621030"/>
                <a:gd name="connsiteX11" fmla="*/ 388620 w 441960"/>
                <a:gd name="connsiteY11" fmla="*/ 586740 h 621030"/>
                <a:gd name="connsiteX12" fmla="*/ 441960 w 441960"/>
                <a:gd name="connsiteY12" fmla="*/ 586740 h 621030"/>
                <a:gd name="connsiteX13" fmla="*/ 381000 w 441960"/>
                <a:gd name="connsiteY13" fmla="*/ 464820 h 621030"/>
                <a:gd name="connsiteX14" fmla="*/ 377190 w 441960"/>
                <a:gd name="connsiteY14" fmla="*/ 377190 h 621030"/>
                <a:gd name="connsiteX15" fmla="*/ 335280 w 441960"/>
                <a:gd name="connsiteY15" fmla="*/ 270510 h 621030"/>
                <a:gd name="connsiteX16" fmla="*/ 270510 w 441960"/>
                <a:gd name="connsiteY16" fmla="*/ 0 h 621030"/>
                <a:gd name="connsiteX17" fmla="*/ 228600 w 441960"/>
                <a:gd name="connsiteY17" fmla="*/ 11430 h 621030"/>
                <a:gd name="connsiteX18" fmla="*/ 220980 w 441960"/>
                <a:gd name="connsiteY18" fmla="*/ 144780 h 621030"/>
                <a:gd name="connsiteX19" fmla="*/ 125730 w 441960"/>
                <a:gd name="connsiteY19" fmla="*/ 140970 h 621030"/>
                <a:gd name="connsiteX20" fmla="*/ 80010 w 441960"/>
                <a:gd name="connsiteY20" fmla="*/ 114300 h 621030"/>
                <a:gd name="connsiteX21" fmla="*/ 11430 w 441960"/>
                <a:gd name="connsiteY21" fmla="*/ 137160 h 62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1960" h="621030">
                  <a:moveTo>
                    <a:pt x="11430" y="137160"/>
                  </a:moveTo>
                  <a:lnTo>
                    <a:pt x="0" y="220980"/>
                  </a:lnTo>
                  <a:lnTo>
                    <a:pt x="87630" y="297180"/>
                  </a:lnTo>
                  <a:lnTo>
                    <a:pt x="72390" y="361950"/>
                  </a:lnTo>
                  <a:lnTo>
                    <a:pt x="87630" y="407670"/>
                  </a:lnTo>
                  <a:lnTo>
                    <a:pt x="125730" y="476250"/>
                  </a:lnTo>
                  <a:lnTo>
                    <a:pt x="152400" y="499110"/>
                  </a:lnTo>
                  <a:lnTo>
                    <a:pt x="140970" y="621030"/>
                  </a:lnTo>
                  <a:lnTo>
                    <a:pt x="308610" y="621030"/>
                  </a:lnTo>
                  <a:lnTo>
                    <a:pt x="331470" y="590550"/>
                  </a:lnTo>
                  <a:lnTo>
                    <a:pt x="388620" y="586740"/>
                  </a:lnTo>
                  <a:lnTo>
                    <a:pt x="388620" y="586740"/>
                  </a:lnTo>
                  <a:lnTo>
                    <a:pt x="441960" y="586740"/>
                  </a:lnTo>
                  <a:lnTo>
                    <a:pt x="381000" y="464820"/>
                  </a:lnTo>
                  <a:lnTo>
                    <a:pt x="377190" y="377190"/>
                  </a:lnTo>
                  <a:lnTo>
                    <a:pt x="335280" y="270510"/>
                  </a:lnTo>
                  <a:lnTo>
                    <a:pt x="270510" y="0"/>
                  </a:lnTo>
                  <a:lnTo>
                    <a:pt x="228600" y="11430"/>
                  </a:lnTo>
                  <a:lnTo>
                    <a:pt x="220980" y="144780"/>
                  </a:lnTo>
                  <a:lnTo>
                    <a:pt x="125730" y="140970"/>
                  </a:lnTo>
                  <a:lnTo>
                    <a:pt x="80010" y="114300"/>
                  </a:lnTo>
                  <a:lnTo>
                    <a:pt x="11430" y="137160"/>
                  </a:lnTo>
                  <a:close/>
                </a:path>
              </a:pathLst>
            </a:custGeom>
            <a:solidFill>
              <a:srgbClr val="DAEDEF">
                <a:lumMod val="75000"/>
                <a:alpha val="67059"/>
              </a:srgbClr>
            </a:solidFill>
            <a:ln w="6350" cap="flat" cmpd="sng" algn="ctr">
              <a:solidFill>
                <a:srgbClr val="FFFFFF"/>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64" name="Freeform 63"/>
            <p:cNvSpPr/>
            <p:nvPr/>
          </p:nvSpPr>
          <p:spPr>
            <a:xfrm rot="21425933">
              <a:off x="4800600" y="2129377"/>
              <a:ext cx="331788" cy="330961"/>
            </a:xfrm>
            <a:custGeom>
              <a:avLst/>
              <a:gdLst>
                <a:gd name="connsiteX0" fmla="*/ 3810 w 381000"/>
                <a:gd name="connsiteY0" fmla="*/ 34290 h 396240"/>
                <a:gd name="connsiteX1" fmla="*/ 0 w 381000"/>
                <a:gd name="connsiteY1" fmla="*/ 156210 h 396240"/>
                <a:gd name="connsiteX2" fmla="*/ 26670 w 381000"/>
                <a:gd name="connsiteY2" fmla="*/ 194310 h 396240"/>
                <a:gd name="connsiteX3" fmla="*/ 45720 w 381000"/>
                <a:gd name="connsiteY3" fmla="*/ 274320 h 396240"/>
                <a:gd name="connsiteX4" fmla="*/ 114300 w 381000"/>
                <a:gd name="connsiteY4" fmla="*/ 255270 h 396240"/>
                <a:gd name="connsiteX5" fmla="*/ 110490 w 381000"/>
                <a:gd name="connsiteY5" fmla="*/ 396240 h 396240"/>
                <a:gd name="connsiteX6" fmla="*/ 342900 w 381000"/>
                <a:gd name="connsiteY6" fmla="*/ 396240 h 396240"/>
                <a:gd name="connsiteX7" fmla="*/ 342900 w 381000"/>
                <a:gd name="connsiteY7" fmla="*/ 232410 h 396240"/>
                <a:gd name="connsiteX8" fmla="*/ 381000 w 381000"/>
                <a:gd name="connsiteY8" fmla="*/ 224790 h 396240"/>
                <a:gd name="connsiteX9" fmla="*/ 327660 w 381000"/>
                <a:gd name="connsiteY9" fmla="*/ 110490 h 396240"/>
                <a:gd name="connsiteX10" fmla="*/ 293370 w 381000"/>
                <a:gd name="connsiteY10" fmla="*/ 0 h 396240"/>
                <a:gd name="connsiteX11" fmla="*/ 194310 w 381000"/>
                <a:gd name="connsiteY11" fmla="*/ 3810 h 396240"/>
                <a:gd name="connsiteX12" fmla="*/ 175260 w 381000"/>
                <a:gd name="connsiteY12" fmla="*/ 34290 h 396240"/>
                <a:gd name="connsiteX13" fmla="*/ 3810 w 381000"/>
                <a:gd name="connsiteY13" fmla="*/ 34290 h 39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1000" h="396240">
                  <a:moveTo>
                    <a:pt x="3810" y="34290"/>
                  </a:moveTo>
                  <a:lnTo>
                    <a:pt x="0" y="156210"/>
                  </a:lnTo>
                  <a:lnTo>
                    <a:pt x="26670" y="194310"/>
                  </a:lnTo>
                  <a:lnTo>
                    <a:pt x="45720" y="274320"/>
                  </a:lnTo>
                  <a:lnTo>
                    <a:pt x="114300" y="255270"/>
                  </a:lnTo>
                  <a:lnTo>
                    <a:pt x="110490" y="396240"/>
                  </a:lnTo>
                  <a:lnTo>
                    <a:pt x="342900" y="396240"/>
                  </a:lnTo>
                  <a:lnTo>
                    <a:pt x="342900" y="232410"/>
                  </a:lnTo>
                  <a:lnTo>
                    <a:pt x="381000" y="224790"/>
                  </a:lnTo>
                  <a:lnTo>
                    <a:pt x="327660" y="110490"/>
                  </a:lnTo>
                  <a:lnTo>
                    <a:pt x="293370" y="0"/>
                  </a:lnTo>
                  <a:lnTo>
                    <a:pt x="194310" y="3810"/>
                  </a:lnTo>
                  <a:lnTo>
                    <a:pt x="175260" y="34290"/>
                  </a:lnTo>
                  <a:lnTo>
                    <a:pt x="3810" y="34290"/>
                  </a:lnTo>
                  <a:close/>
                </a:path>
              </a:pathLst>
            </a:custGeom>
            <a:solidFill>
              <a:srgbClr val="DAEDEF">
                <a:lumMod val="75000"/>
                <a:alpha val="67059"/>
              </a:srgbClr>
            </a:solidFill>
            <a:ln w="6350" cap="flat" cmpd="sng" algn="ctr">
              <a:solidFill>
                <a:srgbClr val="FFFFFF"/>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65" name="Freeform 41"/>
            <p:cNvSpPr>
              <a:spLocks/>
            </p:cNvSpPr>
            <p:nvPr/>
          </p:nvSpPr>
          <p:spPr bwMode="auto">
            <a:xfrm>
              <a:off x="5254625" y="2810032"/>
              <a:ext cx="422275" cy="810230"/>
            </a:xfrm>
            <a:custGeom>
              <a:avLst/>
              <a:gdLst>
                <a:gd name="T0" fmla="*/ 2147483647 w 266"/>
                <a:gd name="T1" fmla="*/ 0 h 511"/>
                <a:gd name="T2" fmla="*/ 2147483647 w 266"/>
                <a:gd name="T3" fmla="*/ 2147483647 h 511"/>
                <a:gd name="T4" fmla="*/ 2147483647 w 266"/>
                <a:gd name="T5" fmla="*/ 2147483647 h 511"/>
                <a:gd name="T6" fmla="*/ 2147483647 w 266"/>
                <a:gd name="T7" fmla="*/ 2147483647 h 511"/>
                <a:gd name="T8" fmla="*/ 2147483647 w 266"/>
                <a:gd name="T9" fmla="*/ 2147483647 h 511"/>
                <a:gd name="T10" fmla="*/ 2147483647 w 266"/>
                <a:gd name="T11" fmla="*/ 2147483647 h 511"/>
                <a:gd name="T12" fmla="*/ 2147483647 w 266"/>
                <a:gd name="T13" fmla="*/ 2147483647 h 511"/>
                <a:gd name="T14" fmla="*/ 2147483647 w 266"/>
                <a:gd name="T15" fmla="*/ 2147483647 h 511"/>
                <a:gd name="T16" fmla="*/ 2147483647 w 266"/>
                <a:gd name="T17" fmla="*/ 2147483647 h 511"/>
                <a:gd name="T18" fmla="*/ 2147483647 w 266"/>
                <a:gd name="T19" fmla="*/ 2147483647 h 511"/>
                <a:gd name="T20" fmla="*/ 2147483647 w 266"/>
                <a:gd name="T21" fmla="*/ 2147483647 h 511"/>
                <a:gd name="T22" fmla="*/ 2147483647 w 266"/>
                <a:gd name="T23" fmla="*/ 2147483647 h 511"/>
                <a:gd name="T24" fmla="*/ 2147483647 w 266"/>
                <a:gd name="T25" fmla="*/ 2147483647 h 511"/>
                <a:gd name="T26" fmla="*/ 2147483647 w 266"/>
                <a:gd name="T27" fmla="*/ 2147483647 h 511"/>
                <a:gd name="T28" fmla="*/ 2147483647 w 266"/>
                <a:gd name="T29" fmla="*/ 2147483647 h 511"/>
                <a:gd name="T30" fmla="*/ 2147483647 w 266"/>
                <a:gd name="T31" fmla="*/ 2147483647 h 511"/>
                <a:gd name="T32" fmla="*/ 2147483647 w 266"/>
                <a:gd name="T33" fmla="*/ 2147483647 h 511"/>
                <a:gd name="T34" fmla="*/ 2147483647 w 266"/>
                <a:gd name="T35" fmla="*/ 2147483647 h 511"/>
                <a:gd name="T36" fmla="*/ 2147483647 w 266"/>
                <a:gd name="T37" fmla="*/ 2147483647 h 511"/>
                <a:gd name="T38" fmla="*/ 2147483647 w 266"/>
                <a:gd name="T39" fmla="*/ 2147483647 h 511"/>
                <a:gd name="T40" fmla="*/ 2147483647 w 266"/>
                <a:gd name="T41" fmla="*/ 2147483647 h 511"/>
                <a:gd name="T42" fmla="*/ 2147483647 w 266"/>
                <a:gd name="T43" fmla="*/ 2147483647 h 511"/>
                <a:gd name="T44" fmla="*/ 2147483647 w 266"/>
                <a:gd name="T45" fmla="*/ 2147483647 h 511"/>
                <a:gd name="T46" fmla="*/ 2147483647 w 266"/>
                <a:gd name="T47" fmla="*/ 2147483647 h 511"/>
                <a:gd name="T48" fmla="*/ 0 w 266"/>
                <a:gd name="T49" fmla="*/ 0 h 511"/>
                <a:gd name="T50" fmla="*/ 2147483647 w 266"/>
                <a:gd name="T51" fmla="*/ 0 h 5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6"/>
                <a:gd name="T79" fmla="*/ 0 h 511"/>
                <a:gd name="T80" fmla="*/ 266 w 266"/>
                <a:gd name="T81" fmla="*/ 511 h 5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6" h="511">
                  <a:moveTo>
                    <a:pt x="113" y="0"/>
                  </a:moveTo>
                  <a:lnTo>
                    <a:pt x="140" y="30"/>
                  </a:lnTo>
                  <a:lnTo>
                    <a:pt x="170" y="72"/>
                  </a:lnTo>
                  <a:lnTo>
                    <a:pt x="189" y="103"/>
                  </a:lnTo>
                  <a:lnTo>
                    <a:pt x="185" y="129"/>
                  </a:lnTo>
                  <a:lnTo>
                    <a:pt x="173" y="171"/>
                  </a:lnTo>
                  <a:lnTo>
                    <a:pt x="164" y="183"/>
                  </a:lnTo>
                  <a:lnTo>
                    <a:pt x="167" y="204"/>
                  </a:lnTo>
                  <a:lnTo>
                    <a:pt x="176" y="221"/>
                  </a:lnTo>
                  <a:lnTo>
                    <a:pt x="186" y="247"/>
                  </a:lnTo>
                  <a:lnTo>
                    <a:pt x="177" y="284"/>
                  </a:lnTo>
                  <a:lnTo>
                    <a:pt x="209" y="354"/>
                  </a:lnTo>
                  <a:lnTo>
                    <a:pt x="266" y="483"/>
                  </a:lnTo>
                  <a:lnTo>
                    <a:pt x="250" y="492"/>
                  </a:lnTo>
                  <a:lnTo>
                    <a:pt x="238" y="505"/>
                  </a:lnTo>
                  <a:lnTo>
                    <a:pt x="67" y="511"/>
                  </a:lnTo>
                  <a:lnTo>
                    <a:pt x="59" y="376"/>
                  </a:lnTo>
                  <a:lnTo>
                    <a:pt x="58" y="247"/>
                  </a:lnTo>
                  <a:lnTo>
                    <a:pt x="42" y="232"/>
                  </a:lnTo>
                  <a:lnTo>
                    <a:pt x="35" y="200"/>
                  </a:lnTo>
                  <a:lnTo>
                    <a:pt x="34" y="180"/>
                  </a:lnTo>
                  <a:lnTo>
                    <a:pt x="48" y="164"/>
                  </a:lnTo>
                  <a:lnTo>
                    <a:pt x="28" y="149"/>
                  </a:lnTo>
                  <a:lnTo>
                    <a:pt x="7" y="114"/>
                  </a:lnTo>
                  <a:lnTo>
                    <a:pt x="0" y="7"/>
                  </a:lnTo>
                  <a:lnTo>
                    <a:pt x="113" y="0"/>
                  </a:lnTo>
                  <a:close/>
                </a:path>
              </a:pathLst>
            </a:custGeom>
            <a:solidFill>
              <a:srgbClr val="DAEDEF">
                <a:lumMod val="75000"/>
                <a:alpha val="67059"/>
              </a:srgbClr>
            </a:solidFill>
            <a:ln w="6350" cap="flat" cmpd="sng" algn="ctr">
              <a:solidFill>
                <a:srgbClr val="FFFFFF"/>
              </a:solidFill>
              <a:prstDash val="solid"/>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mn-ea"/>
              </a:endParaRPr>
            </a:p>
          </p:txBody>
        </p:sp>
        <p:sp>
          <p:nvSpPr>
            <p:cNvPr id="67" name="Freeform 66"/>
            <p:cNvSpPr/>
            <p:nvPr/>
          </p:nvSpPr>
          <p:spPr>
            <a:xfrm rot="21425933">
              <a:off x="5422900" y="4068308"/>
              <a:ext cx="593725" cy="254466"/>
            </a:xfrm>
            <a:custGeom>
              <a:avLst/>
              <a:gdLst>
                <a:gd name="connsiteX0" fmla="*/ 171450 w 681990"/>
                <a:gd name="connsiteY0" fmla="*/ 68580 h 304800"/>
                <a:gd name="connsiteX1" fmla="*/ 171450 w 681990"/>
                <a:gd name="connsiteY1" fmla="*/ 137160 h 304800"/>
                <a:gd name="connsiteX2" fmla="*/ 133350 w 681990"/>
                <a:gd name="connsiteY2" fmla="*/ 175260 h 304800"/>
                <a:gd name="connsiteX3" fmla="*/ 95250 w 681990"/>
                <a:gd name="connsiteY3" fmla="*/ 213360 h 304800"/>
                <a:gd name="connsiteX4" fmla="*/ 0 w 681990"/>
                <a:gd name="connsiteY4" fmla="*/ 297180 h 304800"/>
                <a:gd name="connsiteX5" fmla="*/ 640080 w 681990"/>
                <a:gd name="connsiteY5" fmla="*/ 304800 h 304800"/>
                <a:gd name="connsiteX6" fmla="*/ 640080 w 681990"/>
                <a:gd name="connsiteY6" fmla="*/ 285750 h 304800"/>
                <a:gd name="connsiteX7" fmla="*/ 681990 w 681990"/>
                <a:gd name="connsiteY7" fmla="*/ 285750 h 304800"/>
                <a:gd name="connsiteX8" fmla="*/ 674370 w 681990"/>
                <a:gd name="connsiteY8" fmla="*/ 213360 h 304800"/>
                <a:gd name="connsiteX9" fmla="*/ 640080 w 681990"/>
                <a:gd name="connsiteY9" fmla="*/ 163830 h 304800"/>
                <a:gd name="connsiteX10" fmla="*/ 598170 w 681990"/>
                <a:gd name="connsiteY10" fmla="*/ 102870 h 304800"/>
                <a:gd name="connsiteX11" fmla="*/ 594360 w 681990"/>
                <a:gd name="connsiteY11" fmla="*/ 45720 h 304800"/>
                <a:gd name="connsiteX12" fmla="*/ 575310 w 681990"/>
                <a:gd name="connsiteY12" fmla="*/ 0 h 304800"/>
                <a:gd name="connsiteX13" fmla="*/ 521970 w 681990"/>
                <a:gd name="connsiteY13" fmla="*/ 0 h 304800"/>
                <a:gd name="connsiteX14" fmla="*/ 521970 w 681990"/>
                <a:gd name="connsiteY14" fmla="*/ 64770 h 304800"/>
                <a:gd name="connsiteX15" fmla="*/ 171450 w 681990"/>
                <a:gd name="connsiteY15" fmla="*/ 68580 h 304800"/>
                <a:gd name="connsiteX0" fmla="*/ 171450 w 681990"/>
                <a:gd name="connsiteY0" fmla="*/ 68580 h 304800"/>
                <a:gd name="connsiteX1" fmla="*/ 171450 w 681990"/>
                <a:gd name="connsiteY1" fmla="*/ 137160 h 304800"/>
                <a:gd name="connsiteX2" fmla="*/ 133350 w 681990"/>
                <a:gd name="connsiteY2" fmla="*/ 175260 h 304800"/>
                <a:gd name="connsiteX3" fmla="*/ 95250 w 681990"/>
                <a:gd name="connsiteY3" fmla="*/ 213360 h 304800"/>
                <a:gd name="connsiteX4" fmla="*/ 0 w 681990"/>
                <a:gd name="connsiteY4" fmla="*/ 297180 h 304800"/>
                <a:gd name="connsiteX5" fmla="*/ 640080 w 681990"/>
                <a:gd name="connsiteY5" fmla="*/ 304800 h 304800"/>
                <a:gd name="connsiteX6" fmla="*/ 640080 w 681990"/>
                <a:gd name="connsiteY6" fmla="*/ 285750 h 304800"/>
                <a:gd name="connsiteX7" fmla="*/ 681990 w 681990"/>
                <a:gd name="connsiteY7" fmla="*/ 285750 h 304800"/>
                <a:gd name="connsiteX8" fmla="*/ 674370 w 681990"/>
                <a:gd name="connsiteY8" fmla="*/ 213360 h 304800"/>
                <a:gd name="connsiteX9" fmla="*/ 640080 w 681990"/>
                <a:gd name="connsiteY9" fmla="*/ 163830 h 304800"/>
                <a:gd name="connsiteX10" fmla="*/ 633186 w 681990"/>
                <a:gd name="connsiteY10" fmla="*/ 88864 h 304800"/>
                <a:gd name="connsiteX11" fmla="*/ 594360 w 681990"/>
                <a:gd name="connsiteY11" fmla="*/ 45720 h 304800"/>
                <a:gd name="connsiteX12" fmla="*/ 575310 w 681990"/>
                <a:gd name="connsiteY12" fmla="*/ 0 h 304800"/>
                <a:gd name="connsiteX13" fmla="*/ 521970 w 681990"/>
                <a:gd name="connsiteY13" fmla="*/ 0 h 304800"/>
                <a:gd name="connsiteX14" fmla="*/ 521970 w 681990"/>
                <a:gd name="connsiteY14" fmla="*/ 64770 h 304800"/>
                <a:gd name="connsiteX15" fmla="*/ 171450 w 681990"/>
                <a:gd name="connsiteY15" fmla="*/ 68580 h 304800"/>
                <a:gd name="connsiteX0" fmla="*/ 171450 w 681990"/>
                <a:gd name="connsiteY0" fmla="*/ 68580 h 304800"/>
                <a:gd name="connsiteX1" fmla="*/ 171450 w 681990"/>
                <a:gd name="connsiteY1" fmla="*/ 137160 h 304800"/>
                <a:gd name="connsiteX2" fmla="*/ 133350 w 681990"/>
                <a:gd name="connsiteY2" fmla="*/ 175260 h 304800"/>
                <a:gd name="connsiteX3" fmla="*/ 95250 w 681990"/>
                <a:gd name="connsiteY3" fmla="*/ 213360 h 304800"/>
                <a:gd name="connsiteX4" fmla="*/ 0 w 681990"/>
                <a:gd name="connsiteY4" fmla="*/ 297180 h 304800"/>
                <a:gd name="connsiteX5" fmla="*/ 640080 w 681990"/>
                <a:gd name="connsiteY5" fmla="*/ 304800 h 304800"/>
                <a:gd name="connsiteX6" fmla="*/ 640080 w 681990"/>
                <a:gd name="connsiteY6" fmla="*/ 285750 h 304800"/>
                <a:gd name="connsiteX7" fmla="*/ 681990 w 681990"/>
                <a:gd name="connsiteY7" fmla="*/ 285750 h 304800"/>
                <a:gd name="connsiteX8" fmla="*/ 674370 w 681990"/>
                <a:gd name="connsiteY8" fmla="*/ 213360 h 304800"/>
                <a:gd name="connsiteX9" fmla="*/ 654086 w 681990"/>
                <a:gd name="connsiteY9" fmla="*/ 177837 h 304800"/>
                <a:gd name="connsiteX10" fmla="*/ 633186 w 681990"/>
                <a:gd name="connsiteY10" fmla="*/ 88864 h 304800"/>
                <a:gd name="connsiteX11" fmla="*/ 594360 w 681990"/>
                <a:gd name="connsiteY11" fmla="*/ 45720 h 304800"/>
                <a:gd name="connsiteX12" fmla="*/ 575310 w 681990"/>
                <a:gd name="connsiteY12" fmla="*/ 0 h 304800"/>
                <a:gd name="connsiteX13" fmla="*/ 521970 w 681990"/>
                <a:gd name="connsiteY13" fmla="*/ 0 h 304800"/>
                <a:gd name="connsiteX14" fmla="*/ 521970 w 681990"/>
                <a:gd name="connsiteY14" fmla="*/ 64770 h 304800"/>
                <a:gd name="connsiteX15" fmla="*/ 171450 w 681990"/>
                <a:gd name="connsiteY15" fmla="*/ 6858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1990" h="304800">
                  <a:moveTo>
                    <a:pt x="171450" y="68580"/>
                  </a:moveTo>
                  <a:lnTo>
                    <a:pt x="171450" y="137160"/>
                  </a:lnTo>
                  <a:lnTo>
                    <a:pt x="133350" y="175260"/>
                  </a:lnTo>
                  <a:lnTo>
                    <a:pt x="95250" y="213360"/>
                  </a:lnTo>
                  <a:lnTo>
                    <a:pt x="0" y="297180"/>
                  </a:lnTo>
                  <a:lnTo>
                    <a:pt x="640080" y="304800"/>
                  </a:lnTo>
                  <a:lnTo>
                    <a:pt x="640080" y="285750"/>
                  </a:lnTo>
                  <a:lnTo>
                    <a:pt x="681990" y="285750"/>
                  </a:lnTo>
                  <a:lnTo>
                    <a:pt x="674370" y="213360"/>
                  </a:lnTo>
                  <a:lnTo>
                    <a:pt x="654086" y="177837"/>
                  </a:lnTo>
                  <a:lnTo>
                    <a:pt x="633186" y="88864"/>
                  </a:lnTo>
                  <a:lnTo>
                    <a:pt x="594360" y="45720"/>
                  </a:lnTo>
                  <a:lnTo>
                    <a:pt x="575310" y="0"/>
                  </a:lnTo>
                  <a:lnTo>
                    <a:pt x="521970" y="0"/>
                  </a:lnTo>
                  <a:lnTo>
                    <a:pt x="521970" y="64770"/>
                  </a:lnTo>
                  <a:lnTo>
                    <a:pt x="171450" y="68580"/>
                  </a:lnTo>
                  <a:close/>
                </a:path>
              </a:pathLst>
            </a:custGeom>
            <a:solidFill>
              <a:srgbClr val="DAEDEF">
                <a:lumMod val="75000"/>
                <a:alpha val="67059"/>
              </a:srgbClr>
            </a:solidFill>
            <a:ln w="6350" cap="flat" cmpd="sng" algn="ctr">
              <a:solidFill>
                <a:srgbClr val="FFFFFF"/>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68" name="Freeform 45"/>
            <p:cNvSpPr>
              <a:spLocks/>
            </p:cNvSpPr>
            <p:nvPr/>
          </p:nvSpPr>
          <p:spPr bwMode="auto">
            <a:xfrm>
              <a:off x="5434013" y="4293112"/>
              <a:ext cx="623887" cy="555765"/>
            </a:xfrm>
            <a:custGeom>
              <a:avLst/>
              <a:gdLst>
                <a:gd name="T0" fmla="*/ 0 w 393"/>
                <a:gd name="T1" fmla="*/ 2147483647 h 350"/>
                <a:gd name="T2" fmla="*/ 2147483647 w 393"/>
                <a:gd name="T3" fmla="*/ 2147483647 h 350"/>
                <a:gd name="T4" fmla="*/ 2147483647 w 393"/>
                <a:gd name="T5" fmla="*/ 2147483647 h 350"/>
                <a:gd name="T6" fmla="*/ 2147483647 w 393"/>
                <a:gd name="T7" fmla="*/ 2147483647 h 350"/>
                <a:gd name="T8" fmla="*/ 2147483647 w 393"/>
                <a:gd name="T9" fmla="*/ 2147483647 h 350"/>
                <a:gd name="T10" fmla="*/ 2147483647 w 393"/>
                <a:gd name="T11" fmla="*/ 2147483647 h 350"/>
                <a:gd name="T12" fmla="*/ 2147483647 w 393"/>
                <a:gd name="T13" fmla="*/ 2147483647 h 350"/>
                <a:gd name="T14" fmla="*/ 2147483647 w 393"/>
                <a:gd name="T15" fmla="*/ 2147483647 h 350"/>
                <a:gd name="T16" fmla="*/ 2147483647 w 393"/>
                <a:gd name="T17" fmla="*/ 0 h 350"/>
                <a:gd name="T18" fmla="*/ 2147483647 w 393"/>
                <a:gd name="T19" fmla="*/ 2147483647 h 350"/>
                <a:gd name="T20" fmla="*/ 2147483647 w 393"/>
                <a:gd name="T21" fmla="*/ 2147483647 h 350"/>
                <a:gd name="T22" fmla="*/ 0 w 393"/>
                <a:gd name="T23" fmla="*/ 2147483647 h 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3"/>
                <a:gd name="T37" fmla="*/ 0 h 350"/>
                <a:gd name="T38" fmla="*/ 393 w 393"/>
                <a:gd name="T39" fmla="*/ 350 h 3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3" h="350">
                  <a:moveTo>
                    <a:pt x="0" y="26"/>
                  </a:moveTo>
                  <a:lnTo>
                    <a:pt x="24" y="350"/>
                  </a:lnTo>
                  <a:lnTo>
                    <a:pt x="368" y="333"/>
                  </a:lnTo>
                  <a:lnTo>
                    <a:pt x="381" y="332"/>
                  </a:lnTo>
                  <a:lnTo>
                    <a:pt x="375" y="263"/>
                  </a:lnTo>
                  <a:lnTo>
                    <a:pt x="387" y="209"/>
                  </a:lnTo>
                  <a:lnTo>
                    <a:pt x="381" y="158"/>
                  </a:lnTo>
                  <a:lnTo>
                    <a:pt x="393" y="74"/>
                  </a:lnTo>
                  <a:lnTo>
                    <a:pt x="365" y="0"/>
                  </a:lnTo>
                  <a:lnTo>
                    <a:pt x="345" y="3"/>
                  </a:lnTo>
                  <a:lnTo>
                    <a:pt x="345" y="13"/>
                  </a:lnTo>
                  <a:lnTo>
                    <a:pt x="0" y="26"/>
                  </a:lnTo>
                  <a:close/>
                </a:path>
              </a:pathLst>
            </a:custGeom>
            <a:solidFill>
              <a:srgbClr val="DAEDEF">
                <a:lumMod val="75000"/>
                <a:alpha val="67059"/>
              </a:srgbClr>
            </a:solidFill>
            <a:ln w="6350" cap="flat" cmpd="sng" algn="ctr">
              <a:solidFill>
                <a:srgbClr val="FFFFFF"/>
              </a:solidFill>
              <a:prstDash val="solid"/>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mn-ea"/>
              </a:endParaRPr>
            </a:p>
          </p:txBody>
        </p:sp>
        <p:sp>
          <p:nvSpPr>
            <p:cNvPr id="69" name="Freeform 46"/>
            <p:cNvSpPr>
              <a:spLocks/>
            </p:cNvSpPr>
            <p:nvPr/>
          </p:nvSpPr>
          <p:spPr bwMode="auto">
            <a:xfrm>
              <a:off x="5432425" y="4819216"/>
              <a:ext cx="611188" cy="346572"/>
            </a:xfrm>
            <a:custGeom>
              <a:avLst/>
              <a:gdLst>
                <a:gd name="T0" fmla="*/ 0 w 385"/>
                <a:gd name="T1" fmla="*/ 2147483647 h 218"/>
                <a:gd name="T2" fmla="*/ 2147483647 w 385"/>
                <a:gd name="T3" fmla="*/ 2147483647 h 218"/>
                <a:gd name="T4" fmla="*/ 2147483647 w 385"/>
                <a:gd name="T5" fmla="*/ 2147483647 h 218"/>
                <a:gd name="T6" fmla="*/ 2147483647 w 385"/>
                <a:gd name="T7" fmla="*/ 2147483647 h 218"/>
                <a:gd name="T8" fmla="*/ 2147483647 w 385"/>
                <a:gd name="T9" fmla="*/ 2147483647 h 218"/>
                <a:gd name="T10" fmla="*/ 2147483647 w 385"/>
                <a:gd name="T11" fmla="*/ 2147483647 h 218"/>
                <a:gd name="T12" fmla="*/ 2147483647 w 385"/>
                <a:gd name="T13" fmla="*/ 2147483647 h 218"/>
                <a:gd name="T14" fmla="*/ 2147483647 w 385"/>
                <a:gd name="T15" fmla="*/ 2147483647 h 218"/>
                <a:gd name="T16" fmla="*/ 2147483647 w 385"/>
                <a:gd name="T17" fmla="*/ 2147483647 h 218"/>
                <a:gd name="T18" fmla="*/ 2147483647 w 385"/>
                <a:gd name="T19" fmla="*/ 0 h 218"/>
                <a:gd name="T20" fmla="*/ 0 w 385"/>
                <a:gd name="T21" fmla="*/ 2147483647 h 2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5"/>
                <a:gd name="T34" fmla="*/ 0 h 218"/>
                <a:gd name="T35" fmla="*/ 385 w 385"/>
                <a:gd name="T36" fmla="*/ 218 h 2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5" h="218">
                  <a:moveTo>
                    <a:pt x="0" y="20"/>
                  </a:moveTo>
                  <a:lnTo>
                    <a:pt x="15" y="202"/>
                  </a:lnTo>
                  <a:lnTo>
                    <a:pt x="105" y="196"/>
                  </a:lnTo>
                  <a:lnTo>
                    <a:pt x="107" y="218"/>
                  </a:lnTo>
                  <a:lnTo>
                    <a:pt x="285" y="209"/>
                  </a:lnTo>
                  <a:lnTo>
                    <a:pt x="286" y="189"/>
                  </a:lnTo>
                  <a:lnTo>
                    <a:pt x="367" y="177"/>
                  </a:lnTo>
                  <a:lnTo>
                    <a:pt x="385" y="109"/>
                  </a:lnTo>
                  <a:lnTo>
                    <a:pt x="382" y="3"/>
                  </a:lnTo>
                  <a:lnTo>
                    <a:pt x="351" y="0"/>
                  </a:lnTo>
                  <a:lnTo>
                    <a:pt x="0" y="20"/>
                  </a:lnTo>
                  <a:close/>
                </a:path>
              </a:pathLst>
            </a:custGeom>
            <a:solidFill>
              <a:srgbClr val="DAEDEF">
                <a:lumMod val="75000"/>
                <a:alpha val="67059"/>
              </a:srgbClr>
            </a:solidFill>
            <a:ln w="6350" cap="flat" cmpd="sng" algn="ctr">
              <a:solidFill>
                <a:srgbClr val="FFFFFF"/>
              </a:solidFill>
              <a:prstDash val="solid"/>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mn-ea"/>
              </a:endParaRPr>
            </a:p>
          </p:txBody>
        </p:sp>
        <p:sp>
          <p:nvSpPr>
            <p:cNvPr id="70" name="Freeform 49"/>
            <p:cNvSpPr>
              <a:spLocks/>
            </p:cNvSpPr>
            <p:nvPr/>
          </p:nvSpPr>
          <p:spPr bwMode="auto">
            <a:xfrm>
              <a:off x="4014788" y="3823210"/>
              <a:ext cx="509587" cy="363744"/>
            </a:xfrm>
            <a:custGeom>
              <a:avLst/>
              <a:gdLst>
                <a:gd name="T0" fmla="*/ 2147483647 w 321"/>
                <a:gd name="T1" fmla="*/ 2147483647 h 229"/>
                <a:gd name="T2" fmla="*/ 2147483647 w 321"/>
                <a:gd name="T3" fmla="*/ 2147483647 h 229"/>
                <a:gd name="T4" fmla="*/ 2147483647 w 321"/>
                <a:gd name="T5" fmla="*/ 2147483647 h 229"/>
                <a:gd name="T6" fmla="*/ 2147483647 w 321"/>
                <a:gd name="T7" fmla="*/ 2147483647 h 229"/>
                <a:gd name="T8" fmla="*/ 2147483647 w 321"/>
                <a:gd name="T9" fmla="*/ 2147483647 h 229"/>
                <a:gd name="T10" fmla="*/ 2147483647 w 321"/>
                <a:gd name="T11" fmla="*/ 2147483647 h 229"/>
                <a:gd name="T12" fmla="*/ 2147483647 w 321"/>
                <a:gd name="T13" fmla="*/ 2147483647 h 229"/>
                <a:gd name="T14" fmla="*/ 0 w 321"/>
                <a:gd name="T15" fmla="*/ 2147483647 h 229"/>
                <a:gd name="T16" fmla="*/ 2147483647 w 321"/>
                <a:gd name="T17" fmla="*/ 2147483647 h 229"/>
                <a:gd name="T18" fmla="*/ 2147483647 w 321"/>
                <a:gd name="T19" fmla="*/ 2147483647 h 229"/>
                <a:gd name="T20" fmla="*/ 2147483647 w 321"/>
                <a:gd name="T21" fmla="*/ 2147483647 h 229"/>
                <a:gd name="T22" fmla="*/ 2147483647 w 321"/>
                <a:gd name="T23" fmla="*/ 2147483647 h 229"/>
                <a:gd name="T24" fmla="*/ 2147483647 w 321"/>
                <a:gd name="T25" fmla="*/ 0 h 229"/>
                <a:gd name="T26" fmla="*/ 2147483647 w 321"/>
                <a:gd name="T27" fmla="*/ 2147483647 h 2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1"/>
                <a:gd name="T43" fmla="*/ 0 h 229"/>
                <a:gd name="T44" fmla="*/ 321 w 321"/>
                <a:gd name="T45" fmla="*/ 229 h 2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1" h="229">
                  <a:moveTo>
                    <a:pt x="312" y="0"/>
                  </a:moveTo>
                  <a:lnTo>
                    <a:pt x="321" y="225"/>
                  </a:lnTo>
                  <a:lnTo>
                    <a:pt x="227" y="229"/>
                  </a:lnTo>
                  <a:lnTo>
                    <a:pt x="220" y="133"/>
                  </a:lnTo>
                  <a:lnTo>
                    <a:pt x="42" y="147"/>
                  </a:lnTo>
                  <a:lnTo>
                    <a:pt x="27" y="115"/>
                  </a:lnTo>
                  <a:lnTo>
                    <a:pt x="7" y="91"/>
                  </a:lnTo>
                  <a:lnTo>
                    <a:pt x="0" y="76"/>
                  </a:lnTo>
                  <a:lnTo>
                    <a:pt x="11" y="43"/>
                  </a:lnTo>
                  <a:lnTo>
                    <a:pt x="36" y="30"/>
                  </a:lnTo>
                  <a:lnTo>
                    <a:pt x="50" y="22"/>
                  </a:lnTo>
                  <a:lnTo>
                    <a:pt x="66" y="9"/>
                  </a:lnTo>
                  <a:lnTo>
                    <a:pt x="83" y="9"/>
                  </a:lnTo>
                  <a:lnTo>
                    <a:pt x="312" y="0"/>
                  </a:lnTo>
                  <a:close/>
                </a:path>
              </a:pathLst>
            </a:custGeom>
            <a:solidFill>
              <a:srgbClr val="DAEDEF">
                <a:lumMod val="75000"/>
                <a:alpha val="67059"/>
              </a:srgbClr>
            </a:solidFill>
            <a:ln w="6350" cap="flat" cmpd="sng" algn="ctr">
              <a:solidFill>
                <a:srgbClr val="FFFFFF"/>
              </a:solidFill>
              <a:prstDash val="solid"/>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mn-ea"/>
              </a:endParaRPr>
            </a:p>
          </p:txBody>
        </p:sp>
        <p:sp>
          <p:nvSpPr>
            <p:cNvPr id="71" name="Freeform 51"/>
            <p:cNvSpPr>
              <a:spLocks/>
            </p:cNvSpPr>
            <p:nvPr/>
          </p:nvSpPr>
          <p:spPr bwMode="auto">
            <a:xfrm>
              <a:off x="4079875" y="4035525"/>
              <a:ext cx="452438" cy="373111"/>
            </a:xfrm>
            <a:custGeom>
              <a:avLst/>
              <a:gdLst>
                <a:gd name="T0" fmla="*/ 0 w 285"/>
                <a:gd name="T1" fmla="*/ 2147483647 h 235"/>
                <a:gd name="T2" fmla="*/ 2147483647 w 285"/>
                <a:gd name="T3" fmla="*/ 2147483647 h 235"/>
                <a:gd name="T4" fmla="*/ 2147483647 w 285"/>
                <a:gd name="T5" fmla="*/ 2147483647 h 235"/>
                <a:gd name="T6" fmla="*/ 2147483647 w 285"/>
                <a:gd name="T7" fmla="*/ 2147483647 h 235"/>
                <a:gd name="T8" fmla="*/ 2147483647 w 285"/>
                <a:gd name="T9" fmla="*/ 2147483647 h 235"/>
                <a:gd name="T10" fmla="*/ 2147483647 w 285"/>
                <a:gd name="T11" fmla="*/ 2147483647 h 235"/>
                <a:gd name="T12" fmla="*/ 2147483647 w 285"/>
                <a:gd name="T13" fmla="*/ 2147483647 h 235"/>
                <a:gd name="T14" fmla="*/ 2147483647 w 285"/>
                <a:gd name="T15" fmla="*/ 2147483647 h 235"/>
                <a:gd name="T16" fmla="*/ 2147483647 w 285"/>
                <a:gd name="T17" fmla="*/ 2147483647 h 235"/>
                <a:gd name="T18" fmla="*/ 2147483647 w 285"/>
                <a:gd name="T19" fmla="*/ 2147483647 h 235"/>
                <a:gd name="T20" fmla="*/ 2147483647 w 285"/>
                <a:gd name="T21" fmla="*/ 2147483647 h 235"/>
                <a:gd name="T22" fmla="*/ 2147483647 w 285"/>
                <a:gd name="T23" fmla="*/ 0 h 235"/>
                <a:gd name="T24" fmla="*/ 0 w 285"/>
                <a:gd name="T25" fmla="*/ 2147483647 h 2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5"/>
                <a:gd name="T40" fmla="*/ 0 h 235"/>
                <a:gd name="T41" fmla="*/ 285 w 285"/>
                <a:gd name="T42" fmla="*/ 235 h 2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5" h="235">
                  <a:moveTo>
                    <a:pt x="0" y="13"/>
                  </a:moveTo>
                  <a:lnTo>
                    <a:pt x="41" y="69"/>
                  </a:lnTo>
                  <a:lnTo>
                    <a:pt x="75" y="109"/>
                  </a:lnTo>
                  <a:lnTo>
                    <a:pt x="98" y="163"/>
                  </a:lnTo>
                  <a:lnTo>
                    <a:pt x="123" y="196"/>
                  </a:lnTo>
                  <a:lnTo>
                    <a:pt x="139" y="235"/>
                  </a:lnTo>
                  <a:lnTo>
                    <a:pt x="197" y="228"/>
                  </a:lnTo>
                  <a:lnTo>
                    <a:pt x="197" y="188"/>
                  </a:lnTo>
                  <a:lnTo>
                    <a:pt x="285" y="182"/>
                  </a:lnTo>
                  <a:lnTo>
                    <a:pt x="280" y="91"/>
                  </a:lnTo>
                  <a:lnTo>
                    <a:pt x="184" y="97"/>
                  </a:lnTo>
                  <a:lnTo>
                    <a:pt x="178" y="0"/>
                  </a:lnTo>
                  <a:lnTo>
                    <a:pt x="0" y="13"/>
                  </a:lnTo>
                  <a:close/>
                </a:path>
              </a:pathLst>
            </a:custGeom>
            <a:solidFill>
              <a:srgbClr val="DAEDEF">
                <a:lumMod val="75000"/>
                <a:alpha val="67059"/>
              </a:srgbClr>
            </a:solidFill>
            <a:ln w="6350" cap="flat" cmpd="sng" algn="ctr">
              <a:solidFill>
                <a:srgbClr val="FFFFFF"/>
              </a:solidFill>
              <a:prstDash val="solid"/>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mn-ea"/>
              </a:endParaRPr>
            </a:p>
          </p:txBody>
        </p:sp>
        <p:sp>
          <p:nvSpPr>
            <p:cNvPr id="72" name="Freeform 52"/>
            <p:cNvSpPr>
              <a:spLocks/>
            </p:cNvSpPr>
            <p:nvPr/>
          </p:nvSpPr>
          <p:spPr bwMode="auto">
            <a:xfrm>
              <a:off x="4418013" y="4510111"/>
              <a:ext cx="508000" cy="402773"/>
            </a:xfrm>
            <a:custGeom>
              <a:avLst/>
              <a:gdLst>
                <a:gd name="T0" fmla="*/ 2147483647 w 320"/>
                <a:gd name="T1" fmla="*/ 0 h 254"/>
                <a:gd name="T2" fmla="*/ 2147483647 w 320"/>
                <a:gd name="T3" fmla="*/ 2147483647 h 254"/>
                <a:gd name="T4" fmla="*/ 2147483647 w 320"/>
                <a:gd name="T5" fmla="*/ 2147483647 h 254"/>
                <a:gd name="T6" fmla="*/ 0 w 320"/>
                <a:gd name="T7" fmla="*/ 2147483647 h 254"/>
                <a:gd name="T8" fmla="*/ 2147483647 w 320"/>
                <a:gd name="T9" fmla="*/ 2147483647 h 254"/>
                <a:gd name="T10" fmla="*/ 2147483647 w 320"/>
                <a:gd name="T11" fmla="*/ 2147483647 h 254"/>
                <a:gd name="T12" fmla="*/ 2147483647 w 320"/>
                <a:gd name="T13" fmla="*/ 2147483647 h 254"/>
                <a:gd name="T14" fmla="*/ 2147483647 w 320"/>
                <a:gd name="T15" fmla="*/ 2147483647 h 254"/>
                <a:gd name="T16" fmla="*/ 2147483647 w 320"/>
                <a:gd name="T17" fmla="*/ 2147483647 h 254"/>
                <a:gd name="T18" fmla="*/ 2147483647 w 320"/>
                <a:gd name="T19" fmla="*/ 2147483647 h 254"/>
                <a:gd name="T20" fmla="*/ 2147483647 w 320"/>
                <a:gd name="T21" fmla="*/ 2147483647 h 254"/>
                <a:gd name="T22" fmla="*/ 2147483647 w 320"/>
                <a:gd name="T23" fmla="*/ 2147483647 h 254"/>
                <a:gd name="T24" fmla="*/ 2147483647 w 320"/>
                <a:gd name="T25" fmla="*/ 2147483647 h 254"/>
                <a:gd name="T26" fmla="*/ 2147483647 w 320"/>
                <a:gd name="T27" fmla="*/ 2147483647 h 254"/>
                <a:gd name="T28" fmla="*/ 2147483647 w 320"/>
                <a:gd name="T29" fmla="*/ 2147483647 h 254"/>
                <a:gd name="T30" fmla="*/ 2147483647 w 320"/>
                <a:gd name="T31" fmla="*/ 2147483647 h 254"/>
                <a:gd name="T32" fmla="*/ 2147483647 w 320"/>
                <a:gd name="T33" fmla="*/ 2147483647 h 254"/>
                <a:gd name="T34" fmla="*/ 2147483647 w 320"/>
                <a:gd name="T35" fmla="*/ 2147483647 h 254"/>
                <a:gd name="T36" fmla="*/ 2147483647 w 320"/>
                <a:gd name="T37" fmla="*/ 2147483647 h 254"/>
                <a:gd name="T38" fmla="*/ 2147483647 w 320"/>
                <a:gd name="T39" fmla="*/ 2147483647 h 254"/>
                <a:gd name="T40" fmla="*/ 2147483647 w 320"/>
                <a:gd name="T41" fmla="*/ 2147483647 h 254"/>
                <a:gd name="T42" fmla="*/ 2147483647 w 320"/>
                <a:gd name="T43" fmla="*/ 2147483647 h 254"/>
                <a:gd name="T44" fmla="*/ 2147483647 w 320"/>
                <a:gd name="T45" fmla="*/ 2147483647 h 254"/>
                <a:gd name="T46" fmla="*/ 2147483647 w 320"/>
                <a:gd name="T47" fmla="*/ 0 h 2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0"/>
                <a:gd name="T73" fmla="*/ 0 h 254"/>
                <a:gd name="T74" fmla="*/ 320 w 320"/>
                <a:gd name="T75" fmla="*/ 254 h 2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0" h="254">
                  <a:moveTo>
                    <a:pt x="71" y="8"/>
                  </a:moveTo>
                  <a:lnTo>
                    <a:pt x="57" y="48"/>
                  </a:lnTo>
                  <a:lnTo>
                    <a:pt x="45" y="45"/>
                  </a:lnTo>
                  <a:lnTo>
                    <a:pt x="33" y="36"/>
                  </a:lnTo>
                  <a:lnTo>
                    <a:pt x="19" y="27"/>
                  </a:lnTo>
                  <a:lnTo>
                    <a:pt x="0" y="54"/>
                  </a:lnTo>
                  <a:lnTo>
                    <a:pt x="6" y="78"/>
                  </a:lnTo>
                  <a:lnTo>
                    <a:pt x="15" y="107"/>
                  </a:lnTo>
                  <a:lnTo>
                    <a:pt x="28" y="123"/>
                  </a:lnTo>
                  <a:lnTo>
                    <a:pt x="39" y="147"/>
                  </a:lnTo>
                  <a:lnTo>
                    <a:pt x="51" y="123"/>
                  </a:lnTo>
                  <a:lnTo>
                    <a:pt x="77" y="118"/>
                  </a:lnTo>
                  <a:lnTo>
                    <a:pt x="92" y="117"/>
                  </a:lnTo>
                  <a:lnTo>
                    <a:pt x="128" y="115"/>
                  </a:lnTo>
                  <a:lnTo>
                    <a:pt x="173" y="72"/>
                  </a:lnTo>
                  <a:lnTo>
                    <a:pt x="193" y="72"/>
                  </a:lnTo>
                  <a:lnTo>
                    <a:pt x="110" y="159"/>
                  </a:lnTo>
                  <a:lnTo>
                    <a:pt x="151" y="191"/>
                  </a:lnTo>
                  <a:lnTo>
                    <a:pt x="184" y="222"/>
                  </a:lnTo>
                  <a:lnTo>
                    <a:pt x="190" y="254"/>
                  </a:lnTo>
                  <a:lnTo>
                    <a:pt x="216" y="252"/>
                  </a:lnTo>
                  <a:lnTo>
                    <a:pt x="225" y="240"/>
                  </a:lnTo>
                  <a:lnTo>
                    <a:pt x="282" y="239"/>
                  </a:lnTo>
                  <a:lnTo>
                    <a:pt x="286" y="211"/>
                  </a:lnTo>
                  <a:lnTo>
                    <a:pt x="270" y="202"/>
                  </a:lnTo>
                  <a:lnTo>
                    <a:pt x="267" y="186"/>
                  </a:lnTo>
                  <a:lnTo>
                    <a:pt x="320" y="183"/>
                  </a:lnTo>
                  <a:lnTo>
                    <a:pt x="315" y="0"/>
                  </a:lnTo>
                  <a:lnTo>
                    <a:pt x="71" y="8"/>
                  </a:lnTo>
                  <a:close/>
                </a:path>
              </a:pathLst>
            </a:custGeom>
            <a:solidFill>
              <a:srgbClr val="DAEDEF">
                <a:lumMod val="75000"/>
                <a:alpha val="67059"/>
              </a:srgbClr>
            </a:solidFill>
            <a:ln w="6350" cap="flat" cmpd="sng" algn="ctr">
              <a:solidFill>
                <a:srgbClr val="FFFFFF"/>
              </a:solidFill>
              <a:prstDash val="solid"/>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mn-ea"/>
              </a:endParaRPr>
            </a:p>
          </p:txBody>
        </p:sp>
        <p:sp>
          <p:nvSpPr>
            <p:cNvPr id="73" name="Freeform 72"/>
            <p:cNvSpPr/>
            <p:nvPr/>
          </p:nvSpPr>
          <p:spPr>
            <a:xfrm rot="21425933">
              <a:off x="5564188" y="3815404"/>
              <a:ext cx="350837" cy="309105"/>
            </a:xfrm>
            <a:custGeom>
              <a:avLst/>
              <a:gdLst>
                <a:gd name="connsiteX0" fmla="*/ 0 w 403860"/>
                <a:gd name="connsiteY0" fmla="*/ 3810 h 369570"/>
                <a:gd name="connsiteX1" fmla="*/ 0 w 403860"/>
                <a:gd name="connsiteY1" fmla="*/ 369570 h 369570"/>
                <a:gd name="connsiteX2" fmla="*/ 346710 w 403860"/>
                <a:gd name="connsiteY2" fmla="*/ 369570 h 369570"/>
                <a:gd name="connsiteX3" fmla="*/ 342900 w 403860"/>
                <a:gd name="connsiteY3" fmla="*/ 304800 h 369570"/>
                <a:gd name="connsiteX4" fmla="*/ 403860 w 403860"/>
                <a:gd name="connsiteY4" fmla="*/ 304800 h 369570"/>
                <a:gd name="connsiteX5" fmla="*/ 384810 w 403860"/>
                <a:gd name="connsiteY5" fmla="*/ 224790 h 369570"/>
                <a:gd name="connsiteX6" fmla="*/ 350520 w 403860"/>
                <a:gd name="connsiteY6" fmla="*/ 182880 h 369570"/>
                <a:gd name="connsiteX7" fmla="*/ 335280 w 403860"/>
                <a:gd name="connsiteY7" fmla="*/ 114300 h 369570"/>
                <a:gd name="connsiteX8" fmla="*/ 327660 w 403860"/>
                <a:gd name="connsiteY8" fmla="*/ 72390 h 369570"/>
                <a:gd name="connsiteX9" fmla="*/ 300990 w 403860"/>
                <a:gd name="connsiteY9" fmla="*/ 15240 h 369570"/>
                <a:gd name="connsiteX10" fmla="*/ 190500 w 403860"/>
                <a:gd name="connsiteY10" fmla="*/ 22860 h 369570"/>
                <a:gd name="connsiteX11" fmla="*/ 179070 w 403860"/>
                <a:gd name="connsiteY11" fmla="*/ 0 h 369570"/>
                <a:gd name="connsiteX12" fmla="*/ 0 w 403860"/>
                <a:gd name="connsiteY12" fmla="*/ 3810 h 36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3860" h="369570">
                  <a:moveTo>
                    <a:pt x="0" y="3810"/>
                  </a:moveTo>
                  <a:lnTo>
                    <a:pt x="0" y="369570"/>
                  </a:lnTo>
                  <a:lnTo>
                    <a:pt x="346710" y="369570"/>
                  </a:lnTo>
                  <a:lnTo>
                    <a:pt x="342900" y="304800"/>
                  </a:lnTo>
                  <a:lnTo>
                    <a:pt x="403860" y="304800"/>
                  </a:lnTo>
                  <a:lnTo>
                    <a:pt x="384810" y="224790"/>
                  </a:lnTo>
                  <a:lnTo>
                    <a:pt x="350520" y="182880"/>
                  </a:lnTo>
                  <a:lnTo>
                    <a:pt x="335280" y="114300"/>
                  </a:lnTo>
                  <a:lnTo>
                    <a:pt x="327660" y="72390"/>
                  </a:lnTo>
                  <a:lnTo>
                    <a:pt x="300990" y="15240"/>
                  </a:lnTo>
                  <a:lnTo>
                    <a:pt x="190500" y="22860"/>
                  </a:lnTo>
                  <a:lnTo>
                    <a:pt x="179070" y="0"/>
                  </a:lnTo>
                  <a:lnTo>
                    <a:pt x="0" y="3810"/>
                  </a:lnTo>
                  <a:close/>
                </a:path>
              </a:pathLst>
            </a:custGeom>
            <a:solidFill>
              <a:srgbClr val="DAEDEF">
                <a:lumMod val="75000"/>
                <a:alpha val="67059"/>
              </a:srgbClr>
            </a:solidFill>
            <a:ln w="6350" cap="flat" cmpd="sng" algn="ctr">
              <a:solidFill>
                <a:srgbClr val="FFFFFF"/>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74" name="Freeform 31"/>
            <p:cNvSpPr>
              <a:spLocks/>
            </p:cNvSpPr>
            <p:nvPr/>
          </p:nvSpPr>
          <p:spPr bwMode="auto">
            <a:xfrm>
              <a:off x="3905250" y="3342380"/>
              <a:ext cx="182563" cy="390284"/>
            </a:xfrm>
            <a:custGeom>
              <a:avLst/>
              <a:gdLst>
                <a:gd name="T0" fmla="*/ 2147483647 w 115"/>
                <a:gd name="T1" fmla="*/ 0 h 246"/>
                <a:gd name="T2" fmla="*/ 2147483647 w 115"/>
                <a:gd name="T3" fmla="*/ 2147483647 h 246"/>
                <a:gd name="T4" fmla="*/ 2147483647 w 115"/>
                <a:gd name="T5" fmla="*/ 2147483647 h 246"/>
                <a:gd name="T6" fmla="*/ 2147483647 w 115"/>
                <a:gd name="T7" fmla="*/ 2147483647 h 246"/>
                <a:gd name="T8" fmla="*/ 0 w 115"/>
                <a:gd name="T9" fmla="*/ 2147483647 h 246"/>
                <a:gd name="T10" fmla="*/ 0 w 115"/>
                <a:gd name="T11" fmla="*/ 2147483647 h 246"/>
                <a:gd name="T12" fmla="*/ 2147483647 w 115"/>
                <a:gd name="T13" fmla="*/ 2147483647 h 246"/>
                <a:gd name="T14" fmla="*/ 2147483647 w 115"/>
                <a:gd name="T15" fmla="*/ 2147483647 h 246"/>
                <a:gd name="T16" fmla="*/ 2147483647 w 115"/>
                <a:gd name="T17" fmla="*/ 2147483647 h 246"/>
                <a:gd name="T18" fmla="*/ 2147483647 w 115"/>
                <a:gd name="T19" fmla="*/ 2147483647 h 246"/>
                <a:gd name="T20" fmla="*/ 2147483647 w 115"/>
                <a:gd name="T21" fmla="*/ 2147483647 h 246"/>
                <a:gd name="T22" fmla="*/ 2147483647 w 115"/>
                <a:gd name="T23" fmla="*/ 2147483647 h 246"/>
                <a:gd name="T24" fmla="*/ 2147483647 w 115"/>
                <a:gd name="T25" fmla="*/ 2147483647 h 246"/>
                <a:gd name="T26" fmla="*/ 2147483647 w 115"/>
                <a:gd name="T27" fmla="*/ 2147483647 h 246"/>
                <a:gd name="T28" fmla="*/ 2147483647 w 115"/>
                <a:gd name="T29" fmla="*/ 2147483647 h 246"/>
                <a:gd name="T30" fmla="*/ 2147483647 w 115"/>
                <a:gd name="T31" fmla="*/ 2147483647 h 246"/>
                <a:gd name="T32" fmla="*/ 2147483647 w 115"/>
                <a:gd name="T33" fmla="*/ 2147483647 h 246"/>
                <a:gd name="T34" fmla="*/ 2147483647 w 115"/>
                <a:gd name="T35" fmla="*/ 0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246"/>
                <a:gd name="T56" fmla="*/ 115 w 115"/>
                <a:gd name="T57" fmla="*/ 246 h 2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246">
                  <a:moveTo>
                    <a:pt x="18" y="0"/>
                  </a:moveTo>
                  <a:lnTo>
                    <a:pt x="28" y="50"/>
                  </a:lnTo>
                  <a:lnTo>
                    <a:pt x="21" y="93"/>
                  </a:lnTo>
                  <a:lnTo>
                    <a:pt x="6" y="114"/>
                  </a:lnTo>
                  <a:lnTo>
                    <a:pt x="0" y="165"/>
                  </a:lnTo>
                  <a:lnTo>
                    <a:pt x="0" y="179"/>
                  </a:lnTo>
                  <a:lnTo>
                    <a:pt x="16" y="177"/>
                  </a:lnTo>
                  <a:lnTo>
                    <a:pt x="31" y="213"/>
                  </a:lnTo>
                  <a:lnTo>
                    <a:pt x="55" y="240"/>
                  </a:lnTo>
                  <a:lnTo>
                    <a:pt x="76" y="246"/>
                  </a:lnTo>
                  <a:lnTo>
                    <a:pt x="108" y="240"/>
                  </a:lnTo>
                  <a:lnTo>
                    <a:pt x="108" y="207"/>
                  </a:lnTo>
                  <a:lnTo>
                    <a:pt x="114" y="176"/>
                  </a:lnTo>
                  <a:lnTo>
                    <a:pt x="115" y="156"/>
                  </a:lnTo>
                  <a:lnTo>
                    <a:pt x="76" y="126"/>
                  </a:lnTo>
                  <a:lnTo>
                    <a:pt x="61" y="114"/>
                  </a:lnTo>
                  <a:lnTo>
                    <a:pt x="72" y="86"/>
                  </a:lnTo>
                  <a:lnTo>
                    <a:pt x="18" y="0"/>
                  </a:lnTo>
                  <a:close/>
                </a:path>
              </a:pathLst>
            </a:custGeom>
            <a:solidFill>
              <a:srgbClr val="DAEDEF">
                <a:lumMod val="75000"/>
                <a:alpha val="67059"/>
              </a:srgbClr>
            </a:solidFill>
            <a:ln w="9525">
              <a:solidFill>
                <a:srgbClr val="FFFF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mn-ea"/>
              </a:endParaRPr>
            </a:p>
          </p:txBody>
        </p:sp>
        <p:sp>
          <p:nvSpPr>
            <p:cNvPr id="76" name="Text Box 168"/>
            <p:cNvSpPr txBox="1">
              <a:spLocks noChangeArrowheads="1"/>
            </p:cNvSpPr>
            <p:nvPr/>
          </p:nvSpPr>
          <p:spPr bwMode="auto">
            <a:xfrm>
              <a:off x="5964238" y="3886200"/>
              <a:ext cx="1406525" cy="1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smtClean="0">
                  <a:ln>
                    <a:noFill/>
                  </a:ln>
                  <a:solidFill>
                    <a:srgbClr val="000000"/>
                  </a:solidFill>
                  <a:effectLst/>
                  <a:uLnTx/>
                  <a:uFillTx/>
                  <a:latin typeface="Century Gothic" panose="020B0502020202020204" pitchFamily="34" charset="0"/>
                  <a:ea typeface="+mn-ea"/>
                </a:rPr>
                <a:t>St. Lucie County</a:t>
              </a:r>
            </a:p>
          </p:txBody>
        </p:sp>
        <p:sp>
          <p:nvSpPr>
            <p:cNvPr id="77" name="Text Box 169"/>
            <p:cNvSpPr txBox="1">
              <a:spLocks noChangeArrowheads="1"/>
            </p:cNvSpPr>
            <p:nvPr/>
          </p:nvSpPr>
          <p:spPr bwMode="auto">
            <a:xfrm>
              <a:off x="6040438" y="4152900"/>
              <a:ext cx="1662112" cy="1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smtClean="0">
                  <a:ln>
                    <a:noFill/>
                  </a:ln>
                  <a:solidFill>
                    <a:srgbClr val="000000"/>
                  </a:solidFill>
                  <a:effectLst/>
                  <a:uLnTx/>
                  <a:uFillTx/>
                  <a:latin typeface="Century Gothic" panose="020B0502020202020204" pitchFamily="34" charset="0"/>
                  <a:ea typeface="+mn-ea"/>
                </a:rPr>
                <a:t>Martin County</a:t>
              </a:r>
            </a:p>
          </p:txBody>
        </p:sp>
        <p:sp>
          <p:nvSpPr>
            <p:cNvPr id="78" name="Text Box 149"/>
            <p:cNvSpPr txBox="1">
              <a:spLocks noChangeArrowheads="1"/>
            </p:cNvSpPr>
            <p:nvPr/>
          </p:nvSpPr>
          <p:spPr bwMode="auto">
            <a:xfrm>
              <a:off x="5575300" y="3092450"/>
              <a:ext cx="2084388" cy="1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smtClean="0">
                  <a:ln>
                    <a:noFill/>
                  </a:ln>
                  <a:solidFill>
                    <a:srgbClr val="000000"/>
                  </a:solidFill>
                  <a:effectLst/>
                  <a:uLnTx/>
                  <a:uFillTx/>
                  <a:latin typeface="Century Gothic" panose="020B0502020202020204" pitchFamily="34" charset="0"/>
                  <a:ea typeface="+mn-ea"/>
                </a:rPr>
                <a:t>Brevard County</a:t>
              </a:r>
            </a:p>
          </p:txBody>
        </p:sp>
        <p:sp>
          <p:nvSpPr>
            <p:cNvPr id="79" name="Text Box 170"/>
            <p:cNvSpPr txBox="1">
              <a:spLocks noChangeArrowheads="1"/>
            </p:cNvSpPr>
            <p:nvPr/>
          </p:nvSpPr>
          <p:spPr bwMode="auto">
            <a:xfrm>
              <a:off x="6081713" y="4554538"/>
              <a:ext cx="1638300" cy="1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smtClean="0">
                  <a:ln>
                    <a:noFill/>
                  </a:ln>
                  <a:solidFill>
                    <a:srgbClr val="000000"/>
                  </a:solidFill>
                  <a:effectLst/>
                  <a:uLnTx/>
                  <a:uFillTx/>
                  <a:latin typeface="Century Gothic" panose="020B0502020202020204" pitchFamily="34" charset="0"/>
                  <a:ea typeface="+mn-ea"/>
                </a:rPr>
                <a:t>Palm Beach County</a:t>
              </a:r>
            </a:p>
          </p:txBody>
        </p:sp>
        <p:sp>
          <p:nvSpPr>
            <p:cNvPr id="80" name="Text Box 173"/>
            <p:cNvSpPr txBox="1">
              <a:spLocks noChangeArrowheads="1"/>
            </p:cNvSpPr>
            <p:nvPr/>
          </p:nvSpPr>
          <p:spPr bwMode="auto">
            <a:xfrm>
              <a:off x="6075363" y="5313363"/>
              <a:ext cx="1936750" cy="1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smtClean="0">
                  <a:ln>
                    <a:noFill/>
                  </a:ln>
                  <a:solidFill>
                    <a:srgbClr val="000000"/>
                  </a:solidFill>
                  <a:effectLst/>
                  <a:uLnTx/>
                  <a:uFillTx/>
                  <a:latin typeface="Century Gothic" panose="020B0502020202020204" pitchFamily="34" charset="0"/>
                  <a:ea typeface="+mn-ea"/>
                </a:rPr>
                <a:t>Dade County</a:t>
              </a:r>
            </a:p>
          </p:txBody>
        </p:sp>
        <p:sp>
          <p:nvSpPr>
            <p:cNvPr id="81" name="Text Box 165"/>
            <p:cNvSpPr txBox="1">
              <a:spLocks noChangeArrowheads="1"/>
            </p:cNvSpPr>
            <p:nvPr/>
          </p:nvSpPr>
          <p:spPr bwMode="auto">
            <a:xfrm>
              <a:off x="5022850" y="1774825"/>
              <a:ext cx="1221488" cy="1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smtClean="0">
                  <a:ln>
                    <a:noFill/>
                  </a:ln>
                  <a:solidFill>
                    <a:srgbClr val="000000"/>
                  </a:solidFill>
                  <a:effectLst/>
                  <a:uLnTx/>
                  <a:uFillTx/>
                  <a:latin typeface="Century Gothic" panose="020B0502020202020204" pitchFamily="34" charset="0"/>
                  <a:ea typeface="+mn-ea"/>
                </a:rPr>
                <a:t>St. Johns County</a:t>
              </a:r>
            </a:p>
          </p:txBody>
        </p:sp>
        <p:sp>
          <p:nvSpPr>
            <p:cNvPr id="82" name="Text Box 166"/>
            <p:cNvSpPr txBox="1">
              <a:spLocks noChangeArrowheads="1"/>
            </p:cNvSpPr>
            <p:nvPr/>
          </p:nvSpPr>
          <p:spPr bwMode="auto">
            <a:xfrm>
              <a:off x="4854575" y="1265238"/>
              <a:ext cx="1126912" cy="1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smtClean="0">
                  <a:ln>
                    <a:noFill/>
                  </a:ln>
                  <a:solidFill>
                    <a:srgbClr val="000000"/>
                  </a:solidFill>
                  <a:effectLst/>
                  <a:uLnTx/>
                  <a:uFillTx/>
                  <a:latin typeface="Century Gothic" panose="020B0502020202020204" pitchFamily="34" charset="0"/>
                  <a:ea typeface="+mn-ea"/>
                </a:rPr>
                <a:t>Nassau County</a:t>
              </a:r>
            </a:p>
          </p:txBody>
        </p:sp>
        <p:sp>
          <p:nvSpPr>
            <p:cNvPr id="83" name="Text Box 166"/>
            <p:cNvSpPr txBox="1">
              <a:spLocks noChangeArrowheads="1"/>
            </p:cNvSpPr>
            <p:nvPr/>
          </p:nvSpPr>
          <p:spPr bwMode="auto">
            <a:xfrm>
              <a:off x="4857750" y="1484313"/>
              <a:ext cx="1128713" cy="1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smtClean="0">
                  <a:ln>
                    <a:noFill/>
                  </a:ln>
                  <a:solidFill>
                    <a:srgbClr val="000000"/>
                  </a:solidFill>
                  <a:effectLst/>
                  <a:uLnTx/>
                  <a:uFillTx/>
                  <a:latin typeface="Century Gothic" panose="020B0502020202020204" pitchFamily="34" charset="0"/>
                  <a:ea typeface="+mn-ea"/>
                </a:rPr>
                <a:t>Duval County</a:t>
              </a:r>
            </a:p>
          </p:txBody>
        </p:sp>
        <p:sp>
          <p:nvSpPr>
            <p:cNvPr id="84" name="Text Box 165"/>
            <p:cNvSpPr txBox="1">
              <a:spLocks noChangeArrowheads="1"/>
            </p:cNvSpPr>
            <p:nvPr/>
          </p:nvSpPr>
          <p:spPr bwMode="auto">
            <a:xfrm>
              <a:off x="5137150" y="2132013"/>
              <a:ext cx="1080424" cy="1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smtClean="0">
                  <a:ln>
                    <a:noFill/>
                  </a:ln>
                  <a:solidFill>
                    <a:srgbClr val="000000"/>
                  </a:solidFill>
                  <a:effectLst/>
                  <a:uLnTx/>
                  <a:uFillTx/>
                  <a:latin typeface="Century Gothic" panose="020B0502020202020204" pitchFamily="34" charset="0"/>
                  <a:ea typeface="+mn-ea"/>
                </a:rPr>
                <a:t>Flagler County</a:t>
              </a:r>
            </a:p>
          </p:txBody>
        </p:sp>
        <p:sp>
          <p:nvSpPr>
            <p:cNvPr id="85" name="Text Box 170"/>
            <p:cNvSpPr txBox="1">
              <a:spLocks noChangeArrowheads="1"/>
            </p:cNvSpPr>
            <p:nvPr/>
          </p:nvSpPr>
          <p:spPr bwMode="auto">
            <a:xfrm>
              <a:off x="6103938" y="4884738"/>
              <a:ext cx="1638300" cy="1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smtClean="0">
                  <a:ln>
                    <a:noFill/>
                  </a:ln>
                  <a:solidFill>
                    <a:srgbClr val="000000"/>
                  </a:solidFill>
                  <a:effectLst/>
                  <a:uLnTx/>
                  <a:uFillTx/>
                  <a:latin typeface="Century Gothic" panose="020B0502020202020204" pitchFamily="34" charset="0"/>
                  <a:ea typeface="+mn-ea"/>
                </a:rPr>
                <a:t>Broward County</a:t>
              </a:r>
            </a:p>
          </p:txBody>
        </p:sp>
        <p:sp>
          <p:nvSpPr>
            <p:cNvPr id="86" name="Text Box 173"/>
            <p:cNvSpPr txBox="1">
              <a:spLocks noChangeArrowheads="1"/>
            </p:cNvSpPr>
            <p:nvPr/>
          </p:nvSpPr>
          <p:spPr bwMode="auto">
            <a:xfrm>
              <a:off x="3348038" y="5902325"/>
              <a:ext cx="1936750" cy="1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dirty="0" smtClean="0">
                  <a:ln>
                    <a:noFill/>
                  </a:ln>
                  <a:solidFill>
                    <a:srgbClr val="000000"/>
                  </a:solidFill>
                  <a:effectLst/>
                  <a:uLnTx/>
                  <a:uFillTx/>
                  <a:latin typeface="Century Gothic" panose="020B0502020202020204" pitchFamily="34" charset="0"/>
                  <a:ea typeface="+mn-ea"/>
                </a:rPr>
                <a:t>Monroe County</a:t>
              </a:r>
            </a:p>
          </p:txBody>
        </p:sp>
        <p:sp>
          <p:nvSpPr>
            <p:cNvPr id="87" name="Text Box 173"/>
            <p:cNvSpPr txBox="1">
              <a:spLocks noChangeArrowheads="1"/>
            </p:cNvSpPr>
            <p:nvPr/>
          </p:nvSpPr>
          <p:spPr bwMode="auto">
            <a:xfrm>
              <a:off x="2535238" y="4665663"/>
              <a:ext cx="1936750" cy="1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smtClean="0">
                  <a:ln>
                    <a:noFill/>
                  </a:ln>
                  <a:solidFill>
                    <a:srgbClr val="000000"/>
                  </a:solidFill>
                  <a:effectLst/>
                  <a:uLnTx/>
                  <a:uFillTx/>
                  <a:latin typeface="Century Gothic" panose="020B0502020202020204" pitchFamily="34" charset="0"/>
                  <a:ea typeface="+mn-ea"/>
                </a:rPr>
                <a:t>Lee County</a:t>
              </a:r>
            </a:p>
          </p:txBody>
        </p:sp>
        <p:sp>
          <p:nvSpPr>
            <p:cNvPr id="88" name="Text Box 173"/>
            <p:cNvSpPr txBox="1">
              <a:spLocks noChangeArrowheads="1"/>
            </p:cNvSpPr>
            <p:nvPr/>
          </p:nvSpPr>
          <p:spPr bwMode="auto">
            <a:xfrm>
              <a:off x="2249488" y="4211638"/>
              <a:ext cx="1936750" cy="1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smtClean="0">
                  <a:ln>
                    <a:noFill/>
                  </a:ln>
                  <a:solidFill>
                    <a:srgbClr val="000000"/>
                  </a:solidFill>
                  <a:effectLst/>
                  <a:uLnTx/>
                  <a:uFillTx/>
                  <a:latin typeface="Century Gothic" panose="020B0502020202020204" pitchFamily="34" charset="0"/>
                  <a:ea typeface="+mn-ea"/>
                </a:rPr>
                <a:t>Sarasota County</a:t>
              </a:r>
            </a:p>
          </p:txBody>
        </p:sp>
        <p:sp>
          <p:nvSpPr>
            <p:cNvPr id="89" name="Text Box 173"/>
            <p:cNvSpPr txBox="1">
              <a:spLocks noChangeArrowheads="1"/>
            </p:cNvSpPr>
            <p:nvPr/>
          </p:nvSpPr>
          <p:spPr bwMode="auto">
            <a:xfrm>
              <a:off x="1990725" y="3870325"/>
              <a:ext cx="1936750" cy="1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smtClean="0">
                  <a:ln>
                    <a:noFill/>
                  </a:ln>
                  <a:solidFill>
                    <a:srgbClr val="000000"/>
                  </a:solidFill>
                  <a:effectLst/>
                  <a:uLnTx/>
                  <a:uFillTx/>
                  <a:latin typeface="Century Gothic" panose="020B0502020202020204" pitchFamily="34" charset="0"/>
                  <a:ea typeface="+mn-ea"/>
                </a:rPr>
                <a:t>Manatee County</a:t>
              </a:r>
            </a:p>
          </p:txBody>
        </p:sp>
        <p:sp>
          <p:nvSpPr>
            <p:cNvPr id="90" name="Text Box 173"/>
            <p:cNvSpPr txBox="1">
              <a:spLocks noChangeArrowheads="1"/>
            </p:cNvSpPr>
            <p:nvPr/>
          </p:nvSpPr>
          <p:spPr bwMode="auto">
            <a:xfrm>
              <a:off x="2444750" y="3425825"/>
              <a:ext cx="1411288" cy="18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r"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smtClean="0">
                  <a:ln>
                    <a:noFill/>
                  </a:ln>
                  <a:solidFill>
                    <a:srgbClr val="000000"/>
                  </a:solidFill>
                  <a:effectLst/>
                  <a:uLnTx/>
                  <a:uFillTx/>
                  <a:latin typeface="Century Gothic" panose="020B0502020202020204" pitchFamily="34" charset="0"/>
                  <a:ea typeface="+mn-ea"/>
                </a:rPr>
                <a:t>Pinellas County</a:t>
              </a:r>
            </a:p>
          </p:txBody>
        </p:sp>
        <p:sp>
          <p:nvSpPr>
            <p:cNvPr id="91" name="Freeform 90"/>
            <p:cNvSpPr>
              <a:spLocks noChangeAspect="1"/>
            </p:cNvSpPr>
            <p:nvPr/>
          </p:nvSpPr>
          <p:spPr bwMode="auto">
            <a:xfrm>
              <a:off x="482600" y="1133372"/>
              <a:ext cx="4314825" cy="563571"/>
            </a:xfrm>
            <a:custGeom>
              <a:avLst/>
              <a:gdLst>
                <a:gd name="connsiteX0" fmla="*/ 0 w 532435"/>
                <a:gd name="connsiteY0" fmla="*/ 0 h 173620"/>
                <a:gd name="connsiteX1" fmla="*/ 532435 w 532435"/>
                <a:gd name="connsiteY1" fmla="*/ 173620 h 173620"/>
                <a:gd name="connsiteX0" fmla="*/ 0 w 532435"/>
                <a:gd name="connsiteY0" fmla="*/ 40511 h 214131"/>
                <a:gd name="connsiteX1" fmla="*/ 28936 w 532435"/>
                <a:gd name="connsiteY1" fmla="*/ 0 h 214131"/>
                <a:gd name="connsiteX2" fmla="*/ 532435 w 532435"/>
                <a:gd name="connsiteY2" fmla="*/ 214131 h 214131"/>
                <a:gd name="connsiteX0" fmla="*/ 8681 w 541116"/>
                <a:gd name="connsiteY0" fmla="*/ 99348 h 272968"/>
                <a:gd name="connsiteX1" fmla="*/ 37617 w 541116"/>
                <a:gd name="connsiteY1" fmla="*/ 58837 h 272968"/>
                <a:gd name="connsiteX2" fmla="*/ 83916 w 541116"/>
                <a:gd name="connsiteY2" fmla="*/ 35688 h 272968"/>
                <a:gd name="connsiteX3" fmla="*/ 541116 w 541116"/>
                <a:gd name="connsiteY3" fmla="*/ 272968 h 272968"/>
                <a:gd name="connsiteX0" fmla="*/ 8681 w 4216078"/>
                <a:gd name="connsiteY0" fmla="*/ 428264 h 428264"/>
                <a:gd name="connsiteX1" fmla="*/ 37617 w 4216078"/>
                <a:gd name="connsiteY1" fmla="*/ 387753 h 428264"/>
                <a:gd name="connsiteX2" fmla="*/ 83916 w 4216078"/>
                <a:gd name="connsiteY2" fmla="*/ 364604 h 428264"/>
                <a:gd name="connsiteX3" fmla="*/ 4216078 w 4216078"/>
                <a:gd name="connsiteY3" fmla="*/ 0 h 428264"/>
                <a:gd name="connsiteX0" fmla="*/ 8681 w 4216078"/>
                <a:gd name="connsiteY0" fmla="*/ 439837 h 439837"/>
                <a:gd name="connsiteX1" fmla="*/ 37617 w 4216078"/>
                <a:gd name="connsiteY1" fmla="*/ 399326 h 439837"/>
                <a:gd name="connsiteX2" fmla="*/ 83916 w 4216078"/>
                <a:gd name="connsiteY2" fmla="*/ 376177 h 439837"/>
                <a:gd name="connsiteX3" fmla="*/ 4140842 w 4216078"/>
                <a:gd name="connsiteY3" fmla="*/ 0 h 439837"/>
                <a:gd name="connsiteX4" fmla="*/ 4216078 w 4216078"/>
                <a:gd name="connsiteY4" fmla="*/ 11573 h 439837"/>
                <a:gd name="connsiteX0" fmla="*/ 8681 w 4216078"/>
                <a:gd name="connsiteY0" fmla="*/ 445623 h 445623"/>
                <a:gd name="connsiteX1" fmla="*/ 37617 w 4216078"/>
                <a:gd name="connsiteY1" fmla="*/ 405112 h 445623"/>
                <a:gd name="connsiteX2" fmla="*/ 83916 w 4216078"/>
                <a:gd name="connsiteY2" fmla="*/ 381963 h 445623"/>
                <a:gd name="connsiteX3" fmla="*/ 4054032 w 4216078"/>
                <a:gd name="connsiteY3" fmla="*/ 0 h 445623"/>
                <a:gd name="connsiteX4" fmla="*/ 4140842 w 4216078"/>
                <a:gd name="connsiteY4" fmla="*/ 5786 h 445623"/>
                <a:gd name="connsiteX5" fmla="*/ 4216078 w 4216078"/>
                <a:gd name="connsiteY5" fmla="*/ 17359 h 445623"/>
                <a:gd name="connsiteX0" fmla="*/ 8681 w 4216078"/>
                <a:gd name="connsiteY0" fmla="*/ 462985 h 462985"/>
                <a:gd name="connsiteX1" fmla="*/ 37617 w 4216078"/>
                <a:gd name="connsiteY1" fmla="*/ 422474 h 462985"/>
                <a:gd name="connsiteX2" fmla="*/ 83916 w 4216078"/>
                <a:gd name="connsiteY2" fmla="*/ 399325 h 462985"/>
                <a:gd name="connsiteX3" fmla="*/ 3984584 w 4216078"/>
                <a:gd name="connsiteY3" fmla="*/ 0 h 462985"/>
                <a:gd name="connsiteX4" fmla="*/ 4054032 w 4216078"/>
                <a:gd name="connsiteY4" fmla="*/ 17362 h 462985"/>
                <a:gd name="connsiteX5" fmla="*/ 4140842 w 4216078"/>
                <a:gd name="connsiteY5" fmla="*/ 23148 h 462985"/>
                <a:gd name="connsiteX6" fmla="*/ 4216078 w 4216078"/>
                <a:gd name="connsiteY6" fmla="*/ 34721 h 462985"/>
                <a:gd name="connsiteX0" fmla="*/ 8681 w 4216078"/>
                <a:gd name="connsiteY0" fmla="*/ 474560 h 474560"/>
                <a:gd name="connsiteX1" fmla="*/ 37617 w 4216078"/>
                <a:gd name="connsiteY1" fmla="*/ 434049 h 474560"/>
                <a:gd name="connsiteX2" fmla="*/ 83916 w 4216078"/>
                <a:gd name="connsiteY2" fmla="*/ 410900 h 474560"/>
                <a:gd name="connsiteX3" fmla="*/ 3932498 w 4216078"/>
                <a:gd name="connsiteY3" fmla="*/ 0 h 474560"/>
                <a:gd name="connsiteX4" fmla="*/ 3984584 w 4216078"/>
                <a:gd name="connsiteY4" fmla="*/ 11575 h 474560"/>
                <a:gd name="connsiteX5" fmla="*/ 4054032 w 4216078"/>
                <a:gd name="connsiteY5" fmla="*/ 28937 h 474560"/>
                <a:gd name="connsiteX6" fmla="*/ 4140842 w 4216078"/>
                <a:gd name="connsiteY6" fmla="*/ 34723 h 474560"/>
                <a:gd name="connsiteX7" fmla="*/ 4216078 w 4216078"/>
                <a:gd name="connsiteY7" fmla="*/ 46296 h 474560"/>
                <a:gd name="connsiteX0" fmla="*/ 8681 w 4216078"/>
                <a:gd name="connsiteY0" fmla="*/ 491922 h 491922"/>
                <a:gd name="connsiteX1" fmla="*/ 37617 w 4216078"/>
                <a:gd name="connsiteY1" fmla="*/ 451411 h 491922"/>
                <a:gd name="connsiteX2" fmla="*/ 83916 w 4216078"/>
                <a:gd name="connsiteY2" fmla="*/ 428262 h 491922"/>
                <a:gd name="connsiteX3" fmla="*/ 3891986 w 4216078"/>
                <a:gd name="connsiteY3" fmla="*/ 0 h 491922"/>
                <a:gd name="connsiteX4" fmla="*/ 3932498 w 4216078"/>
                <a:gd name="connsiteY4" fmla="*/ 17362 h 491922"/>
                <a:gd name="connsiteX5" fmla="*/ 3984584 w 4216078"/>
                <a:gd name="connsiteY5" fmla="*/ 28937 h 491922"/>
                <a:gd name="connsiteX6" fmla="*/ 4054032 w 4216078"/>
                <a:gd name="connsiteY6" fmla="*/ 46299 h 491922"/>
                <a:gd name="connsiteX7" fmla="*/ 4140842 w 4216078"/>
                <a:gd name="connsiteY7" fmla="*/ 52085 h 491922"/>
                <a:gd name="connsiteX8" fmla="*/ 4216078 w 4216078"/>
                <a:gd name="connsiteY8" fmla="*/ 63658 h 491922"/>
                <a:gd name="connsiteX0" fmla="*/ 8681 w 4216078"/>
                <a:gd name="connsiteY0" fmla="*/ 509284 h 509284"/>
                <a:gd name="connsiteX1" fmla="*/ 37617 w 4216078"/>
                <a:gd name="connsiteY1" fmla="*/ 468773 h 509284"/>
                <a:gd name="connsiteX2" fmla="*/ 83916 w 4216078"/>
                <a:gd name="connsiteY2" fmla="*/ 445624 h 509284"/>
                <a:gd name="connsiteX3" fmla="*/ 3868837 w 4216078"/>
                <a:gd name="connsiteY3" fmla="*/ 0 h 509284"/>
                <a:gd name="connsiteX4" fmla="*/ 3891986 w 4216078"/>
                <a:gd name="connsiteY4" fmla="*/ 17362 h 509284"/>
                <a:gd name="connsiteX5" fmla="*/ 3932498 w 4216078"/>
                <a:gd name="connsiteY5" fmla="*/ 34724 h 509284"/>
                <a:gd name="connsiteX6" fmla="*/ 3984584 w 4216078"/>
                <a:gd name="connsiteY6" fmla="*/ 46299 h 509284"/>
                <a:gd name="connsiteX7" fmla="*/ 4054032 w 4216078"/>
                <a:gd name="connsiteY7" fmla="*/ 63661 h 509284"/>
                <a:gd name="connsiteX8" fmla="*/ 4140842 w 4216078"/>
                <a:gd name="connsiteY8" fmla="*/ 69447 h 509284"/>
                <a:gd name="connsiteX9" fmla="*/ 4216078 w 4216078"/>
                <a:gd name="connsiteY9" fmla="*/ 81020 h 509284"/>
                <a:gd name="connsiteX0" fmla="*/ 8681 w 4216078"/>
                <a:gd name="connsiteY0" fmla="*/ 520859 h 520859"/>
                <a:gd name="connsiteX1" fmla="*/ 37617 w 4216078"/>
                <a:gd name="connsiteY1" fmla="*/ 480348 h 520859"/>
                <a:gd name="connsiteX2" fmla="*/ 83916 w 4216078"/>
                <a:gd name="connsiteY2" fmla="*/ 457199 h 520859"/>
                <a:gd name="connsiteX3" fmla="*/ 3834113 w 4216078"/>
                <a:gd name="connsiteY3" fmla="*/ 0 h 520859"/>
                <a:gd name="connsiteX4" fmla="*/ 3868837 w 4216078"/>
                <a:gd name="connsiteY4" fmla="*/ 11575 h 520859"/>
                <a:gd name="connsiteX5" fmla="*/ 3891986 w 4216078"/>
                <a:gd name="connsiteY5" fmla="*/ 28937 h 520859"/>
                <a:gd name="connsiteX6" fmla="*/ 3932498 w 4216078"/>
                <a:gd name="connsiteY6" fmla="*/ 46299 h 520859"/>
                <a:gd name="connsiteX7" fmla="*/ 3984584 w 4216078"/>
                <a:gd name="connsiteY7" fmla="*/ 57874 h 520859"/>
                <a:gd name="connsiteX8" fmla="*/ 4054032 w 4216078"/>
                <a:gd name="connsiteY8" fmla="*/ 75236 h 520859"/>
                <a:gd name="connsiteX9" fmla="*/ 4140842 w 4216078"/>
                <a:gd name="connsiteY9" fmla="*/ 81022 h 520859"/>
                <a:gd name="connsiteX10" fmla="*/ 4216078 w 4216078"/>
                <a:gd name="connsiteY10" fmla="*/ 92595 h 520859"/>
                <a:gd name="connsiteX0" fmla="*/ 8681 w 4216078"/>
                <a:gd name="connsiteY0" fmla="*/ 520859 h 520859"/>
                <a:gd name="connsiteX1" fmla="*/ 37617 w 4216078"/>
                <a:gd name="connsiteY1" fmla="*/ 480348 h 520859"/>
                <a:gd name="connsiteX2" fmla="*/ 83916 w 4216078"/>
                <a:gd name="connsiteY2" fmla="*/ 457199 h 520859"/>
                <a:gd name="connsiteX3" fmla="*/ 3799389 w 4216078"/>
                <a:gd name="connsiteY3" fmla="*/ 52088 h 520859"/>
                <a:gd name="connsiteX4" fmla="*/ 3834113 w 4216078"/>
                <a:gd name="connsiteY4" fmla="*/ 0 h 520859"/>
                <a:gd name="connsiteX5" fmla="*/ 3868837 w 4216078"/>
                <a:gd name="connsiteY5" fmla="*/ 11575 h 520859"/>
                <a:gd name="connsiteX6" fmla="*/ 3891986 w 4216078"/>
                <a:gd name="connsiteY6" fmla="*/ 28937 h 520859"/>
                <a:gd name="connsiteX7" fmla="*/ 3932498 w 4216078"/>
                <a:gd name="connsiteY7" fmla="*/ 46299 h 520859"/>
                <a:gd name="connsiteX8" fmla="*/ 3984584 w 4216078"/>
                <a:gd name="connsiteY8" fmla="*/ 57874 h 520859"/>
                <a:gd name="connsiteX9" fmla="*/ 4054032 w 4216078"/>
                <a:gd name="connsiteY9" fmla="*/ 75236 h 520859"/>
                <a:gd name="connsiteX10" fmla="*/ 4140842 w 4216078"/>
                <a:gd name="connsiteY10" fmla="*/ 81022 h 520859"/>
                <a:gd name="connsiteX11" fmla="*/ 4216078 w 4216078"/>
                <a:gd name="connsiteY11" fmla="*/ 92595 h 520859"/>
                <a:gd name="connsiteX0" fmla="*/ 8681 w 4216078"/>
                <a:gd name="connsiteY0" fmla="*/ 520859 h 520859"/>
                <a:gd name="connsiteX1" fmla="*/ 37617 w 4216078"/>
                <a:gd name="connsiteY1" fmla="*/ 480348 h 520859"/>
                <a:gd name="connsiteX2" fmla="*/ 83916 w 4216078"/>
                <a:gd name="connsiteY2" fmla="*/ 457199 h 520859"/>
                <a:gd name="connsiteX3" fmla="*/ 3764665 w 4216078"/>
                <a:gd name="connsiteY3" fmla="*/ 98386 h 520859"/>
                <a:gd name="connsiteX4" fmla="*/ 3799389 w 4216078"/>
                <a:gd name="connsiteY4" fmla="*/ 52088 h 520859"/>
                <a:gd name="connsiteX5" fmla="*/ 3834113 w 4216078"/>
                <a:gd name="connsiteY5" fmla="*/ 0 h 520859"/>
                <a:gd name="connsiteX6" fmla="*/ 3868837 w 4216078"/>
                <a:gd name="connsiteY6" fmla="*/ 11575 h 520859"/>
                <a:gd name="connsiteX7" fmla="*/ 3891986 w 4216078"/>
                <a:gd name="connsiteY7" fmla="*/ 28937 h 520859"/>
                <a:gd name="connsiteX8" fmla="*/ 3932498 w 4216078"/>
                <a:gd name="connsiteY8" fmla="*/ 46299 h 520859"/>
                <a:gd name="connsiteX9" fmla="*/ 3984584 w 4216078"/>
                <a:gd name="connsiteY9" fmla="*/ 57874 h 520859"/>
                <a:gd name="connsiteX10" fmla="*/ 4054032 w 4216078"/>
                <a:gd name="connsiteY10" fmla="*/ 75236 h 520859"/>
                <a:gd name="connsiteX11" fmla="*/ 4140842 w 4216078"/>
                <a:gd name="connsiteY11" fmla="*/ 81022 h 520859"/>
                <a:gd name="connsiteX12" fmla="*/ 4216078 w 4216078"/>
                <a:gd name="connsiteY12" fmla="*/ 92595 h 520859"/>
                <a:gd name="connsiteX0" fmla="*/ 8681 w 4216078"/>
                <a:gd name="connsiteY0" fmla="*/ 520859 h 520859"/>
                <a:gd name="connsiteX1" fmla="*/ 37617 w 4216078"/>
                <a:gd name="connsiteY1" fmla="*/ 480348 h 520859"/>
                <a:gd name="connsiteX2" fmla="*/ 83916 w 4216078"/>
                <a:gd name="connsiteY2" fmla="*/ 457199 h 520859"/>
                <a:gd name="connsiteX3" fmla="*/ 3782027 w 4216078"/>
                <a:gd name="connsiteY3" fmla="*/ 156260 h 520859"/>
                <a:gd name="connsiteX4" fmla="*/ 3764665 w 4216078"/>
                <a:gd name="connsiteY4" fmla="*/ 98386 h 520859"/>
                <a:gd name="connsiteX5" fmla="*/ 3799389 w 4216078"/>
                <a:gd name="connsiteY5" fmla="*/ 52088 h 520859"/>
                <a:gd name="connsiteX6" fmla="*/ 3834113 w 4216078"/>
                <a:gd name="connsiteY6" fmla="*/ 0 h 520859"/>
                <a:gd name="connsiteX7" fmla="*/ 3868837 w 4216078"/>
                <a:gd name="connsiteY7" fmla="*/ 11575 h 520859"/>
                <a:gd name="connsiteX8" fmla="*/ 3891986 w 4216078"/>
                <a:gd name="connsiteY8" fmla="*/ 28937 h 520859"/>
                <a:gd name="connsiteX9" fmla="*/ 3932498 w 4216078"/>
                <a:gd name="connsiteY9" fmla="*/ 46299 h 520859"/>
                <a:gd name="connsiteX10" fmla="*/ 3984584 w 4216078"/>
                <a:gd name="connsiteY10" fmla="*/ 57874 h 520859"/>
                <a:gd name="connsiteX11" fmla="*/ 4054032 w 4216078"/>
                <a:gd name="connsiteY11" fmla="*/ 75236 h 520859"/>
                <a:gd name="connsiteX12" fmla="*/ 4140842 w 4216078"/>
                <a:gd name="connsiteY12" fmla="*/ 81022 h 520859"/>
                <a:gd name="connsiteX13" fmla="*/ 4216078 w 4216078"/>
                <a:gd name="connsiteY13" fmla="*/ 92595 h 520859"/>
                <a:gd name="connsiteX0" fmla="*/ 8681 w 4216078"/>
                <a:gd name="connsiteY0" fmla="*/ 520859 h 520859"/>
                <a:gd name="connsiteX1" fmla="*/ 37617 w 4216078"/>
                <a:gd name="connsiteY1" fmla="*/ 480348 h 520859"/>
                <a:gd name="connsiteX2" fmla="*/ 83916 w 4216078"/>
                <a:gd name="connsiteY2" fmla="*/ 457199 h 520859"/>
                <a:gd name="connsiteX3" fmla="*/ 3799389 w 4216078"/>
                <a:gd name="connsiteY3" fmla="*/ 208346 h 520859"/>
                <a:gd name="connsiteX4" fmla="*/ 3782027 w 4216078"/>
                <a:gd name="connsiteY4" fmla="*/ 156260 h 520859"/>
                <a:gd name="connsiteX5" fmla="*/ 3764665 w 4216078"/>
                <a:gd name="connsiteY5" fmla="*/ 98386 h 520859"/>
                <a:gd name="connsiteX6" fmla="*/ 3799389 w 4216078"/>
                <a:gd name="connsiteY6" fmla="*/ 52088 h 520859"/>
                <a:gd name="connsiteX7" fmla="*/ 3834113 w 4216078"/>
                <a:gd name="connsiteY7" fmla="*/ 0 h 520859"/>
                <a:gd name="connsiteX8" fmla="*/ 3868837 w 4216078"/>
                <a:gd name="connsiteY8" fmla="*/ 11575 h 520859"/>
                <a:gd name="connsiteX9" fmla="*/ 3891986 w 4216078"/>
                <a:gd name="connsiteY9" fmla="*/ 28937 h 520859"/>
                <a:gd name="connsiteX10" fmla="*/ 3932498 w 4216078"/>
                <a:gd name="connsiteY10" fmla="*/ 46299 h 520859"/>
                <a:gd name="connsiteX11" fmla="*/ 3984584 w 4216078"/>
                <a:gd name="connsiteY11" fmla="*/ 57874 h 520859"/>
                <a:gd name="connsiteX12" fmla="*/ 4054032 w 4216078"/>
                <a:gd name="connsiteY12" fmla="*/ 75236 h 520859"/>
                <a:gd name="connsiteX13" fmla="*/ 4140842 w 4216078"/>
                <a:gd name="connsiteY13" fmla="*/ 81022 h 520859"/>
                <a:gd name="connsiteX14" fmla="*/ 4216078 w 4216078"/>
                <a:gd name="connsiteY14" fmla="*/ 92595 h 520859"/>
                <a:gd name="connsiteX0" fmla="*/ 8681 w 4216078"/>
                <a:gd name="connsiteY0" fmla="*/ 520859 h 520859"/>
                <a:gd name="connsiteX1" fmla="*/ 37617 w 4216078"/>
                <a:gd name="connsiteY1" fmla="*/ 480348 h 520859"/>
                <a:gd name="connsiteX2" fmla="*/ 83916 w 4216078"/>
                <a:gd name="connsiteY2" fmla="*/ 457199 h 520859"/>
                <a:gd name="connsiteX3" fmla="*/ 3810964 w 4216078"/>
                <a:gd name="connsiteY3" fmla="*/ 260432 h 520859"/>
                <a:gd name="connsiteX4" fmla="*/ 3799389 w 4216078"/>
                <a:gd name="connsiteY4" fmla="*/ 208346 h 520859"/>
                <a:gd name="connsiteX5" fmla="*/ 3782027 w 4216078"/>
                <a:gd name="connsiteY5" fmla="*/ 156260 h 520859"/>
                <a:gd name="connsiteX6" fmla="*/ 3764665 w 4216078"/>
                <a:gd name="connsiteY6" fmla="*/ 98386 h 520859"/>
                <a:gd name="connsiteX7" fmla="*/ 3799389 w 4216078"/>
                <a:gd name="connsiteY7" fmla="*/ 52088 h 520859"/>
                <a:gd name="connsiteX8" fmla="*/ 3834113 w 4216078"/>
                <a:gd name="connsiteY8" fmla="*/ 0 h 520859"/>
                <a:gd name="connsiteX9" fmla="*/ 3868837 w 4216078"/>
                <a:gd name="connsiteY9" fmla="*/ 11575 h 520859"/>
                <a:gd name="connsiteX10" fmla="*/ 3891986 w 4216078"/>
                <a:gd name="connsiteY10" fmla="*/ 28937 h 520859"/>
                <a:gd name="connsiteX11" fmla="*/ 3932498 w 4216078"/>
                <a:gd name="connsiteY11" fmla="*/ 46299 h 520859"/>
                <a:gd name="connsiteX12" fmla="*/ 3984584 w 4216078"/>
                <a:gd name="connsiteY12" fmla="*/ 57874 h 520859"/>
                <a:gd name="connsiteX13" fmla="*/ 4054032 w 4216078"/>
                <a:gd name="connsiteY13" fmla="*/ 75236 h 520859"/>
                <a:gd name="connsiteX14" fmla="*/ 4140842 w 4216078"/>
                <a:gd name="connsiteY14" fmla="*/ 81022 h 520859"/>
                <a:gd name="connsiteX15" fmla="*/ 4216078 w 4216078"/>
                <a:gd name="connsiteY15" fmla="*/ 92595 h 520859"/>
                <a:gd name="connsiteX0" fmla="*/ 8681 w 4216078"/>
                <a:gd name="connsiteY0" fmla="*/ 520859 h 520859"/>
                <a:gd name="connsiteX1" fmla="*/ 37617 w 4216078"/>
                <a:gd name="connsiteY1" fmla="*/ 480348 h 520859"/>
                <a:gd name="connsiteX2" fmla="*/ 83916 w 4216078"/>
                <a:gd name="connsiteY2" fmla="*/ 457199 h 520859"/>
                <a:gd name="connsiteX3" fmla="*/ 3787814 w 4216078"/>
                <a:gd name="connsiteY3" fmla="*/ 306731 h 520859"/>
                <a:gd name="connsiteX4" fmla="*/ 3810964 w 4216078"/>
                <a:gd name="connsiteY4" fmla="*/ 260432 h 520859"/>
                <a:gd name="connsiteX5" fmla="*/ 3799389 w 4216078"/>
                <a:gd name="connsiteY5" fmla="*/ 208346 h 520859"/>
                <a:gd name="connsiteX6" fmla="*/ 3782027 w 4216078"/>
                <a:gd name="connsiteY6" fmla="*/ 156260 h 520859"/>
                <a:gd name="connsiteX7" fmla="*/ 3764665 w 4216078"/>
                <a:gd name="connsiteY7" fmla="*/ 98386 h 520859"/>
                <a:gd name="connsiteX8" fmla="*/ 3799389 w 4216078"/>
                <a:gd name="connsiteY8" fmla="*/ 52088 h 520859"/>
                <a:gd name="connsiteX9" fmla="*/ 3834113 w 4216078"/>
                <a:gd name="connsiteY9" fmla="*/ 0 h 520859"/>
                <a:gd name="connsiteX10" fmla="*/ 3868837 w 4216078"/>
                <a:gd name="connsiteY10" fmla="*/ 11575 h 520859"/>
                <a:gd name="connsiteX11" fmla="*/ 3891986 w 4216078"/>
                <a:gd name="connsiteY11" fmla="*/ 28937 h 520859"/>
                <a:gd name="connsiteX12" fmla="*/ 3932498 w 4216078"/>
                <a:gd name="connsiteY12" fmla="*/ 46299 h 520859"/>
                <a:gd name="connsiteX13" fmla="*/ 3984584 w 4216078"/>
                <a:gd name="connsiteY13" fmla="*/ 57874 h 520859"/>
                <a:gd name="connsiteX14" fmla="*/ 4054032 w 4216078"/>
                <a:gd name="connsiteY14" fmla="*/ 75236 h 520859"/>
                <a:gd name="connsiteX15" fmla="*/ 4140842 w 4216078"/>
                <a:gd name="connsiteY15" fmla="*/ 81022 h 520859"/>
                <a:gd name="connsiteX16" fmla="*/ 4216078 w 4216078"/>
                <a:gd name="connsiteY16" fmla="*/ 92595 h 520859"/>
                <a:gd name="connsiteX0" fmla="*/ 8681 w 4216078"/>
                <a:gd name="connsiteY0" fmla="*/ 520859 h 520859"/>
                <a:gd name="connsiteX1" fmla="*/ 37617 w 4216078"/>
                <a:gd name="connsiteY1" fmla="*/ 480348 h 520859"/>
                <a:gd name="connsiteX2" fmla="*/ 83916 w 4216078"/>
                <a:gd name="connsiteY2" fmla="*/ 457199 h 520859"/>
                <a:gd name="connsiteX3" fmla="*/ 3799389 w 4216078"/>
                <a:gd name="connsiteY3" fmla="*/ 347242 h 520859"/>
                <a:gd name="connsiteX4" fmla="*/ 3787814 w 4216078"/>
                <a:gd name="connsiteY4" fmla="*/ 306731 h 520859"/>
                <a:gd name="connsiteX5" fmla="*/ 3810964 w 4216078"/>
                <a:gd name="connsiteY5" fmla="*/ 260432 h 520859"/>
                <a:gd name="connsiteX6" fmla="*/ 3799389 w 4216078"/>
                <a:gd name="connsiteY6" fmla="*/ 208346 h 520859"/>
                <a:gd name="connsiteX7" fmla="*/ 3782027 w 4216078"/>
                <a:gd name="connsiteY7" fmla="*/ 156260 h 520859"/>
                <a:gd name="connsiteX8" fmla="*/ 3764665 w 4216078"/>
                <a:gd name="connsiteY8" fmla="*/ 98386 h 520859"/>
                <a:gd name="connsiteX9" fmla="*/ 3799389 w 4216078"/>
                <a:gd name="connsiteY9" fmla="*/ 52088 h 520859"/>
                <a:gd name="connsiteX10" fmla="*/ 3834113 w 4216078"/>
                <a:gd name="connsiteY10" fmla="*/ 0 h 520859"/>
                <a:gd name="connsiteX11" fmla="*/ 3868837 w 4216078"/>
                <a:gd name="connsiteY11" fmla="*/ 11575 h 520859"/>
                <a:gd name="connsiteX12" fmla="*/ 3891986 w 4216078"/>
                <a:gd name="connsiteY12" fmla="*/ 28937 h 520859"/>
                <a:gd name="connsiteX13" fmla="*/ 3932498 w 4216078"/>
                <a:gd name="connsiteY13" fmla="*/ 46299 h 520859"/>
                <a:gd name="connsiteX14" fmla="*/ 3984584 w 4216078"/>
                <a:gd name="connsiteY14" fmla="*/ 57874 h 520859"/>
                <a:gd name="connsiteX15" fmla="*/ 4054032 w 4216078"/>
                <a:gd name="connsiteY15" fmla="*/ 75236 h 520859"/>
                <a:gd name="connsiteX16" fmla="*/ 4140842 w 4216078"/>
                <a:gd name="connsiteY16" fmla="*/ 81022 h 520859"/>
                <a:gd name="connsiteX17" fmla="*/ 4216078 w 4216078"/>
                <a:gd name="connsiteY17" fmla="*/ 92595 h 520859"/>
                <a:gd name="connsiteX0" fmla="*/ 8681 w 4216078"/>
                <a:gd name="connsiteY0" fmla="*/ 520859 h 520859"/>
                <a:gd name="connsiteX1" fmla="*/ 37617 w 4216078"/>
                <a:gd name="connsiteY1" fmla="*/ 480348 h 520859"/>
                <a:gd name="connsiteX2" fmla="*/ 83916 w 4216078"/>
                <a:gd name="connsiteY2" fmla="*/ 457199 h 520859"/>
                <a:gd name="connsiteX3" fmla="*/ 3701004 w 4216078"/>
                <a:gd name="connsiteY3" fmla="*/ 358817 h 520859"/>
                <a:gd name="connsiteX4" fmla="*/ 3799389 w 4216078"/>
                <a:gd name="connsiteY4" fmla="*/ 347242 h 520859"/>
                <a:gd name="connsiteX5" fmla="*/ 3787814 w 4216078"/>
                <a:gd name="connsiteY5" fmla="*/ 306731 h 520859"/>
                <a:gd name="connsiteX6" fmla="*/ 3810964 w 4216078"/>
                <a:gd name="connsiteY6" fmla="*/ 260432 h 520859"/>
                <a:gd name="connsiteX7" fmla="*/ 3799389 w 4216078"/>
                <a:gd name="connsiteY7" fmla="*/ 208346 h 520859"/>
                <a:gd name="connsiteX8" fmla="*/ 3782027 w 4216078"/>
                <a:gd name="connsiteY8" fmla="*/ 156260 h 520859"/>
                <a:gd name="connsiteX9" fmla="*/ 3764665 w 4216078"/>
                <a:gd name="connsiteY9" fmla="*/ 98386 h 520859"/>
                <a:gd name="connsiteX10" fmla="*/ 3799389 w 4216078"/>
                <a:gd name="connsiteY10" fmla="*/ 52088 h 520859"/>
                <a:gd name="connsiteX11" fmla="*/ 3834113 w 4216078"/>
                <a:gd name="connsiteY11" fmla="*/ 0 h 520859"/>
                <a:gd name="connsiteX12" fmla="*/ 3868837 w 4216078"/>
                <a:gd name="connsiteY12" fmla="*/ 11575 h 520859"/>
                <a:gd name="connsiteX13" fmla="*/ 3891986 w 4216078"/>
                <a:gd name="connsiteY13" fmla="*/ 28937 h 520859"/>
                <a:gd name="connsiteX14" fmla="*/ 3932498 w 4216078"/>
                <a:gd name="connsiteY14" fmla="*/ 46299 h 520859"/>
                <a:gd name="connsiteX15" fmla="*/ 3984584 w 4216078"/>
                <a:gd name="connsiteY15" fmla="*/ 57874 h 520859"/>
                <a:gd name="connsiteX16" fmla="*/ 4054032 w 4216078"/>
                <a:gd name="connsiteY16" fmla="*/ 75236 h 520859"/>
                <a:gd name="connsiteX17" fmla="*/ 4140842 w 4216078"/>
                <a:gd name="connsiteY17" fmla="*/ 81022 h 520859"/>
                <a:gd name="connsiteX18" fmla="*/ 4216078 w 4216078"/>
                <a:gd name="connsiteY18" fmla="*/ 92595 h 520859"/>
                <a:gd name="connsiteX0" fmla="*/ 8681 w 4216078"/>
                <a:gd name="connsiteY0" fmla="*/ 520859 h 520859"/>
                <a:gd name="connsiteX1" fmla="*/ 37617 w 4216078"/>
                <a:gd name="connsiteY1" fmla="*/ 480348 h 520859"/>
                <a:gd name="connsiteX2" fmla="*/ 83916 w 4216078"/>
                <a:gd name="connsiteY2" fmla="*/ 457199 h 520859"/>
                <a:gd name="connsiteX3" fmla="*/ 3672067 w 4216078"/>
                <a:gd name="connsiteY3" fmla="*/ 329880 h 520859"/>
                <a:gd name="connsiteX4" fmla="*/ 3701004 w 4216078"/>
                <a:gd name="connsiteY4" fmla="*/ 358817 h 520859"/>
                <a:gd name="connsiteX5" fmla="*/ 3799389 w 4216078"/>
                <a:gd name="connsiteY5" fmla="*/ 347242 h 520859"/>
                <a:gd name="connsiteX6" fmla="*/ 3787814 w 4216078"/>
                <a:gd name="connsiteY6" fmla="*/ 306731 h 520859"/>
                <a:gd name="connsiteX7" fmla="*/ 3810964 w 4216078"/>
                <a:gd name="connsiteY7" fmla="*/ 260432 h 520859"/>
                <a:gd name="connsiteX8" fmla="*/ 3799389 w 4216078"/>
                <a:gd name="connsiteY8" fmla="*/ 208346 h 520859"/>
                <a:gd name="connsiteX9" fmla="*/ 3782027 w 4216078"/>
                <a:gd name="connsiteY9" fmla="*/ 156260 h 520859"/>
                <a:gd name="connsiteX10" fmla="*/ 3764665 w 4216078"/>
                <a:gd name="connsiteY10" fmla="*/ 98386 h 520859"/>
                <a:gd name="connsiteX11" fmla="*/ 3799389 w 4216078"/>
                <a:gd name="connsiteY11" fmla="*/ 52088 h 520859"/>
                <a:gd name="connsiteX12" fmla="*/ 3834113 w 4216078"/>
                <a:gd name="connsiteY12" fmla="*/ 0 h 520859"/>
                <a:gd name="connsiteX13" fmla="*/ 3868837 w 4216078"/>
                <a:gd name="connsiteY13" fmla="*/ 11575 h 520859"/>
                <a:gd name="connsiteX14" fmla="*/ 3891986 w 4216078"/>
                <a:gd name="connsiteY14" fmla="*/ 28937 h 520859"/>
                <a:gd name="connsiteX15" fmla="*/ 3932498 w 4216078"/>
                <a:gd name="connsiteY15" fmla="*/ 46299 h 520859"/>
                <a:gd name="connsiteX16" fmla="*/ 3984584 w 4216078"/>
                <a:gd name="connsiteY16" fmla="*/ 57874 h 520859"/>
                <a:gd name="connsiteX17" fmla="*/ 4054032 w 4216078"/>
                <a:gd name="connsiteY17" fmla="*/ 75236 h 520859"/>
                <a:gd name="connsiteX18" fmla="*/ 4140842 w 4216078"/>
                <a:gd name="connsiteY18" fmla="*/ 81022 h 520859"/>
                <a:gd name="connsiteX19" fmla="*/ 4216078 w 4216078"/>
                <a:gd name="connsiteY19" fmla="*/ 92595 h 520859"/>
                <a:gd name="connsiteX0" fmla="*/ 8681 w 4216078"/>
                <a:gd name="connsiteY0" fmla="*/ 520859 h 520859"/>
                <a:gd name="connsiteX1" fmla="*/ 37617 w 4216078"/>
                <a:gd name="connsiteY1" fmla="*/ 480348 h 520859"/>
                <a:gd name="connsiteX2" fmla="*/ 83916 w 4216078"/>
                <a:gd name="connsiteY2" fmla="*/ 457199 h 520859"/>
                <a:gd name="connsiteX3" fmla="*/ 3660493 w 4216078"/>
                <a:gd name="connsiteY3" fmla="*/ 277794 h 520859"/>
                <a:gd name="connsiteX4" fmla="*/ 3672067 w 4216078"/>
                <a:gd name="connsiteY4" fmla="*/ 329880 h 520859"/>
                <a:gd name="connsiteX5" fmla="*/ 3701004 w 4216078"/>
                <a:gd name="connsiteY5" fmla="*/ 358817 h 520859"/>
                <a:gd name="connsiteX6" fmla="*/ 3799389 w 4216078"/>
                <a:gd name="connsiteY6" fmla="*/ 347242 h 520859"/>
                <a:gd name="connsiteX7" fmla="*/ 3787814 w 4216078"/>
                <a:gd name="connsiteY7" fmla="*/ 306731 h 520859"/>
                <a:gd name="connsiteX8" fmla="*/ 3810964 w 4216078"/>
                <a:gd name="connsiteY8" fmla="*/ 260432 h 520859"/>
                <a:gd name="connsiteX9" fmla="*/ 3799389 w 4216078"/>
                <a:gd name="connsiteY9" fmla="*/ 208346 h 520859"/>
                <a:gd name="connsiteX10" fmla="*/ 3782027 w 4216078"/>
                <a:gd name="connsiteY10" fmla="*/ 156260 h 520859"/>
                <a:gd name="connsiteX11" fmla="*/ 3764665 w 4216078"/>
                <a:gd name="connsiteY11" fmla="*/ 98386 h 520859"/>
                <a:gd name="connsiteX12" fmla="*/ 3799389 w 4216078"/>
                <a:gd name="connsiteY12" fmla="*/ 52088 h 520859"/>
                <a:gd name="connsiteX13" fmla="*/ 3834113 w 4216078"/>
                <a:gd name="connsiteY13" fmla="*/ 0 h 520859"/>
                <a:gd name="connsiteX14" fmla="*/ 3868837 w 4216078"/>
                <a:gd name="connsiteY14" fmla="*/ 11575 h 520859"/>
                <a:gd name="connsiteX15" fmla="*/ 3891986 w 4216078"/>
                <a:gd name="connsiteY15" fmla="*/ 28937 h 520859"/>
                <a:gd name="connsiteX16" fmla="*/ 3932498 w 4216078"/>
                <a:gd name="connsiteY16" fmla="*/ 46299 h 520859"/>
                <a:gd name="connsiteX17" fmla="*/ 3984584 w 4216078"/>
                <a:gd name="connsiteY17" fmla="*/ 57874 h 520859"/>
                <a:gd name="connsiteX18" fmla="*/ 4054032 w 4216078"/>
                <a:gd name="connsiteY18" fmla="*/ 75236 h 520859"/>
                <a:gd name="connsiteX19" fmla="*/ 4140842 w 4216078"/>
                <a:gd name="connsiteY19" fmla="*/ 81022 h 520859"/>
                <a:gd name="connsiteX20" fmla="*/ 4216078 w 4216078"/>
                <a:gd name="connsiteY20" fmla="*/ 92595 h 520859"/>
                <a:gd name="connsiteX0" fmla="*/ 8681 w 4216078"/>
                <a:gd name="connsiteY0" fmla="*/ 520859 h 520859"/>
                <a:gd name="connsiteX1" fmla="*/ 37617 w 4216078"/>
                <a:gd name="connsiteY1" fmla="*/ 480348 h 520859"/>
                <a:gd name="connsiteX2" fmla="*/ 83916 w 4216078"/>
                <a:gd name="connsiteY2" fmla="*/ 457199 h 520859"/>
                <a:gd name="connsiteX3" fmla="*/ 3648918 w 4216078"/>
                <a:gd name="connsiteY3" fmla="*/ 219920 h 520859"/>
                <a:gd name="connsiteX4" fmla="*/ 3660493 w 4216078"/>
                <a:gd name="connsiteY4" fmla="*/ 277794 h 520859"/>
                <a:gd name="connsiteX5" fmla="*/ 3672067 w 4216078"/>
                <a:gd name="connsiteY5" fmla="*/ 329880 h 520859"/>
                <a:gd name="connsiteX6" fmla="*/ 3701004 w 4216078"/>
                <a:gd name="connsiteY6" fmla="*/ 358817 h 520859"/>
                <a:gd name="connsiteX7" fmla="*/ 3799389 w 4216078"/>
                <a:gd name="connsiteY7" fmla="*/ 347242 h 520859"/>
                <a:gd name="connsiteX8" fmla="*/ 3787814 w 4216078"/>
                <a:gd name="connsiteY8" fmla="*/ 306731 h 520859"/>
                <a:gd name="connsiteX9" fmla="*/ 3810964 w 4216078"/>
                <a:gd name="connsiteY9" fmla="*/ 260432 h 520859"/>
                <a:gd name="connsiteX10" fmla="*/ 3799389 w 4216078"/>
                <a:gd name="connsiteY10" fmla="*/ 208346 h 520859"/>
                <a:gd name="connsiteX11" fmla="*/ 3782027 w 4216078"/>
                <a:gd name="connsiteY11" fmla="*/ 156260 h 520859"/>
                <a:gd name="connsiteX12" fmla="*/ 3764665 w 4216078"/>
                <a:gd name="connsiteY12" fmla="*/ 98386 h 520859"/>
                <a:gd name="connsiteX13" fmla="*/ 3799389 w 4216078"/>
                <a:gd name="connsiteY13" fmla="*/ 52088 h 520859"/>
                <a:gd name="connsiteX14" fmla="*/ 3834113 w 4216078"/>
                <a:gd name="connsiteY14" fmla="*/ 0 h 520859"/>
                <a:gd name="connsiteX15" fmla="*/ 3868837 w 4216078"/>
                <a:gd name="connsiteY15" fmla="*/ 11575 h 520859"/>
                <a:gd name="connsiteX16" fmla="*/ 3891986 w 4216078"/>
                <a:gd name="connsiteY16" fmla="*/ 28937 h 520859"/>
                <a:gd name="connsiteX17" fmla="*/ 3932498 w 4216078"/>
                <a:gd name="connsiteY17" fmla="*/ 46299 h 520859"/>
                <a:gd name="connsiteX18" fmla="*/ 3984584 w 4216078"/>
                <a:gd name="connsiteY18" fmla="*/ 57874 h 520859"/>
                <a:gd name="connsiteX19" fmla="*/ 4054032 w 4216078"/>
                <a:gd name="connsiteY19" fmla="*/ 75236 h 520859"/>
                <a:gd name="connsiteX20" fmla="*/ 4140842 w 4216078"/>
                <a:gd name="connsiteY20" fmla="*/ 81022 h 520859"/>
                <a:gd name="connsiteX21" fmla="*/ 4216078 w 4216078"/>
                <a:gd name="connsiteY21" fmla="*/ 92595 h 520859"/>
                <a:gd name="connsiteX0" fmla="*/ 8681 w 4216078"/>
                <a:gd name="connsiteY0" fmla="*/ 520859 h 520859"/>
                <a:gd name="connsiteX1" fmla="*/ 37617 w 4216078"/>
                <a:gd name="connsiteY1" fmla="*/ 480348 h 520859"/>
                <a:gd name="connsiteX2" fmla="*/ 83916 w 4216078"/>
                <a:gd name="connsiteY2" fmla="*/ 457199 h 520859"/>
                <a:gd name="connsiteX3" fmla="*/ 1796969 w 4216078"/>
                <a:gd name="connsiteY3" fmla="*/ 173622 h 520859"/>
                <a:gd name="connsiteX4" fmla="*/ 3648918 w 4216078"/>
                <a:gd name="connsiteY4" fmla="*/ 219920 h 520859"/>
                <a:gd name="connsiteX5" fmla="*/ 3660493 w 4216078"/>
                <a:gd name="connsiteY5" fmla="*/ 277794 h 520859"/>
                <a:gd name="connsiteX6" fmla="*/ 3672067 w 4216078"/>
                <a:gd name="connsiteY6" fmla="*/ 329880 h 520859"/>
                <a:gd name="connsiteX7" fmla="*/ 3701004 w 4216078"/>
                <a:gd name="connsiteY7" fmla="*/ 358817 h 520859"/>
                <a:gd name="connsiteX8" fmla="*/ 3799389 w 4216078"/>
                <a:gd name="connsiteY8" fmla="*/ 347242 h 520859"/>
                <a:gd name="connsiteX9" fmla="*/ 3787814 w 4216078"/>
                <a:gd name="connsiteY9" fmla="*/ 306731 h 520859"/>
                <a:gd name="connsiteX10" fmla="*/ 3810964 w 4216078"/>
                <a:gd name="connsiteY10" fmla="*/ 260432 h 520859"/>
                <a:gd name="connsiteX11" fmla="*/ 3799389 w 4216078"/>
                <a:gd name="connsiteY11" fmla="*/ 208346 h 520859"/>
                <a:gd name="connsiteX12" fmla="*/ 3782027 w 4216078"/>
                <a:gd name="connsiteY12" fmla="*/ 156260 h 520859"/>
                <a:gd name="connsiteX13" fmla="*/ 3764665 w 4216078"/>
                <a:gd name="connsiteY13" fmla="*/ 98386 h 520859"/>
                <a:gd name="connsiteX14" fmla="*/ 3799389 w 4216078"/>
                <a:gd name="connsiteY14" fmla="*/ 52088 h 520859"/>
                <a:gd name="connsiteX15" fmla="*/ 3834113 w 4216078"/>
                <a:gd name="connsiteY15" fmla="*/ 0 h 520859"/>
                <a:gd name="connsiteX16" fmla="*/ 3868837 w 4216078"/>
                <a:gd name="connsiteY16" fmla="*/ 11575 h 520859"/>
                <a:gd name="connsiteX17" fmla="*/ 3891986 w 4216078"/>
                <a:gd name="connsiteY17" fmla="*/ 28937 h 520859"/>
                <a:gd name="connsiteX18" fmla="*/ 3932498 w 4216078"/>
                <a:gd name="connsiteY18" fmla="*/ 46299 h 520859"/>
                <a:gd name="connsiteX19" fmla="*/ 3984584 w 4216078"/>
                <a:gd name="connsiteY19" fmla="*/ 57874 h 520859"/>
                <a:gd name="connsiteX20" fmla="*/ 4054032 w 4216078"/>
                <a:gd name="connsiteY20" fmla="*/ 75236 h 520859"/>
                <a:gd name="connsiteX21" fmla="*/ 4140842 w 4216078"/>
                <a:gd name="connsiteY21" fmla="*/ 81022 h 520859"/>
                <a:gd name="connsiteX22" fmla="*/ 4216078 w 4216078"/>
                <a:gd name="connsiteY22" fmla="*/ 92595 h 520859"/>
                <a:gd name="connsiteX0" fmla="*/ 8681 w 4216078"/>
                <a:gd name="connsiteY0" fmla="*/ 561369 h 561369"/>
                <a:gd name="connsiteX1" fmla="*/ 37617 w 4216078"/>
                <a:gd name="connsiteY1" fmla="*/ 520858 h 561369"/>
                <a:gd name="connsiteX2" fmla="*/ 83916 w 4216078"/>
                <a:gd name="connsiteY2" fmla="*/ 497709 h 561369"/>
                <a:gd name="connsiteX3" fmla="*/ 1715946 w 4216078"/>
                <a:gd name="connsiteY3" fmla="*/ 0 h 561369"/>
                <a:gd name="connsiteX4" fmla="*/ 1796969 w 4216078"/>
                <a:gd name="connsiteY4" fmla="*/ 214132 h 561369"/>
                <a:gd name="connsiteX5" fmla="*/ 3648918 w 4216078"/>
                <a:gd name="connsiteY5" fmla="*/ 260430 h 561369"/>
                <a:gd name="connsiteX6" fmla="*/ 3660493 w 4216078"/>
                <a:gd name="connsiteY6" fmla="*/ 318304 h 561369"/>
                <a:gd name="connsiteX7" fmla="*/ 3672067 w 4216078"/>
                <a:gd name="connsiteY7" fmla="*/ 370390 h 561369"/>
                <a:gd name="connsiteX8" fmla="*/ 3701004 w 4216078"/>
                <a:gd name="connsiteY8" fmla="*/ 399327 h 561369"/>
                <a:gd name="connsiteX9" fmla="*/ 3799389 w 4216078"/>
                <a:gd name="connsiteY9" fmla="*/ 387752 h 561369"/>
                <a:gd name="connsiteX10" fmla="*/ 3787814 w 4216078"/>
                <a:gd name="connsiteY10" fmla="*/ 347241 h 561369"/>
                <a:gd name="connsiteX11" fmla="*/ 3810964 w 4216078"/>
                <a:gd name="connsiteY11" fmla="*/ 300942 h 561369"/>
                <a:gd name="connsiteX12" fmla="*/ 3799389 w 4216078"/>
                <a:gd name="connsiteY12" fmla="*/ 248856 h 561369"/>
                <a:gd name="connsiteX13" fmla="*/ 3782027 w 4216078"/>
                <a:gd name="connsiteY13" fmla="*/ 196770 h 561369"/>
                <a:gd name="connsiteX14" fmla="*/ 3764665 w 4216078"/>
                <a:gd name="connsiteY14" fmla="*/ 138896 h 561369"/>
                <a:gd name="connsiteX15" fmla="*/ 3799389 w 4216078"/>
                <a:gd name="connsiteY15" fmla="*/ 92598 h 561369"/>
                <a:gd name="connsiteX16" fmla="*/ 3834113 w 4216078"/>
                <a:gd name="connsiteY16" fmla="*/ 40510 h 561369"/>
                <a:gd name="connsiteX17" fmla="*/ 3868837 w 4216078"/>
                <a:gd name="connsiteY17" fmla="*/ 52085 h 561369"/>
                <a:gd name="connsiteX18" fmla="*/ 3891986 w 4216078"/>
                <a:gd name="connsiteY18" fmla="*/ 69447 h 561369"/>
                <a:gd name="connsiteX19" fmla="*/ 3932498 w 4216078"/>
                <a:gd name="connsiteY19" fmla="*/ 86809 h 561369"/>
                <a:gd name="connsiteX20" fmla="*/ 3984584 w 4216078"/>
                <a:gd name="connsiteY20" fmla="*/ 98384 h 561369"/>
                <a:gd name="connsiteX21" fmla="*/ 4054032 w 4216078"/>
                <a:gd name="connsiteY21" fmla="*/ 115746 h 561369"/>
                <a:gd name="connsiteX22" fmla="*/ 4140842 w 4216078"/>
                <a:gd name="connsiteY22" fmla="*/ 121532 h 561369"/>
                <a:gd name="connsiteX23" fmla="*/ 4216078 w 4216078"/>
                <a:gd name="connsiteY23" fmla="*/ 133105 h 561369"/>
                <a:gd name="connsiteX0" fmla="*/ 52087 w 4259484"/>
                <a:gd name="connsiteY0" fmla="*/ 561369 h 561369"/>
                <a:gd name="connsiteX1" fmla="*/ 81023 w 4259484"/>
                <a:gd name="connsiteY1" fmla="*/ 520858 h 561369"/>
                <a:gd name="connsiteX2" fmla="*/ 127322 w 4259484"/>
                <a:gd name="connsiteY2" fmla="*/ 497709 h 561369"/>
                <a:gd name="connsiteX3" fmla="*/ 0 w 4259484"/>
                <a:gd name="connsiteY3" fmla="*/ 57874 h 561369"/>
                <a:gd name="connsiteX4" fmla="*/ 1759352 w 4259484"/>
                <a:gd name="connsiteY4" fmla="*/ 0 h 561369"/>
                <a:gd name="connsiteX5" fmla="*/ 1840375 w 4259484"/>
                <a:gd name="connsiteY5" fmla="*/ 214132 h 561369"/>
                <a:gd name="connsiteX6" fmla="*/ 3692324 w 4259484"/>
                <a:gd name="connsiteY6" fmla="*/ 260430 h 561369"/>
                <a:gd name="connsiteX7" fmla="*/ 3703899 w 4259484"/>
                <a:gd name="connsiteY7" fmla="*/ 318304 h 561369"/>
                <a:gd name="connsiteX8" fmla="*/ 3715473 w 4259484"/>
                <a:gd name="connsiteY8" fmla="*/ 370390 h 561369"/>
                <a:gd name="connsiteX9" fmla="*/ 3744410 w 4259484"/>
                <a:gd name="connsiteY9" fmla="*/ 399327 h 561369"/>
                <a:gd name="connsiteX10" fmla="*/ 3842795 w 4259484"/>
                <a:gd name="connsiteY10" fmla="*/ 387752 h 561369"/>
                <a:gd name="connsiteX11" fmla="*/ 3831220 w 4259484"/>
                <a:gd name="connsiteY11" fmla="*/ 347241 h 561369"/>
                <a:gd name="connsiteX12" fmla="*/ 3854370 w 4259484"/>
                <a:gd name="connsiteY12" fmla="*/ 300942 h 561369"/>
                <a:gd name="connsiteX13" fmla="*/ 3842795 w 4259484"/>
                <a:gd name="connsiteY13" fmla="*/ 248856 h 561369"/>
                <a:gd name="connsiteX14" fmla="*/ 3825433 w 4259484"/>
                <a:gd name="connsiteY14" fmla="*/ 196770 h 561369"/>
                <a:gd name="connsiteX15" fmla="*/ 3808071 w 4259484"/>
                <a:gd name="connsiteY15" fmla="*/ 138896 h 561369"/>
                <a:gd name="connsiteX16" fmla="*/ 3842795 w 4259484"/>
                <a:gd name="connsiteY16" fmla="*/ 92598 h 561369"/>
                <a:gd name="connsiteX17" fmla="*/ 3877519 w 4259484"/>
                <a:gd name="connsiteY17" fmla="*/ 40510 h 561369"/>
                <a:gd name="connsiteX18" fmla="*/ 3912243 w 4259484"/>
                <a:gd name="connsiteY18" fmla="*/ 52085 h 561369"/>
                <a:gd name="connsiteX19" fmla="*/ 3935392 w 4259484"/>
                <a:gd name="connsiteY19" fmla="*/ 69447 h 561369"/>
                <a:gd name="connsiteX20" fmla="*/ 3975904 w 4259484"/>
                <a:gd name="connsiteY20" fmla="*/ 86809 h 561369"/>
                <a:gd name="connsiteX21" fmla="*/ 4027990 w 4259484"/>
                <a:gd name="connsiteY21" fmla="*/ 98384 h 561369"/>
                <a:gd name="connsiteX22" fmla="*/ 4097438 w 4259484"/>
                <a:gd name="connsiteY22" fmla="*/ 115746 h 561369"/>
                <a:gd name="connsiteX23" fmla="*/ 4184248 w 4259484"/>
                <a:gd name="connsiteY23" fmla="*/ 121532 h 561369"/>
                <a:gd name="connsiteX24" fmla="*/ 4259484 w 4259484"/>
                <a:gd name="connsiteY24" fmla="*/ 133105 h 561369"/>
                <a:gd name="connsiteX0" fmla="*/ 57874 w 4265271"/>
                <a:gd name="connsiteY0" fmla="*/ 561369 h 561369"/>
                <a:gd name="connsiteX1" fmla="*/ 86810 w 4265271"/>
                <a:gd name="connsiteY1" fmla="*/ 520858 h 561369"/>
                <a:gd name="connsiteX2" fmla="*/ 133109 w 4265271"/>
                <a:gd name="connsiteY2" fmla="*/ 497709 h 561369"/>
                <a:gd name="connsiteX3" fmla="*/ 0 w 4265271"/>
                <a:gd name="connsiteY3" fmla="*/ 109960 h 561369"/>
                <a:gd name="connsiteX4" fmla="*/ 5787 w 4265271"/>
                <a:gd name="connsiteY4" fmla="*/ 57874 h 561369"/>
                <a:gd name="connsiteX5" fmla="*/ 1765139 w 4265271"/>
                <a:gd name="connsiteY5" fmla="*/ 0 h 561369"/>
                <a:gd name="connsiteX6" fmla="*/ 1846162 w 4265271"/>
                <a:gd name="connsiteY6" fmla="*/ 214132 h 561369"/>
                <a:gd name="connsiteX7" fmla="*/ 3698111 w 4265271"/>
                <a:gd name="connsiteY7" fmla="*/ 260430 h 561369"/>
                <a:gd name="connsiteX8" fmla="*/ 3709686 w 4265271"/>
                <a:gd name="connsiteY8" fmla="*/ 318304 h 561369"/>
                <a:gd name="connsiteX9" fmla="*/ 3721260 w 4265271"/>
                <a:gd name="connsiteY9" fmla="*/ 370390 h 561369"/>
                <a:gd name="connsiteX10" fmla="*/ 3750197 w 4265271"/>
                <a:gd name="connsiteY10" fmla="*/ 399327 h 561369"/>
                <a:gd name="connsiteX11" fmla="*/ 3848582 w 4265271"/>
                <a:gd name="connsiteY11" fmla="*/ 387752 h 561369"/>
                <a:gd name="connsiteX12" fmla="*/ 3837007 w 4265271"/>
                <a:gd name="connsiteY12" fmla="*/ 347241 h 561369"/>
                <a:gd name="connsiteX13" fmla="*/ 3860157 w 4265271"/>
                <a:gd name="connsiteY13" fmla="*/ 300942 h 561369"/>
                <a:gd name="connsiteX14" fmla="*/ 3848582 w 4265271"/>
                <a:gd name="connsiteY14" fmla="*/ 248856 h 561369"/>
                <a:gd name="connsiteX15" fmla="*/ 3831220 w 4265271"/>
                <a:gd name="connsiteY15" fmla="*/ 196770 h 561369"/>
                <a:gd name="connsiteX16" fmla="*/ 3813858 w 4265271"/>
                <a:gd name="connsiteY16" fmla="*/ 138896 h 561369"/>
                <a:gd name="connsiteX17" fmla="*/ 3848582 w 4265271"/>
                <a:gd name="connsiteY17" fmla="*/ 92598 h 561369"/>
                <a:gd name="connsiteX18" fmla="*/ 3883306 w 4265271"/>
                <a:gd name="connsiteY18" fmla="*/ 40510 h 561369"/>
                <a:gd name="connsiteX19" fmla="*/ 3918030 w 4265271"/>
                <a:gd name="connsiteY19" fmla="*/ 52085 h 561369"/>
                <a:gd name="connsiteX20" fmla="*/ 3941179 w 4265271"/>
                <a:gd name="connsiteY20" fmla="*/ 69447 h 561369"/>
                <a:gd name="connsiteX21" fmla="*/ 3981691 w 4265271"/>
                <a:gd name="connsiteY21" fmla="*/ 86809 h 561369"/>
                <a:gd name="connsiteX22" fmla="*/ 4033777 w 4265271"/>
                <a:gd name="connsiteY22" fmla="*/ 98384 h 561369"/>
                <a:gd name="connsiteX23" fmla="*/ 4103225 w 4265271"/>
                <a:gd name="connsiteY23" fmla="*/ 115746 h 561369"/>
                <a:gd name="connsiteX24" fmla="*/ 4190035 w 4265271"/>
                <a:gd name="connsiteY24" fmla="*/ 121532 h 561369"/>
                <a:gd name="connsiteX25" fmla="*/ 4265271 w 4265271"/>
                <a:gd name="connsiteY25" fmla="*/ 133105 h 561369"/>
                <a:gd name="connsiteX0" fmla="*/ 86810 w 4294207"/>
                <a:gd name="connsiteY0" fmla="*/ 561369 h 561369"/>
                <a:gd name="connsiteX1" fmla="*/ 115746 w 4294207"/>
                <a:gd name="connsiteY1" fmla="*/ 520858 h 561369"/>
                <a:gd name="connsiteX2" fmla="*/ 162045 w 4294207"/>
                <a:gd name="connsiteY2" fmla="*/ 497709 h 561369"/>
                <a:gd name="connsiteX3" fmla="*/ 0 w 4294207"/>
                <a:gd name="connsiteY3" fmla="*/ 167833 h 561369"/>
                <a:gd name="connsiteX4" fmla="*/ 28936 w 4294207"/>
                <a:gd name="connsiteY4" fmla="*/ 109960 h 561369"/>
                <a:gd name="connsiteX5" fmla="*/ 34723 w 4294207"/>
                <a:gd name="connsiteY5" fmla="*/ 57874 h 561369"/>
                <a:gd name="connsiteX6" fmla="*/ 1794075 w 4294207"/>
                <a:gd name="connsiteY6" fmla="*/ 0 h 561369"/>
                <a:gd name="connsiteX7" fmla="*/ 1875098 w 4294207"/>
                <a:gd name="connsiteY7" fmla="*/ 214132 h 561369"/>
                <a:gd name="connsiteX8" fmla="*/ 3727047 w 4294207"/>
                <a:gd name="connsiteY8" fmla="*/ 260430 h 561369"/>
                <a:gd name="connsiteX9" fmla="*/ 3738622 w 4294207"/>
                <a:gd name="connsiteY9" fmla="*/ 318304 h 561369"/>
                <a:gd name="connsiteX10" fmla="*/ 3750196 w 4294207"/>
                <a:gd name="connsiteY10" fmla="*/ 370390 h 561369"/>
                <a:gd name="connsiteX11" fmla="*/ 3779133 w 4294207"/>
                <a:gd name="connsiteY11" fmla="*/ 399327 h 561369"/>
                <a:gd name="connsiteX12" fmla="*/ 3877518 w 4294207"/>
                <a:gd name="connsiteY12" fmla="*/ 387752 h 561369"/>
                <a:gd name="connsiteX13" fmla="*/ 3865943 w 4294207"/>
                <a:gd name="connsiteY13" fmla="*/ 347241 h 561369"/>
                <a:gd name="connsiteX14" fmla="*/ 3889093 w 4294207"/>
                <a:gd name="connsiteY14" fmla="*/ 300942 h 561369"/>
                <a:gd name="connsiteX15" fmla="*/ 3877518 w 4294207"/>
                <a:gd name="connsiteY15" fmla="*/ 248856 h 561369"/>
                <a:gd name="connsiteX16" fmla="*/ 3860156 w 4294207"/>
                <a:gd name="connsiteY16" fmla="*/ 196770 h 561369"/>
                <a:gd name="connsiteX17" fmla="*/ 3842794 w 4294207"/>
                <a:gd name="connsiteY17" fmla="*/ 138896 h 561369"/>
                <a:gd name="connsiteX18" fmla="*/ 3877518 w 4294207"/>
                <a:gd name="connsiteY18" fmla="*/ 92598 h 561369"/>
                <a:gd name="connsiteX19" fmla="*/ 3912242 w 4294207"/>
                <a:gd name="connsiteY19" fmla="*/ 40510 h 561369"/>
                <a:gd name="connsiteX20" fmla="*/ 3946966 w 4294207"/>
                <a:gd name="connsiteY20" fmla="*/ 52085 h 561369"/>
                <a:gd name="connsiteX21" fmla="*/ 3970115 w 4294207"/>
                <a:gd name="connsiteY21" fmla="*/ 69447 h 561369"/>
                <a:gd name="connsiteX22" fmla="*/ 4010627 w 4294207"/>
                <a:gd name="connsiteY22" fmla="*/ 86809 h 561369"/>
                <a:gd name="connsiteX23" fmla="*/ 4062713 w 4294207"/>
                <a:gd name="connsiteY23" fmla="*/ 98384 h 561369"/>
                <a:gd name="connsiteX24" fmla="*/ 4132161 w 4294207"/>
                <a:gd name="connsiteY24" fmla="*/ 115746 h 561369"/>
                <a:gd name="connsiteX25" fmla="*/ 4218971 w 4294207"/>
                <a:gd name="connsiteY25" fmla="*/ 121532 h 561369"/>
                <a:gd name="connsiteX26" fmla="*/ 4294207 w 4294207"/>
                <a:gd name="connsiteY26" fmla="*/ 133105 h 561369"/>
                <a:gd name="connsiteX0" fmla="*/ 86810 w 4294207"/>
                <a:gd name="connsiteY0" fmla="*/ 561369 h 561369"/>
                <a:gd name="connsiteX1" fmla="*/ 115746 w 4294207"/>
                <a:gd name="connsiteY1" fmla="*/ 520858 h 561369"/>
                <a:gd name="connsiteX2" fmla="*/ 162045 w 4294207"/>
                <a:gd name="connsiteY2" fmla="*/ 497709 h 561369"/>
                <a:gd name="connsiteX3" fmla="*/ 57873 w 4294207"/>
                <a:gd name="connsiteY3" fmla="*/ 208344 h 561369"/>
                <a:gd name="connsiteX4" fmla="*/ 0 w 4294207"/>
                <a:gd name="connsiteY4" fmla="*/ 167833 h 561369"/>
                <a:gd name="connsiteX5" fmla="*/ 28936 w 4294207"/>
                <a:gd name="connsiteY5" fmla="*/ 109960 h 561369"/>
                <a:gd name="connsiteX6" fmla="*/ 34723 w 4294207"/>
                <a:gd name="connsiteY6" fmla="*/ 57874 h 561369"/>
                <a:gd name="connsiteX7" fmla="*/ 1794075 w 4294207"/>
                <a:gd name="connsiteY7" fmla="*/ 0 h 561369"/>
                <a:gd name="connsiteX8" fmla="*/ 1875098 w 4294207"/>
                <a:gd name="connsiteY8" fmla="*/ 214132 h 561369"/>
                <a:gd name="connsiteX9" fmla="*/ 3727047 w 4294207"/>
                <a:gd name="connsiteY9" fmla="*/ 260430 h 561369"/>
                <a:gd name="connsiteX10" fmla="*/ 3738622 w 4294207"/>
                <a:gd name="connsiteY10" fmla="*/ 318304 h 561369"/>
                <a:gd name="connsiteX11" fmla="*/ 3750196 w 4294207"/>
                <a:gd name="connsiteY11" fmla="*/ 370390 h 561369"/>
                <a:gd name="connsiteX12" fmla="*/ 3779133 w 4294207"/>
                <a:gd name="connsiteY12" fmla="*/ 399327 h 561369"/>
                <a:gd name="connsiteX13" fmla="*/ 3877518 w 4294207"/>
                <a:gd name="connsiteY13" fmla="*/ 387752 h 561369"/>
                <a:gd name="connsiteX14" fmla="*/ 3865943 w 4294207"/>
                <a:gd name="connsiteY14" fmla="*/ 347241 h 561369"/>
                <a:gd name="connsiteX15" fmla="*/ 3889093 w 4294207"/>
                <a:gd name="connsiteY15" fmla="*/ 300942 h 561369"/>
                <a:gd name="connsiteX16" fmla="*/ 3877518 w 4294207"/>
                <a:gd name="connsiteY16" fmla="*/ 248856 h 561369"/>
                <a:gd name="connsiteX17" fmla="*/ 3860156 w 4294207"/>
                <a:gd name="connsiteY17" fmla="*/ 196770 h 561369"/>
                <a:gd name="connsiteX18" fmla="*/ 3842794 w 4294207"/>
                <a:gd name="connsiteY18" fmla="*/ 138896 h 561369"/>
                <a:gd name="connsiteX19" fmla="*/ 3877518 w 4294207"/>
                <a:gd name="connsiteY19" fmla="*/ 92598 h 561369"/>
                <a:gd name="connsiteX20" fmla="*/ 3912242 w 4294207"/>
                <a:gd name="connsiteY20" fmla="*/ 40510 h 561369"/>
                <a:gd name="connsiteX21" fmla="*/ 3946966 w 4294207"/>
                <a:gd name="connsiteY21" fmla="*/ 52085 h 561369"/>
                <a:gd name="connsiteX22" fmla="*/ 3970115 w 4294207"/>
                <a:gd name="connsiteY22" fmla="*/ 69447 h 561369"/>
                <a:gd name="connsiteX23" fmla="*/ 4010627 w 4294207"/>
                <a:gd name="connsiteY23" fmla="*/ 86809 h 561369"/>
                <a:gd name="connsiteX24" fmla="*/ 4062713 w 4294207"/>
                <a:gd name="connsiteY24" fmla="*/ 98384 h 561369"/>
                <a:gd name="connsiteX25" fmla="*/ 4132161 w 4294207"/>
                <a:gd name="connsiteY25" fmla="*/ 115746 h 561369"/>
                <a:gd name="connsiteX26" fmla="*/ 4218971 w 4294207"/>
                <a:gd name="connsiteY26" fmla="*/ 121532 h 561369"/>
                <a:gd name="connsiteX27" fmla="*/ 4294207 w 4294207"/>
                <a:gd name="connsiteY27" fmla="*/ 133105 h 561369"/>
                <a:gd name="connsiteX0" fmla="*/ 86810 w 4294207"/>
                <a:gd name="connsiteY0" fmla="*/ 561369 h 561369"/>
                <a:gd name="connsiteX1" fmla="*/ 115746 w 4294207"/>
                <a:gd name="connsiteY1" fmla="*/ 520858 h 561369"/>
                <a:gd name="connsiteX2" fmla="*/ 162045 w 4294207"/>
                <a:gd name="connsiteY2" fmla="*/ 497709 h 561369"/>
                <a:gd name="connsiteX3" fmla="*/ 98385 w 4294207"/>
                <a:gd name="connsiteY3" fmla="*/ 266218 h 561369"/>
                <a:gd name="connsiteX4" fmla="*/ 57873 w 4294207"/>
                <a:gd name="connsiteY4" fmla="*/ 208344 h 561369"/>
                <a:gd name="connsiteX5" fmla="*/ 0 w 4294207"/>
                <a:gd name="connsiteY5" fmla="*/ 167833 h 561369"/>
                <a:gd name="connsiteX6" fmla="*/ 28936 w 4294207"/>
                <a:gd name="connsiteY6" fmla="*/ 109960 h 561369"/>
                <a:gd name="connsiteX7" fmla="*/ 34723 w 4294207"/>
                <a:gd name="connsiteY7" fmla="*/ 57874 h 561369"/>
                <a:gd name="connsiteX8" fmla="*/ 1794075 w 4294207"/>
                <a:gd name="connsiteY8" fmla="*/ 0 h 561369"/>
                <a:gd name="connsiteX9" fmla="*/ 1875098 w 4294207"/>
                <a:gd name="connsiteY9" fmla="*/ 214132 h 561369"/>
                <a:gd name="connsiteX10" fmla="*/ 3727047 w 4294207"/>
                <a:gd name="connsiteY10" fmla="*/ 260430 h 561369"/>
                <a:gd name="connsiteX11" fmla="*/ 3738622 w 4294207"/>
                <a:gd name="connsiteY11" fmla="*/ 318304 h 561369"/>
                <a:gd name="connsiteX12" fmla="*/ 3750196 w 4294207"/>
                <a:gd name="connsiteY12" fmla="*/ 370390 h 561369"/>
                <a:gd name="connsiteX13" fmla="*/ 3779133 w 4294207"/>
                <a:gd name="connsiteY13" fmla="*/ 399327 h 561369"/>
                <a:gd name="connsiteX14" fmla="*/ 3877518 w 4294207"/>
                <a:gd name="connsiteY14" fmla="*/ 387752 h 561369"/>
                <a:gd name="connsiteX15" fmla="*/ 3865943 w 4294207"/>
                <a:gd name="connsiteY15" fmla="*/ 347241 h 561369"/>
                <a:gd name="connsiteX16" fmla="*/ 3889093 w 4294207"/>
                <a:gd name="connsiteY16" fmla="*/ 300942 h 561369"/>
                <a:gd name="connsiteX17" fmla="*/ 3877518 w 4294207"/>
                <a:gd name="connsiteY17" fmla="*/ 248856 h 561369"/>
                <a:gd name="connsiteX18" fmla="*/ 3860156 w 4294207"/>
                <a:gd name="connsiteY18" fmla="*/ 196770 h 561369"/>
                <a:gd name="connsiteX19" fmla="*/ 3842794 w 4294207"/>
                <a:gd name="connsiteY19" fmla="*/ 138896 h 561369"/>
                <a:gd name="connsiteX20" fmla="*/ 3877518 w 4294207"/>
                <a:gd name="connsiteY20" fmla="*/ 92598 h 561369"/>
                <a:gd name="connsiteX21" fmla="*/ 3912242 w 4294207"/>
                <a:gd name="connsiteY21" fmla="*/ 40510 h 561369"/>
                <a:gd name="connsiteX22" fmla="*/ 3946966 w 4294207"/>
                <a:gd name="connsiteY22" fmla="*/ 52085 h 561369"/>
                <a:gd name="connsiteX23" fmla="*/ 3970115 w 4294207"/>
                <a:gd name="connsiteY23" fmla="*/ 69447 h 561369"/>
                <a:gd name="connsiteX24" fmla="*/ 4010627 w 4294207"/>
                <a:gd name="connsiteY24" fmla="*/ 86809 h 561369"/>
                <a:gd name="connsiteX25" fmla="*/ 4062713 w 4294207"/>
                <a:gd name="connsiteY25" fmla="*/ 98384 h 561369"/>
                <a:gd name="connsiteX26" fmla="*/ 4132161 w 4294207"/>
                <a:gd name="connsiteY26" fmla="*/ 115746 h 561369"/>
                <a:gd name="connsiteX27" fmla="*/ 4218971 w 4294207"/>
                <a:gd name="connsiteY27" fmla="*/ 121532 h 561369"/>
                <a:gd name="connsiteX28" fmla="*/ 4294207 w 4294207"/>
                <a:gd name="connsiteY28" fmla="*/ 133105 h 561369"/>
                <a:gd name="connsiteX0" fmla="*/ 86810 w 4294207"/>
                <a:gd name="connsiteY0" fmla="*/ 561369 h 561369"/>
                <a:gd name="connsiteX1" fmla="*/ 115746 w 4294207"/>
                <a:gd name="connsiteY1" fmla="*/ 520858 h 561369"/>
                <a:gd name="connsiteX2" fmla="*/ 162045 w 4294207"/>
                <a:gd name="connsiteY2" fmla="*/ 497709 h 561369"/>
                <a:gd name="connsiteX3" fmla="*/ 173620 w 4294207"/>
                <a:gd name="connsiteY3" fmla="*/ 300942 h 561369"/>
                <a:gd name="connsiteX4" fmla="*/ 98385 w 4294207"/>
                <a:gd name="connsiteY4" fmla="*/ 266218 h 561369"/>
                <a:gd name="connsiteX5" fmla="*/ 57873 w 4294207"/>
                <a:gd name="connsiteY5" fmla="*/ 208344 h 561369"/>
                <a:gd name="connsiteX6" fmla="*/ 0 w 4294207"/>
                <a:gd name="connsiteY6" fmla="*/ 167833 h 561369"/>
                <a:gd name="connsiteX7" fmla="*/ 28936 w 4294207"/>
                <a:gd name="connsiteY7" fmla="*/ 109960 h 561369"/>
                <a:gd name="connsiteX8" fmla="*/ 34723 w 4294207"/>
                <a:gd name="connsiteY8" fmla="*/ 57874 h 561369"/>
                <a:gd name="connsiteX9" fmla="*/ 1794075 w 4294207"/>
                <a:gd name="connsiteY9" fmla="*/ 0 h 561369"/>
                <a:gd name="connsiteX10" fmla="*/ 1875098 w 4294207"/>
                <a:gd name="connsiteY10" fmla="*/ 214132 h 561369"/>
                <a:gd name="connsiteX11" fmla="*/ 3727047 w 4294207"/>
                <a:gd name="connsiteY11" fmla="*/ 260430 h 561369"/>
                <a:gd name="connsiteX12" fmla="*/ 3738622 w 4294207"/>
                <a:gd name="connsiteY12" fmla="*/ 318304 h 561369"/>
                <a:gd name="connsiteX13" fmla="*/ 3750196 w 4294207"/>
                <a:gd name="connsiteY13" fmla="*/ 370390 h 561369"/>
                <a:gd name="connsiteX14" fmla="*/ 3779133 w 4294207"/>
                <a:gd name="connsiteY14" fmla="*/ 399327 h 561369"/>
                <a:gd name="connsiteX15" fmla="*/ 3877518 w 4294207"/>
                <a:gd name="connsiteY15" fmla="*/ 387752 h 561369"/>
                <a:gd name="connsiteX16" fmla="*/ 3865943 w 4294207"/>
                <a:gd name="connsiteY16" fmla="*/ 347241 h 561369"/>
                <a:gd name="connsiteX17" fmla="*/ 3889093 w 4294207"/>
                <a:gd name="connsiteY17" fmla="*/ 300942 h 561369"/>
                <a:gd name="connsiteX18" fmla="*/ 3877518 w 4294207"/>
                <a:gd name="connsiteY18" fmla="*/ 248856 h 561369"/>
                <a:gd name="connsiteX19" fmla="*/ 3860156 w 4294207"/>
                <a:gd name="connsiteY19" fmla="*/ 196770 h 561369"/>
                <a:gd name="connsiteX20" fmla="*/ 3842794 w 4294207"/>
                <a:gd name="connsiteY20" fmla="*/ 138896 h 561369"/>
                <a:gd name="connsiteX21" fmla="*/ 3877518 w 4294207"/>
                <a:gd name="connsiteY21" fmla="*/ 92598 h 561369"/>
                <a:gd name="connsiteX22" fmla="*/ 3912242 w 4294207"/>
                <a:gd name="connsiteY22" fmla="*/ 40510 h 561369"/>
                <a:gd name="connsiteX23" fmla="*/ 3946966 w 4294207"/>
                <a:gd name="connsiteY23" fmla="*/ 52085 h 561369"/>
                <a:gd name="connsiteX24" fmla="*/ 3970115 w 4294207"/>
                <a:gd name="connsiteY24" fmla="*/ 69447 h 561369"/>
                <a:gd name="connsiteX25" fmla="*/ 4010627 w 4294207"/>
                <a:gd name="connsiteY25" fmla="*/ 86809 h 561369"/>
                <a:gd name="connsiteX26" fmla="*/ 4062713 w 4294207"/>
                <a:gd name="connsiteY26" fmla="*/ 98384 h 561369"/>
                <a:gd name="connsiteX27" fmla="*/ 4132161 w 4294207"/>
                <a:gd name="connsiteY27" fmla="*/ 115746 h 561369"/>
                <a:gd name="connsiteX28" fmla="*/ 4218971 w 4294207"/>
                <a:gd name="connsiteY28" fmla="*/ 121532 h 561369"/>
                <a:gd name="connsiteX29" fmla="*/ 4294207 w 4294207"/>
                <a:gd name="connsiteY29" fmla="*/ 133105 h 561369"/>
                <a:gd name="connsiteX0" fmla="*/ 86810 w 4294207"/>
                <a:gd name="connsiteY0" fmla="*/ 561369 h 561369"/>
                <a:gd name="connsiteX1" fmla="*/ 115746 w 4294207"/>
                <a:gd name="connsiteY1" fmla="*/ 520858 h 561369"/>
                <a:gd name="connsiteX2" fmla="*/ 162045 w 4294207"/>
                <a:gd name="connsiteY2" fmla="*/ 497709 h 561369"/>
                <a:gd name="connsiteX3" fmla="*/ 144684 w 4294207"/>
                <a:gd name="connsiteY3" fmla="*/ 364603 h 561369"/>
                <a:gd name="connsiteX4" fmla="*/ 173620 w 4294207"/>
                <a:gd name="connsiteY4" fmla="*/ 300942 h 561369"/>
                <a:gd name="connsiteX5" fmla="*/ 98385 w 4294207"/>
                <a:gd name="connsiteY5" fmla="*/ 266218 h 561369"/>
                <a:gd name="connsiteX6" fmla="*/ 57873 w 4294207"/>
                <a:gd name="connsiteY6" fmla="*/ 208344 h 561369"/>
                <a:gd name="connsiteX7" fmla="*/ 0 w 4294207"/>
                <a:gd name="connsiteY7" fmla="*/ 167833 h 561369"/>
                <a:gd name="connsiteX8" fmla="*/ 28936 w 4294207"/>
                <a:gd name="connsiteY8" fmla="*/ 109960 h 561369"/>
                <a:gd name="connsiteX9" fmla="*/ 34723 w 4294207"/>
                <a:gd name="connsiteY9" fmla="*/ 57874 h 561369"/>
                <a:gd name="connsiteX10" fmla="*/ 1794075 w 4294207"/>
                <a:gd name="connsiteY10" fmla="*/ 0 h 561369"/>
                <a:gd name="connsiteX11" fmla="*/ 1875098 w 4294207"/>
                <a:gd name="connsiteY11" fmla="*/ 214132 h 561369"/>
                <a:gd name="connsiteX12" fmla="*/ 3727047 w 4294207"/>
                <a:gd name="connsiteY12" fmla="*/ 260430 h 561369"/>
                <a:gd name="connsiteX13" fmla="*/ 3738622 w 4294207"/>
                <a:gd name="connsiteY13" fmla="*/ 318304 h 561369"/>
                <a:gd name="connsiteX14" fmla="*/ 3750196 w 4294207"/>
                <a:gd name="connsiteY14" fmla="*/ 370390 h 561369"/>
                <a:gd name="connsiteX15" fmla="*/ 3779133 w 4294207"/>
                <a:gd name="connsiteY15" fmla="*/ 399327 h 561369"/>
                <a:gd name="connsiteX16" fmla="*/ 3877518 w 4294207"/>
                <a:gd name="connsiteY16" fmla="*/ 387752 h 561369"/>
                <a:gd name="connsiteX17" fmla="*/ 3865943 w 4294207"/>
                <a:gd name="connsiteY17" fmla="*/ 347241 h 561369"/>
                <a:gd name="connsiteX18" fmla="*/ 3889093 w 4294207"/>
                <a:gd name="connsiteY18" fmla="*/ 300942 h 561369"/>
                <a:gd name="connsiteX19" fmla="*/ 3877518 w 4294207"/>
                <a:gd name="connsiteY19" fmla="*/ 248856 h 561369"/>
                <a:gd name="connsiteX20" fmla="*/ 3860156 w 4294207"/>
                <a:gd name="connsiteY20" fmla="*/ 196770 h 561369"/>
                <a:gd name="connsiteX21" fmla="*/ 3842794 w 4294207"/>
                <a:gd name="connsiteY21" fmla="*/ 138896 h 561369"/>
                <a:gd name="connsiteX22" fmla="*/ 3877518 w 4294207"/>
                <a:gd name="connsiteY22" fmla="*/ 92598 h 561369"/>
                <a:gd name="connsiteX23" fmla="*/ 3912242 w 4294207"/>
                <a:gd name="connsiteY23" fmla="*/ 40510 h 561369"/>
                <a:gd name="connsiteX24" fmla="*/ 3946966 w 4294207"/>
                <a:gd name="connsiteY24" fmla="*/ 52085 h 561369"/>
                <a:gd name="connsiteX25" fmla="*/ 3970115 w 4294207"/>
                <a:gd name="connsiteY25" fmla="*/ 69447 h 561369"/>
                <a:gd name="connsiteX26" fmla="*/ 4010627 w 4294207"/>
                <a:gd name="connsiteY26" fmla="*/ 86809 h 561369"/>
                <a:gd name="connsiteX27" fmla="*/ 4062713 w 4294207"/>
                <a:gd name="connsiteY27" fmla="*/ 98384 h 561369"/>
                <a:gd name="connsiteX28" fmla="*/ 4132161 w 4294207"/>
                <a:gd name="connsiteY28" fmla="*/ 115746 h 561369"/>
                <a:gd name="connsiteX29" fmla="*/ 4218971 w 4294207"/>
                <a:gd name="connsiteY29" fmla="*/ 121532 h 561369"/>
                <a:gd name="connsiteX30" fmla="*/ 4294207 w 4294207"/>
                <a:gd name="connsiteY30" fmla="*/ 133105 h 561369"/>
                <a:gd name="connsiteX0" fmla="*/ 86810 w 4294207"/>
                <a:gd name="connsiteY0" fmla="*/ 561369 h 561369"/>
                <a:gd name="connsiteX1" fmla="*/ 115746 w 4294207"/>
                <a:gd name="connsiteY1" fmla="*/ 520858 h 561369"/>
                <a:gd name="connsiteX2" fmla="*/ 162045 w 4294207"/>
                <a:gd name="connsiteY2" fmla="*/ 497709 h 561369"/>
                <a:gd name="connsiteX3" fmla="*/ 109959 w 4294207"/>
                <a:gd name="connsiteY3" fmla="*/ 410901 h 561369"/>
                <a:gd name="connsiteX4" fmla="*/ 144684 w 4294207"/>
                <a:gd name="connsiteY4" fmla="*/ 364603 h 561369"/>
                <a:gd name="connsiteX5" fmla="*/ 173620 w 4294207"/>
                <a:gd name="connsiteY5" fmla="*/ 300942 h 561369"/>
                <a:gd name="connsiteX6" fmla="*/ 98385 w 4294207"/>
                <a:gd name="connsiteY6" fmla="*/ 266218 h 561369"/>
                <a:gd name="connsiteX7" fmla="*/ 57873 w 4294207"/>
                <a:gd name="connsiteY7" fmla="*/ 208344 h 561369"/>
                <a:gd name="connsiteX8" fmla="*/ 0 w 4294207"/>
                <a:gd name="connsiteY8" fmla="*/ 167833 h 561369"/>
                <a:gd name="connsiteX9" fmla="*/ 28936 w 4294207"/>
                <a:gd name="connsiteY9" fmla="*/ 109960 h 561369"/>
                <a:gd name="connsiteX10" fmla="*/ 34723 w 4294207"/>
                <a:gd name="connsiteY10" fmla="*/ 57874 h 561369"/>
                <a:gd name="connsiteX11" fmla="*/ 1794075 w 4294207"/>
                <a:gd name="connsiteY11" fmla="*/ 0 h 561369"/>
                <a:gd name="connsiteX12" fmla="*/ 1875098 w 4294207"/>
                <a:gd name="connsiteY12" fmla="*/ 214132 h 561369"/>
                <a:gd name="connsiteX13" fmla="*/ 3727047 w 4294207"/>
                <a:gd name="connsiteY13" fmla="*/ 260430 h 561369"/>
                <a:gd name="connsiteX14" fmla="*/ 3738622 w 4294207"/>
                <a:gd name="connsiteY14" fmla="*/ 318304 h 561369"/>
                <a:gd name="connsiteX15" fmla="*/ 3750196 w 4294207"/>
                <a:gd name="connsiteY15" fmla="*/ 370390 h 561369"/>
                <a:gd name="connsiteX16" fmla="*/ 3779133 w 4294207"/>
                <a:gd name="connsiteY16" fmla="*/ 399327 h 561369"/>
                <a:gd name="connsiteX17" fmla="*/ 3877518 w 4294207"/>
                <a:gd name="connsiteY17" fmla="*/ 387752 h 561369"/>
                <a:gd name="connsiteX18" fmla="*/ 3865943 w 4294207"/>
                <a:gd name="connsiteY18" fmla="*/ 347241 h 561369"/>
                <a:gd name="connsiteX19" fmla="*/ 3889093 w 4294207"/>
                <a:gd name="connsiteY19" fmla="*/ 300942 h 561369"/>
                <a:gd name="connsiteX20" fmla="*/ 3877518 w 4294207"/>
                <a:gd name="connsiteY20" fmla="*/ 248856 h 561369"/>
                <a:gd name="connsiteX21" fmla="*/ 3860156 w 4294207"/>
                <a:gd name="connsiteY21" fmla="*/ 196770 h 561369"/>
                <a:gd name="connsiteX22" fmla="*/ 3842794 w 4294207"/>
                <a:gd name="connsiteY22" fmla="*/ 138896 h 561369"/>
                <a:gd name="connsiteX23" fmla="*/ 3877518 w 4294207"/>
                <a:gd name="connsiteY23" fmla="*/ 92598 h 561369"/>
                <a:gd name="connsiteX24" fmla="*/ 3912242 w 4294207"/>
                <a:gd name="connsiteY24" fmla="*/ 40510 h 561369"/>
                <a:gd name="connsiteX25" fmla="*/ 3946966 w 4294207"/>
                <a:gd name="connsiteY25" fmla="*/ 52085 h 561369"/>
                <a:gd name="connsiteX26" fmla="*/ 3970115 w 4294207"/>
                <a:gd name="connsiteY26" fmla="*/ 69447 h 561369"/>
                <a:gd name="connsiteX27" fmla="*/ 4010627 w 4294207"/>
                <a:gd name="connsiteY27" fmla="*/ 86809 h 561369"/>
                <a:gd name="connsiteX28" fmla="*/ 4062713 w 4294207"/>
                <a:gd name="connsiteY28" fmla="*/ 98384 h 561369"/>
                <a:gd name="connsiteX29" fmla="*/ 4132161 w 4294207"/>
                <a:gd name="connsiteY29" fmla="*/ 115746 h 561369"/>
                <a:gd name="connsiteX30" fmla="*/ 4218971 w 4294207"/>
                <a:gd name="connsiteY30" fmla="*/ 121532 h 561369"/>
                <a:gd name="connsiteX31" fmla="*/ 4294207 w 4294207"/>
                <a:gd name="connsiteY31" fmla="*/ 133105 h 561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94207" h="561369">
                  <a:moveTo>
                    <a:pt x="86810" y="561369"/>
                  </a:moveTo>
                  <a:lnTo>
                    <a:pt x="115746" y="520858"/>
                  </a:lnTo>
                  <a:cubicBezTo>
                    <a:pt x="149505" y="526645"/>
                    <a:pt x="78129" y="462021"/>
                    <a:pt x="162045" y="497709"/>
                  </a:cubicBezTo>
                  <a:lnTo>
                    <a:pt x="109959" y="410901"/>
                  </a:lnTo>
                  <a:lnTo>
                    <a:pt x="144684" y="364603"/>
                  </a:lnTo>
                  <a:lnTo>
                    <a:pt x="173620" y="300942"/>
                  </a:lnTo>
                  <a:lnTo>
                    <a:pt x="98385" y="266218"/>
                  </a:lnTo>
                  <a:lnTo>
                    <a:pt x="57873" y="208344"/>
                  </a:lnTo>
                  <a:lnTo>
                    <a:pt x="0" y="167833"/>
                  </a:lnTo>
                  <a:lnTo>
                    <a:pt x="28936" y="109960"/>
                  </a:lnTo>
                  <a:lnTo>
                    <a:pt x="34723" y="57874"/>
                  </a:lnTo>
                  <a:lnTo>
                    <a:pt x="1794075" y="0"/>
                  </a:lnTo>
                  <a:lnTo>
                    <a:pt x="1875098" y="214132"/>
                  </a:lnTo>
                  <a:lnTo>
                    <a:pt x="3727047" y="260430"/>
                  </a:lnTo>
                  <a:lnTo>
                    <a:pt x="3738622" y="318304"/>
                  </a:lnTo>
                  <a:lnTo>
                    <a:pt x="3750196" y="370390"/>
                  </a:lnTo>
                  <a:lnTo>
                    <a:pt x="3779133" y="399327"/>
                  </a:lnTo>
                  <a:lnTo>
                    <a:pt x="3877518" y="387752"/>
                  </a:lnTo>
                  <a:lnTo>
                    <a:pt x="3865943" y="347241"/>
                  </a:lnTo>
                  <a:lnTo>
                    <a:pt x="3889093" y="300942"/>
                  </a:lnTo>
                  <a:lnTo>
                    <a:pt x="3877518" y="248856"/>
                  </a:lnTo>
                  <a:lnTo>
                    <a:pt x="3860156" y="196770"/>
                  </a:lnTo>
                  <a:lnTo>
                    <a:pt x="3842794" y="138896"/>
                  </a:lnTo>
                  <a:lnTo>
                    <a:pt x="3877518" y="92598"/>
                  </a:lnTo>
                  <a:lnTo>
                    <a:pt x="3912242" y="40510"/>
                  </a:lnTo>
                  <a:lnTo>
                    <a:pt x="3946966" y="52085"/>
                  </a:lnTo>
                  <a:lnTo>
                    <a:pt x="3970115" y="69447"/>
                  </a:lnTo>
                  <a:lnTo>
                    <a:pt x="4010627" y="86809"/>
                  </a:lnTo>
                  <a:lnTo>
                    <a:pt x="4062713" y="98384"/>
                  </a:lnTo>
                  <a:lnTo>
                    <a:pt x="4132161" y="115746"/>
                  </a:lnTo>
                  <a:lnTo>
                    <a:pt x="4218971" y="121532"/>
                  </a:lnTo>
                  <a:lnTo>
                    <a:pt x="4294207" y="133105"/>
                  </a:lnTo>
                </a:path>
              </a:pathLst>
            </a:custGeom>
            <a:noFill/>
            <a:ln w="12700" cap="flat" cmpd="sng" algn="ctr">
              <a:solidFill>
                <a:srgbClr val="FFFFFF">
                  <a:lumMod val="95000"/>
                </a:srgbClr>
              </a:solidFill>
              <a:prstDash val="dash"/>
              <a:round/>
              <a:headEnd type="none" w="med" len="med"/>
              <a:tailEnd type="none" w="med" len="me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Arial" charset="0"/>
                <a:ea typeface="+mn-ea"/>
              </a:endParaRPr>
            </a:p>
          </p:txBody>
        </p:sp>
        <p:sp>
          <p:nvSpPr>
            <p:cNvPr id="92" name="TextBox 60"/>
            <p:cNvSpPr txBox="1">
              <a:spLocks noChangeArrowheads="1"/>
            </p:cNvSpPr>
            <p:nvPr/>
          </p:nvSpPr>
          <p:spPr bwMode="auto">
            <a:xfrm>
              <a:off x="2976563" y="1131811"/>
              <a:ext cx="901209" cy="27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smtClean="0">
                  <a:ln>
                    <a:noFill/>
                  </a:ln>
                  <a:solidFill>
                    <a:srgbClr val="FFFFFF"/>
                  </a:solidFill>
                  <a:effectLst/>
                  <a:uLnTx/>
                  <a:uFillTx/>
                  <a:latin typeface="Century Gothic" panose="020B0502020202020204" pitchFamily="34" charset="0"/>
                  <a:ea typeface="+mn-ea"/>
                </a:rPr>
                <a:t>GEORGIA</a:t>
              </a:r>
            </a:p>
          </p:txBody>
        </p:sp>
        <p:sp>
          <p:nvSpPr>
            <p:cNvPr id="93" name="TextBox 61"/>
            <p:cNvSpPr txBox="1">
              <a:spLocks noChangeArrowheads="1"/>
            </p:cNvSpPr>
            <p:nvPr/>
          </p:nvSpPr>
          <p:spPr bwMode="auto">
            <a:xfrm>
              <a:off x="3032629" y="1358862"/>
              <a:ext cx="809837" cy="27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200" b="1" i="0" u="none" strike="noStrike" kern="0" cap="none" spc="0" normalizeH="0" baseline="0" noProof="0" smtClean="0">
                  <a:ln>
                    <a:noFill/>
                  </a:ln>
                  <a:solidFill>
                    <a:srgbClr val="FFFFFF"/>
                  </a:solidFill>
                  <a:effectLst/>
                  <a:uLnTx/>
                  <a:uFillTx/>
                  <a:latin typeface="Century Gothic" panose="020B0502020202020204" pitchFamily="34" charset="0"/>
                  <a:ea typeface="+mn-ea"/>
                </a:rPr>
                <a:t>FLORIDA</a:t>
              </a:r>
            </a:p>
          </p:txBody>
        </p:sp>
        <p:sp>
          <p:nvSpPr>
            <p:cNvPr id="94" name="Freeform 47"/>
            <p:cNvSpPr>
              <a:spLocks/>
            </p:cNvSpPr>
            <p:nvPr/>
          </p:nvSpPr>
          <p:spPr bwMode="auto">
            <a:xfrm>
              <a:off x="5449888" y="5086169"/>
              <a:ext cx="576262" cy="747785"/>
            </a:xfrm>
            <a:custGeom>
              <a:avLst/>
              <a:gdLst>
                <a:gd name="T0" fmla="*/ 0 w 364"/>
                <a:gd name="T1" fmla="*/ 2147483647 h 471"/>
                <a:gd name="T2" fmla="*/ 0 w 364"/>
                <a:gd name="T3" fmla="*/ 2147483647 h 471"/>
                <a:gd name="T4" fmla="*/ 2147483647 w 364"/>
                <a:gd name="T5" fmla="*/ 2147483647 h 471"/>
                <a:gd name="T6" fmla="*/ 2147483647 w 364"/>
                <a:gd name="T7" fmla="*/ 2147483647 h 471"/>
                <a:gd name="T8" fmla="*/ 2147483647 w 364"/>
                <a:gd name="T9" fmla="*/ 2147483647 h 471"/>
                <a:gd name="T10" fmla="*/ 2147483647 w 364"/>
                <a:gd name="T11" fmla="*/ 2147483647 h 471"/>
                <a:gd name="T12" fmla="*/ 2147483647 w 364"/>
                <a:gd name="T13" fmla="*/ 2147483647 h 471"/>
                <a:gd name="T14" fmla="*/ 2147483647 w 364"/>
                <a:gd name="T15" fmla="*/ 2147483647 h 471"/>
                <a:gd name="T16" fmla="*/ 2147483647 w 364"/>
                <a:gd name="T17" fmla="*/ 2147483647 h 471"/>
                <a:gd name="T18" fmla="*/ 2147483647 w 364"/>
                <a:gd name="T19" fmla="*/ 2147483647 h 471"/>
                <a:gd name="T20" fmla="*/ 2147483647 w 364"/>
                <a:gd name="T21" fmla="*/ 2147483647 h 471"/>
                <a:gd name="T22" fmla="*/ 2147483647 w 364"/>
                <a:gd name="T23" fmla="*/ 2147483647 h 471"/>
                <a:gd name="T24" fmla="*/ 2147483647 w 364"/>
                <a:gd name="T25" fmla="*/ 2147483647 h 471"/>
                <a:gd name="T26" fmla="*/ 2147483647 w 364"/>
                <a:gd name="T27" fmla="*/ 2147483647 h 471"/>
                <a:gd name="T28" fmla="*/ 2147483647 w 364"/>
                <a:gd name="T29" fmla="*/ 2147483647 h 471"/>
                <a:gd name="T30" fmla="*/ 2147483647 w 364"/>
                <a:gd name="T31" fmla="*/ 2147483647 h 471"/>
                <a:gd name="T32" fmla="*/ 2147483647 w 364"/>
                <a:gd name="T33" fmla="*/ 2147483647 h 471"/>
                <a:gd name="T34" fmla="*/ 2147483647 w 364"/>
                <a:gd name="T35" fmla="*/ 2147483647 h 471"/>
                <a:gd name="T36" fmla="*/ 2147483647 w 364"/>
                <a:gd name="T37" fmla="*/ 2147483647 h 471"/>
                <a:gd name="T38" fmla="*/ 2147483647 w 364"/>
                <a:gd name="T39" fmla="*/ 2147483647 h 471"/>
                <a:gd name="T40" fmla="*/ 2147483647 w 364"/>
                <a:gd name="T41" fmla="*/ 2147483647 h 471"/>
                <a:gd name="T42" fmla="*/ 2147483647 w 364"/>
                <a:gd name="T43" fmla="*/ 2147483647 h 471"/>
                <a:gd name="T44" fmla="*/ 2147483647 w 364"/>
                <a:gd name="T45" fmla="*/ 2147483647 h 471"/>
                <a:gd name="T46" fmla="*/ 2147483647 w 364"/>
                <a:gd name="T47" fmla="*/ 2147483647 h 471"/>
                <a:gd name="T48" fmla="*/ 2147483647 w 364"/>
                <a:gd name="T49" fmla="*/ 2147483647 h 471"/>
                <a:gd name="T50" fmla="*/ 2147483647 w 364"/>
                <a:gd name="T51" fmla="*/ 2147483647 h 471"/>
                <a:gd name="T52" fmla="*/ 2147483647 w 364"/>
                <a:gd name="T53" fmla="*/ 2147483647 h 471"/>
                <a:gd name="T54" fmla="*/ 2147483647 w 364"/>
                <a:gd name="T55" fmla="*/ 2147483647 h 471"/>
                <a:gd name="T56" fmla="*/ 2147483647 w 364"/>
                <a:gd name="T57" fmla="*/ 2147483647 h 471"/>
                <a:gd name="T58" fmla="*/ 2147483647 w 364"/>
                <a:gd name="T59" fmla="*/ 2147483647 h 471"/>
                <a:gd name="T60" fmla="*/ 2147483647 w 364"/>
                <a:gd name="T61" fmla="*/ 2147483647 h 471"/>
                <a:gd name="T62" fmla="*/ 2147483647 w 364"/>
                <a:gd name="T63" fmla="*/ 2147483647 h 471"/>
                <a:gd name="T64" fmla="*/ 2147483647 w 364"/>
                <a:gd name="T65" fmla="*/ 2147483647 h 471"/>
                <a:gd name="T66" fmla="*/ 0 w 364"/>
                <a:gd name="T67" fmla="*/ 2147483647 h 4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4"/>
                <a:gd name="T103" fmla="*/ 0 h 471"/>
                <a:gd name="T104" fmla="*/ 364 w 364"/>
                <a:gd name="T105" fmla="*/ 471 h 471"/>
                <a:gd name="connsiteX0" fmla="*/ 0 w 10000"/>
                <a:gd name="connsiteY0" fmla="*/ 467 h 10000"/>
                <a:gd name="connsiteX1" fmla="*/ 495 w 10000"/>
                <a:gd name="connsiteY1" fmla="*/ 7346 h 10000"/>
                <a:gd name="connsiteX2" fmla="*/ 769 w 10000"/>
                <a:gd name="connsiteY2" fmla="*/ 7516 h 10000"/>
                <a:gd name="connsiteX3" fmla="*/ 934 w 10000"/>
                <a:gd name="connsiteY3" fmla="*/ 9894 h 10000"/>
                <a:gd name="connsiteX4" fmla="*/ 2473 w 10000"/>
                <a:gd name="connsiteY4" fmla="*/ 10000 h 10000"/>
                <a:gd name="connsiteX5" fmla="*/ 3022 w 10000"/>
                <a:gd name="connsiteY5" fmla="*/ 9873 h 10000"/>
                <a:gd name="connsiteX6" fmla="*/ 3984 w 10000"/>
                <a:gd name="connsiteY6" fmla="*/ 9363 h 10000"/>
                <a:gd name="connsiteX7" fmla="*/ 4560 w 10000"/>
                <a:gd name="connsiteY7" fmla="*/ 9342 h 10000"/>
                <a:gd name="connsiteX8" fmla="*/ 4643 w 10000"/>
                <a:gd name="connsiteY8" fmla="*/ 8747 h 10000"/>
                <a:gd name="connsiteX9" fmla="*/ 5220 w 10000"/>
                <a:gd name="connsiteY9" fmla="*/ 8684 h 10000"/>
                <a:gd name="connsiteX10" fmla="*/ 5687 w 10000"/>
                <a:gd name="connsiteY10" fmla="*/ 8938 h 10000"/>
                <a:gd name="connsiteX11" fmla="*/ 6841 w 10000"/>
                <a:gd name="connsiteY11" fmla="*/ 8599 h 10000"/>
                <a:gd name="connsiteX12" fmla="*/ 7857 w 10000"/>
                <a:gd name="connsiteY12" fmla="*/ 8280 h 10000"/>
                <a:gd name="connsiteX13" fmla="*/ 7995 w 10000"/>
                <a:gd name="connsiteY13" fmla="*/ 7580 h 10000"/>
                <a:gd name="connsiteX14" fmla="*/ 8379 w 10000"/>
                <a:gd name="connsiteY14" fmla="*/ 6900 h 10000"/>
                <a:gd name="connsiteX15" fmla="*/ 8654 w 10000"/>
                <a:gd name="connsiteY15" fmla="*/ 6306 h 10000"/>
                <a:gd name="connsiteX16" fmla="*/ 8984 w 10000"/>
                <a:gd name="connsiteY16" fmla="*/ 5605 h 10000"/>
                <a:gd name="connsiteX17" fmla="*/ 9066 w 10000"/>
                <a:gd name="connsiteY17" fmla="*/ 4586 h 10000"/>
                <a:gd name="connsiteX18" fmla="*/ 9148 w 10000"/>
                <a:gd name="connsiteY18" fmla="*/ 3822 h 10000"/>
                <a:gd name="connsiteX19" fmla="*/ 9148 w 10000"/>
                <a:gd name="connsiteY19" fmla="*/ 3079 h 10000"/>
                <a:gd name="connsiteX20" fmla="*/ 9725 w 10000"/>
                <a:gd name="connsiteY20" fmla="*/ 2718 h 10000"/>
                <a:gd name="connsiteX21" fmla="*/ 10000 w 10000"/>
                <a:gd name="connsiteY21" fmla="*/ 2760 h 10000"/>
                <a:gd name="connsiteX22" fmla="*/ 9313 w 10000"/>
                <a:gd name="connsiteY22" fmla="*/ 2166 h 10000"/>
                <a:gd name="connsiteX23" fmla="*/ 9396 w 10000"/>
                <a:gd name="connsiteY23" fmla="*/ 2675 h 10000"/>
                <a:gd name="connsiteX24" fmla="*/ 9560 w 10000"/>
                <a:gd name="connsiteY24" fmla="*/ 1720 h 10000"/>
                <a:gd name="connsiteX25" fmla="*/ 9890 w 10000"/>
                <a:gd name="connsiteY25" fmla="*/ 255 h 10000"/>
                <a:gd name="connsiteX26" fmla="*/ 9643 w 10000"/>
                <a:gd name="connsiteY26" fmla="*/ 191 h 10000"/>
                <a:gd name="connsiteX27" fmla="*/ 9066 w 10000"/>
                <a:gd name="connsiteY27" fmla="*/ 318 h 10000"/>
                <a:gd name="connsiteX28" fmla="*/ 7335 w 10000"/>
                <a:gd name="connsiteY28" fmla="*/ 510 h 10000"/>
                <a:gd name="connsiteX29" fmla="*/ 7418 w 10000"/>
                <a:gd name="connsiteY29" fmla="*/ 828 h 10000"/>
                <a:gd name="connsiteX30" fmla="*/ 2885 w 10000"/>
                <a:gd name="connsiteY30" fmla="*/ 1146 h 10000"/>
                <a:gd name="connsiteX31" fmla="*/ 2538 w 10000"/>
                <a:gd name="connsiteY31" fmla="*/ 612 h 10000"/>
                <a:gd name="connsiteX32" fmla="*/ 0 w 10000"/>
                <a:gd name="connsiteY32" fmla="*/ 467 h 10000"/>
                <a:gd name="connsiteX0" fmla="*/ 0 w 10066"/>
                <a:gd name="connsiteY0" fmla="*/ 722 h 10000"/>
                <a:gd name="connsiteX1" fmla="*/ 561 w 10066"/>
                <a:gd name="connsiteY1" fmla="*/ 7346 h 10000"/>
                <a:gd name="connsiteX2" fmla="*/ 835 w 10066"/>
                <a:gd name="connsiteY2" fmla="*/ 7516 h 10000"/>
                <a:gd name="connsiteX3" fmla="*/ 1000 w 10066"/>
                <a:gd name="connsiteY3" fmla="*/ 9894 h 10000"/>
                <a:gd name="connsiteX4" fmla="*/ 2539 w 10066"/>
                <a:gd name="connsiteY4" fmla="*/ 10000 h 10000"/>
                <a:gd name="connsiteX5" fmla="*/ 3088 w 10066"/>
                <a:gd name="connsiteY5" fmla="*/ 9873 h 10000"/>
                <a:gd name="connsiteX6" fmla="*/ 4050 w 10066"/>
                <a:gd name="connsiteY6" fmla="*/ 9363 h 10000"/>
                <a:gd name="connsiteX7" fmla="*/ 4626 w 10066"/>
                <a:gd name="connsiteY7" fmla="*/ 9342 h 10000"/>
                <a:gd name="connsiteX8" fmla="*/ 4709 w 10066"/>
                <a:gd name="connsiteY8" fmla="*/ 8747 h 10000"/>
                <a:gd name="connsiteX9" fmla="*/ 5286 w 10066"/>
                <a:gd name="connsiteY9" fmla="*/ 8684 h 10000"/>
                <a:gd name="connsiteX10" fmla="*/ 5753 w 10066"/>
                <a:gd name="connsiteY10" fmla="*/ 8938 h 10000"/>
                <a:gd name="connsiteX11" fmla="*/ 6907 w 10066"/>
                <a:gd name="connsiteY11" fmla="*/ 8599 h 10000"/>
                <a:gd name="connsiteX12" fmla="*/ 7923 w 10066"/>
                <a:gd name="connsiteY12" fmla="*/ 8280 h 10000"/>
                <a:gd name="connsiteX13" fmla="*/ 8061 w 10066"/>
                <a:gd name="connsiteY13" fmla="*/ 7580 h 10000"/>
                <a:gd name="connsiteX14" fmla="*/ 8445 w 10066"/>
                <a:gd name="connsiteY14" fmla="*/ 6900 h 10000"/>
                <a:gd name="connsiteX15" fmla="*/ 8720 w 10066"/>
                <a:gd name="connsiteY15" fmla="*/ 6306 h 10000"/>
                <a:gd name="connsiteX16" fmla="*/ 9050 w 10066"/>
                <a:gd name="connsiteY16" fmla="*/ 5605 h 10000"/>
                <a:gd name="connsiteX17" fmla="*/ 9132 w 10066"/>
                <a:gd name="connsiteY17" fmla="*/ 4586 h 10000"/>
                <a:gd name="connsiteX18" fmla="*/ 9214 w 10066"/>
                <a:gd name="connsiteY18" fmla="*/ 3822 h 10000"/>
                <a:gd name="connsiteX19" fmla="*/ 9214 w 10066"/>
                <a:gd name="connsiteY19" fmla="*/ 3079 h 10000"/>
                <a:gd name="connsiteX20" fmla="*/ 9791 w 10066"/>
                <a:gd name="connsiteY20" fmla="*/ 2718 h 10000"/>
                <a:gd name="connsiteX21" fmla="*/ 10066 w 10066"/>
                <a:gd name="connsiteY21" fmla="*/ 2760 h 10000"/>
                <a:gd name="connsiteX22" fmla="*/ 9379 w 10066"/>
                <a:gd name="connsiteY22" fmla="*/ 2166 h 10000"/>
                <a:gd name="connsiteX23" fmla="*/ 9462 w 10066"/>
                <a:gd name="connsiteY23" fmla="*/ 2675 h 10000"/>
                <a:gd name="connsiteX24" fmla="*/ 9626 w 10066"/>
                <a:gd name="connsiteY24" fmla="*/ 1720 h 10000"/>
                <a:gd name="connsiteX25" fmla="*/ 9956 w 10066"/>
                <a:gd name="connsiteY25" fmla="*/ 255 h 10000"/>
                <a:gd name="connsiteX26" fmla="*/ 9709 w 10066"/>
                <a:gd name="connsiteY26" fmla="*/ 191 h 10000"/>
                <a:gd name="connsiteX27" fmla="*/ 9132 w 10066"/>
                <a:gd name="connsiteY27" fmla="*/ 318 h 10000"/>
                <a:gd name="connsiteX28" fmla="*/ 7401 w 10066"/>
                <a:gd name="connsiteY28" fmla="*/ 510 h 10000"/>
                <a:gd name="connsiteX29" fmla="*/ 7484 w 10066"/>
                <a:gd name="connsiteY29" fmla="*/ 828 h 10000"/>
                <a:gd name="connsiteX30" fmla="*/ 2951 w 10066"/>
                <a:gd name="connsiteY30" fmla="*/ 1146 h 10000"/>
                <a:gd name="connsiteX31" fmla="*/ 2604 w 10066"/>
                <a:gd name="connsiteY31" fmla="*/ 612 h 10000"/>
                <a:gd name="connsiteX32" fmla="*/ 0 w 10066"/>
                <a:gd name="connsiteY32" fmla="*/ 722 h 10000"/>
                <a:gd name="connsiteX0" fmla="*/ 0 w 10066"/>
                <a:gd name="connsiteY0" fmla="*/ 722 h 10000"/>
                <a:gd name="connsiteX1" fmla="*/ 561 w 10066"/>
                <a:gd name="connsiteY1" fmla="*/ 7346 h 10000"/>
                <a:gd name="connsiteX2" fmla="*/ 835 w 10066"/>
                <a:gd name="connsiteY2" fmla="*/ 7516 h 10000"/>
                <a:gd name="connsiteX3" fmla="*/ 1000 w 10066"/>
                <a:gd name="connsiteY3" fmla="*/ 9894 h 10000"/>
                <a:gd name="connsiteX4" fmla="*/ 2539 w 10066"/>
                <a:gd name="connsiteY4" fmla="*/ 10000 h 10000"/>
                <a:gd name="connsiteX5" fmla="*/ 3088 w 10066"/>
                <a:gd name="connsiteY5" fmla="*/ 9873 h 10000"/>
                <a:gd name="connsiteX6" fmla="*/ 4050 w 10066"/>
                <a:gd name="connsiteY6" fmla="*/ 9363 h 10000"/>
                <a:gd name="connsiteX7" fmla="*/ 4626 w 10066"/>
                <a:gd name="connsiteY7" fmla="*/ 9342 h 10000"/>
                <a:gd name="connsiteX8" fmla="*/ 4709 w 10066"/>
                <a:gd name="connsiteY8" fmla="*/ 8747 h 10000"/>
                <a:gd name="connsiteX9" fmla="*/ 5286 w 10066"/>
                <a:gd name="connsiteY9" fmla="*/ 8684 h 10000"/>
                <a:gd name="connsiteX10" fmla="*/ 5753 w 10066"/>
                <a:gd name="connsiteY10" fmla="*/ 8938 h 10000"/>
                <a:gd name="connsiteX11" fmla="*/ 6907 w 10066"/>
                <a:gd name="connsiteY11" fmla="*/ 8599 h 10000"/>
                <a:gd name="connsiteX12" fmla="*/ 7923 w 10066"/>
                <a:gd name="connsiteY12" fmla="*/ 8280 h 10000"/>
                <a:gd name="connsiteX13" fmla="*/ 8061 w 10066"/>
                <a:gd name="connsiteY13" fmla="*/ 7580 h 10000"/>
                <a:gd name="connsiteX14" fmla="*/ 8445 w 10066"/>
                <a:gd name="connsiteY14" fmla="*/ 6900 h 10000"/>
                <a:gd name="connsiteX15" fmla="*/ 8720 w 10066"/>
                <a:gd name="connsiteY15" fmla="*/ 6306 h 10000"/>
                <a:gd name="connsiteX16" fmla="*/ 9050 w 10066"/>
                <a:gd name="connsiteY16" fmla="*/ 5605 h 10000"/>
                <a:gd name="connsiteX17" fmla="*/ 9132 w 10066"/>
                <a:gd name="connsiteY17" fmla="*/ 4586 h 10000"/>
                <a:gd name="connsiteX18" fmla="*/ 9214 w 10066"/>
                <a:gd name="connsiteY18" fmla="*/ 3822 h 10000"/>
                <a:gd name="connsiteX19" fmla="*/ 9214 w 10066"/>
                <a:gd name="connsiteY19" fmla="*/ 3079 h 10000"/>
                <a:gd name="connsiteX20" fmla="*/ 9791 w 10066"/>
                <a:gd name="connsiteY20" fmla="*/ 2718 h 10000"/>
                <a:gd name="connsiteX21" fmla="*/ 10066 w 10066"/>
                <a:gd name="connsiteY21" fmla="*/ 2760 h 10000"/>
                <a:gd name="connsiteX22" fmla="*/ 9379 w 10066"/>
                <a:gd name="connsiteY22" fmla="*/ 2166 h 10000"/>
                <a:gd name="connsiteX23" fmla="*/ 9462 w 10066"/>
                <a:gd name="connsiteY23" fmla="*/ 2675 h 10000"/>
                <a:gd name="connsiteX24" fmla="*/ 9626 w 10066"/>
                <a:gd name="connsiteY24" fmla="*/ 1720 h 10000"/>
                <a:gd name="connsiteX25" fmla="*/ 9956 w 10066"/>
                <a:gd name="connsiteY25" fmla="*/ 255 h 10000"/>
                <a:gd name="connsiteX26" fmla="*/ 9709 w 10066"/>
                <a:gd name="connsiteY26" fmla="*/ 191 h 10000"/>
                <a:gd name="connsiteX27" fmla="*/ 9132 w 10066"/>
                <a:gd name="connsiteY27" fmla="*/ 318 h 10000"/>
                <a:gd name="connsiteX28" fmla="*/ 7401 w 10066"/>
                <a:gd name="connsiteY28" fmla="*/ 510 h 10000"/>
                <a:gd name="connsiteX29" fmla="*/ 7484 w 10066"/>
                <a:gd name="connsiteY29" fmla="*/ 828 h 10000"/>
                <a:gd name="connsiteX30" fmla="*/ 2621 w 10066"/>
                <a:gd name="connsiteY30" fmla="*/ 1146 h 10000"/>
                <a:gd name="connsiteX31" fmla="*/ 2604 w 10066"/>
                <a:gd name="connsiteY31" fmla="*/ 612 h 10000"/>
                <a:gd name="connsiteX32" fmla="*/ 0 w 10066"/>
                <a:gd name="connsiteY32" fmla="*/ 722 h 10000"/>
                <a:gd name="connsiteX0" fmla="*/ 0 w 10066"/>
                <a:gd name="connsiteY0" fmla="*/ 722 h 10000"/>
                <a:gd name="connsiteX1" fmla="*/ 561 w 10066"/>
                <a:gd name="connsiteY1" fmla="*/ 7346 h 10000"/>
                <a:gd name="connsiteX2" fmla="*/ 835 w 10066"/>
                <a:gd name="connsiteY2" fmla="*/ 7516 h 10000"/>
                <a:gd name="connsiteX3" fmla="*/ 1000 w 10066"/>
                <a:gd name="connsiteY3" fmla="*/ 9894 h 10000"/>
                <a:gd name="connsiteX4" fmla="*/ 2539 w 10066"/>
                <a:gd name="connsiteY4" fmla="*/ 10000 h 10000"/>
                <a:gd name="connsiteX5" fmla="*/ 3088 w 10066"/>
                <a:gd name="connsiteY5" fmla="*/ 9873 h 10000"/>
                <a:gd name="connsiteX6" fmla="*/ 4050 w 10066"/>
                <a:gd name="connsiteY6" fmla="*/ 9363 h 10000"/>
                <a:gd name="connsiteX7" fmla="*/ 4626 w 10066"/>
                <a:gd name="connsiteY7" fmla="*/ 9342 h 10000"/>
                <a:gd name="connsiteX8" fmla="*/ 4709 w 10066"/>
                <a:gd name="connsiteY8" fmla="*/ 8747 h 10000"/>
                <a:gd name="connsiteX9" fmla="*/ 5286 w 10066"/>
                <a:gd name="connsiteY9" fmla="*/ 8684 h 10000"/>
                <a:gd name="connsiteX10" fmla="*/ 5753 w 10066"/>
                <a:gd name="connsiteY10" fmla="*/ 8938 h 10000"/>
                <a:gd name="connsiteX11" fmla="*/ 6907 w 10066"/>
                <a:gd name="connsiteY11" fmla="*/ 8599 h 10000"/>
                <a:gd name="connsiteX12" fmla="*/ 7923 w 10066"/>
                <a:gd name="connsiteY12" fmla="*/ 8280 h 10000"/>
                <a:gd name="connsiteX13" fmla="*/ 8061 w 10066"/>
                <a:gd name="connsiteY13" fmla="*/ 7580 h 10000"/>
                <a:gd name="connsiteX14" fmla="*/ 8445 w 10066"/>
                <a:gd name="connsiteY14" fmla="*/ 6900 h 10000"/>
                <a:gd name="connsiteX15" fmla="*/ 8720 w 10066"/>
                <a:gd name="connsiteY15" fmla="*/ 6306 h 10000"/>
                <a:gd name="connsiteX16" fmla="*/ 9050 w 10066"/>
                <a:gd name="connsiteY16" fmla="*/ 5605 h 10000"/>
                <a:gd name="connsiteX17" fmla="*/ 9132 w 10066"/>
                <a:gd name="connsiteY17" fmla="*/ 4586 h 10000"/>
                <a:gd name="connsiteX18" fmla="*/ 9214 w 10066"/>
                <a:gd name="connsiteY18" fmla="*/ 3822 h 10000"/>
                <a:gd name="connsiteX19" fmla="*/ 9214 w 10066"/>
                <a:gd name="connsiteY19" fmla="*/ 3079 h 10000"/>
                <a:gd name="connsiteX20" fmla="*/ 9791 w 10066"/>
                <a:gd name="connsiteY20" fmla="*/ 2718 h 10000"/>
                <a:gd name="connsiteX21" fmla="*/ 10066 w 10066"/>
                <a:gd name="connsiteY21" fmla="*/ 2760 h 10000"/>
                <a:gd name="connsiteX22" fmla="*/ 9379 w 10066"/>
                <a:gd name="connsiteY22" fmla="*/ 2166 h 10000"/>
                <a:gd name="connsiteX23" fmla="*/ 9462 w 10066"/>
                <a:gd name="connsiteY23" fmla="*/ 2675 h 10000"/>
                <a:gd name="connsiteX24" fmla="*/ 9626 w 10066"/>
                <a:gd name="connsiteY24" fmla="*/ 1720 h 10000"/>
                <a:gd name="connsiteX25" fmla="*/ 9956 w 10066"/>
                <a:gd name="connsiteY25" fmla="*/ 255 h 10000"/>
                <a:gd name="connsiteX26" fmla="*/ 9709 w 10066"/>
                <a:gd name="connsiteY26" fmla="*/ 191 h 10000"/>
                <a:gd name="connsiteX27" fmla="*/ 9132 w 10066"/>
                <a:gd name="connsiteY27" fmla="*/ 318 h 10000"/>
                <a:gd name="connsiteX28" fmla="*/ 7401 w 10066"/>
                <a:gd name="connsiteY28" fmla="*/ 510 h 10000"/>
                <a:gd name="connsiteX29" fmla="*/ 7484 w 10066"/>
                <a:gd name="connsiteY29" fmla="*/ 828 h 10000"/>
                <a:gd name="connsiteX30" fmla="*/ 2621 w 10066"/>
                <a:gd name="connsiteY30" fmla="*/ 1146 h 10000"/>
                <a:gd name="connsiteX31" fmla="*/ 2604 w 10066"/>
                <a:gd name="connsiteY31" fmla="*/ 612 h 10000"/>
                <a:gd name="connsiteX32" fmla="*/ 0 w 10066"/>
                <a:gd name="connsiteY32" fmla="*/ 722 h 10000"/>
                <a:gd name="connsiteX0" fmla="*/ 0 w 9984"/>
                <a:gd name="connsiteY0" fmla="*/ 722 h 10000"/>
                <a:gd name="connsiteX1" fmla="*/ 561 w 9984"/>
                <a:gd name="connsiteY1" fmla="*/ 7346 h 10000"/>
                <a:gd name="connsiteX2" fmla="*/ 835 w 9984"/>
                <a:gd name="connsiteY2" fmla="*/ 7516 h 10000"/>
                <a:gd name="connsiteX3" fmla="*/ 1000 w 9984"/>
                <a:gd name="connsiteY3" fmla="*/ 9894 h 10000"/>
                <a:gd name="connsiteX4" fmla="*/ 2539 w 9984"/>
                <a:gd name="connsiteY4" fmla="*/ 10000 h 10000"/>
                <a:gd name="connsiteX5" fmla="*/ 3088 w 9984"/>
                <a:gd name="connsiteY5" fmla="*/ 9873 h 10000"/>
                <a:gd name="connsiteX6" fmla="*/ 4050 w 9984"/>
                <a:gd name="connsiteY6" fmla="*/ 9363 h 10000"/>
                <a:gd name="connsiteX7" fmla="*/ 4626 w 9984"/>
                <a:gd name="connsiteY7" fmla="*/ 9342 h 10000"/>
                <a:gd name="connsiteX8" fmla="*/ 4709 w 9984"/>
                <a:gd name="connsiteY8" fmla="*/ 8747 h 10000"/>
                <a:gd name="connsiteX9" fmla="*/ 5286 w 9984"/>
                <a:gd name="connsiteY9" fmla="*/ 8684 h 10000"/>
                <a:gd name="connsiteX10" fmla="*/ 5753 w 9984"/>
                <a:gd name="connsiteY10" fmla="*/ 8938 h 10000"/>
                <a:gd name="connsiteX11" fmla="*/ 6907 w 9984"/>
                <a:gd name="connsiteY11" fmla="*/ 8599 h 10000"/>
                <a:gd name="connsiteX12" fmla="*/ 7923 w 9984"/>
                <a:gd name="connsiteY12" fmla="*/ 8280 h 10000"/>
                <a:gd name="connsiteX13" fmla="*/ 8061 w 9984"/>
                <a:gd name="connsiteY13" fmla="*/ 7580 h 10000"/>
                <a:gd name="connsiteX14" fmla="*/ 8445 w 9984"/>
                <a:gd name="connsiteY14" fmla="*/ 6900 h 10000"/>
                <a:gd name="connsiteX15" fmla="*/ 8720 w 9984"/>
                <a:gd name="connsiteY15" fmla="*/ 6306 h 10000"/>
                <a:gd name="connsiteX16" fmla="*/ 9050 w 9984"/>
                <a:gd name="connsiteY16" fmla="*/ 5605 h 10000"/>
                <a:gd name="connsiteX17" fmla="*/ 9132 w 9984"/>
                <a:gd name="connsiteY17" fmla="*/ 4586 h 10000"/>
                <a:gd name="connsiteX18" fmla="*/ 9214 w 9984"/>
                <a:gd name="connsiteY18" fmla="*/ 3822 h 10000"/>
                <a:gd name="connsiteX19" fmla="*/ 9214 w 9984"/>
                <a:gd name="connsiteY19" fmla="*/ 3079 h 10000"/>
                <a:gd name="connsiteX20" fmla="*/ 9791 w 9984"/>
                <a:gd name="connsiteY20" fmla="*/ 2718 h 10000"/>
                <a:gd name="connsiteX21" fmla="*/ 9379 w 9984"/>
                <a:gd name="connsiteY21" fmla="*/ 2166 h 10000"/>
                <a:gd name="connsiteX22" fmla="*/ 9462 w 9984"/>
                <a:gd name="connsiteY22" fmla="*/ 2675 h 10000"/>
                <a:gd name="connsiteX23" fmla="*/ 9626 w 9984"/>
                <a:gd name="connsiteY23" fmla="*/ 1720 h 10000"/>
                <a:gd name="connsiteX24" fmla="*/ 9956 w 9984"/>
                <a:gd name="connsiteY24" fmla="*/ 255 h 10000"/>
                <a:gd name="connsiteX25" fmla="*/ 9709 w 9984"/>
                <a:gd name="connsiteY25" fmla="*/ 191 h 10000"/>
                <a:gd name="connsiteX26" fmla="*/ 9132 w 9984"/>
                <a:gd name="connsiteY26" fmla="*/ 318 h 10000"/>
                <a:gd name="connsiteX27" fmla="*/ 7401 w 9984"/>
                <a:gd name="connsiteY27" fmla="*/ 510 h 10000"/>
                <a:gd name="connsiteX28" fmla="*/ 7484 w 9984"/>
                <a:gd name="connsiteY28" fmla="*/ 828 h 10000"/>
                <a:gd name="connsiteX29" fmla="*/ 2621 w 9984"/>
                <a:gd name="connsiteY29" fmla="*/ 1146 h 10000"/>
                <a:gd name="connsiteX30" fmla="*/ 2604 w 9984"/>
                <a:gd name="connsiteY30" fmla="*/ 612 h 10000"/>
                <a:gd name="connsiteX31" fmla="*/ 0 w 9984"/>
                <a:gd name="connsiteY31" fmla="*/ 722 h 10000"/>
                <a:gd name="connsiteX0" fmla="*/ 0 w 10000"/>
                <a:gd name="connsiteY0" fmla="*/ 722 h 10000"/>
                <a:gd name="connsiteX1" fmla="*/ 562 w 10000"/>
                <a:gd name="connsiteY1" fmla="*/ 7346 h 10000"/>
                <a:gd name="connsiteX2" fmla="*/ 836 w 10000"/>
                <a:gd name="connsiteY2" fmla="*/ 7516 h 10000"/>
                <a:gd name="connsiteX3" fmla="*/ 1002 w 10000"/>
                <a:gd name="connsiteY3" fmla="*/ 9894 h 10000"/>
                <a:gd name="connsiteX4" fmla="*/ 2543 w 10000"/>
                <a:gd name="connsiteY4" fmla="*/ 10000 h 10000"/>
                <a:gd name="connsiteX5" fmla="*/ 3093 w 10000"/>
                <a:gd name="connsiteY5" fmla="*/ 9873 h 10000"/>
                <a:gd name="connsiteX6" fmla="*/ 4056 w 10000"/>
                <a:gd name="connsiteY6" fmla="*/ 9363 h 10000"/>
                <a:gd name="connsiteX7" fmla="*/ 4633 w 10000"/>
                <a:gd name="connsiteY7" fmla="*/ 9342 h 10000"/>
                <a:gd name="connsiteX8" fmla="*/ 4717 w 10000"/>
                <a:gd name="connsiteY8" fmla="*/ 8747 h 10000"/>
                <a:gd name="connsiteX9" fmla="*/ 5294 w 10000"/>
                <a:gd name="connsiteY9" fmla="*/ 8684 h 10000"/>
                <a:gd name="connsiteX10" fmla="*/ 5762 w 10000"/>
                <a:gd name="connsiteY10" fmla="*/ 8938 h 10000"/>
                <a:gd name="connsiteX11" fmla="*/ 6918 w 10000"/>
                <a:gd name="connsiteY11" fmla="*/ 8599 h 10000"/>
                <a:gd name="connsiteX12" fmla="*/ 7936 w 10000"/>
                <a:gd name="connsiteY12" fmla="*/ 8280 h 10000"/>
                <a:gd name="connsiteX13" fmla="*/ 8074 w 10000"/>
                <a:gd name="connsiteY13" fmla="*/ 7580 h 10000"/>
                <a:gd name="connsiteX14" fmla="*/ 8459 w 10000"/>
                <a:gd name="connsiteY14" fmla="*/ 6900 h 10000"/>
                <a:gd name="connsiteX15" fmla="*/ 8734 w 10000"/>
                <a:gd name="connsiteY15" fmla="*/ 6306 h 10000"/>
                <a:gd name="connsiteX16" fmla="*/ 9065 w 10000"/>
                <a:gd name="connsiteY16" fmla="*/ 5605 h 10000"/>
                <a:gd name="connsiteX17" fmla="*/ 9147 w 10000"/>
                <a:gd name="connsiteY17" fmla="*/ 4586 h 10000"/>
                <a:gd name="connsiteX18" fmla="*/ 9229 w 10000"/>
                <a:gd name="connsiteY18" fmla="*/ 3822 h 10000"/>
                <a:gd name="connsiteX19" fmla="*/ 9229 w 10000"/>
                <a:gd name="connsiteY19" fmla="*/ 3079 h 10000"/>
                <a:gd name="connsiteX20" fmla="*/ 9394 w 10000"/>
                <a:gd name="connsiteY20" fmla="*/ 2166 h 10000"/>
                <a:gd name="connsiteX21" fmla="*/ 9477 w 10000"/>
                <a:gd name="connsiteY21" fmla="*/ 2675 h 10000"/>
                <a:gd name="connsiteX22" fmla="*/ 9641 w 10000"/>
                <a:gd name="connsiteY22" fmla="*/ 1720 h 10000"/>
                <a:gd name="connsiteX23" fmla="*/ 9972 w 10000"/>
                <a:gd name="connsiteY23" fmla="*/ 255 h 10000"/>
                <a:gd name="connsiteX24" fmla="*/ 9725 w 10000"/>
                <a:gd name="connsiteY24" fmla="*/ 191 h 10000"/>
                <a:gd name="connsiteX25" fmla="*/ 9147 w 10000"/>
                <a:gd name="connsiteY25" fmla="*/ 318 h 10000"/>
                <a:gd name="connsiteX26" fmla="*/ 7413 w 10000"/>
                <a:gd name="connsiteY26" fmla="*/ 510 h 10000"/>
                <a:gd name="connsiteX27" fmla="*/ 7496 w 10000"/>
                <a:gd name="connsiteY27" fmla="*/ 828 h 10000"/>
                <a:gd name="connsiteX28" fmla="*/ 2625 w 10000"/>
                <a:gd name="connsiteY28" fmla="*/ 1146 h 10000"/>
                <a:gd name="connsiteX29" fmla="*/ 2608 w 10000"/>
                <a:gd name="connsiteY29" fmla="*/ 612 h 10000"/>
                <a:gd name="connsiteX30" fmla="*/ 0 w 10000"/>
                <a:gd name="connsiteY30" fmla="*/ 72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000" h="10000">
                  <a:moveTo>
                    <a:pt x="0" y="722"/>
                  </a:moveTo>
                  <a:cubicBezTo>
                    <a:pt x="187" y="2930"/>
                    <a:pt x="375" y="5138"/>
                    <a:pt x="562" y="7346"/>
                  </a:cubicBezTo>
                  <a:lnTo>
                    <a:pt x="836" y="7516"/>
                  </a:lnTo>
                  <a:cubicBezTo>
                    <a:pt x="891" y="8309"/>
                    <a:pt x="947" y="9101"/>
                    <a:pt x="1002" y="9894"/>
                  </a:cubicBezTo>
                  <a:lnTo>
                    <a:pt x="2543" y="10000"/>
                  </a:lnTo>
                  <a:lnTo>
                    <a:pt x="3093" y="9873"/>
                  </a:lnTo>
                  <a:lnTo>
                    <a:pt x="4056" y="9363"/>
                  </a:lnTo>
                  <a:lnTo>
                    <a:pt x="4633" y="9342"/>
                  </a:lnTo>
                  <a:cubicBezTo>
                    <a:pt x="4661" y="9144"/>
                    <a:pt x="4689" y="8945"/>
                    <a:pt x="4717" y="8747"/>
                  </a:cubicBezTo>
                  <a:lnTo>
                    <a:pt x="5294" y="8684"/>
                  </a:lnTo>
                  <a:lnTo>
                    <a:pt x="5762" y="8938"/>
                  </a:lnTo>
                  <a:lnTo>
                    <a:pt x="6918" y="8599"/>
                  </a:lnTo>
                  <a:lnTo>
                    <a:pt x="7936" y="8280"/>
                  </a:lnTo>
                  <a:cubicBezTo>
                    <a:pt x="8128" y="8110"/>
                    <a:pt x="7991" y="7813"/>
                    <a:pt x="8074" y="7580"/>
                  </a:cubicBezTo>
                  <a:lnTo>
                    <a:pt x="8459" y="6900"/>
                  </a:lnTo>
                  <a:lnTo>
                    <a:pt x="8734" y="6306"/>
                  </a:lnTo>
                  <a:lnTo>
                    <a:pt x="9065" y="5605"/>
                  </a:lnTo>
                  <a:cubicBezTo>
                    <a:pt x="9092" y="5265"/>
                    <a:pt x="9120" y="4926"/>
                    <a:pt x="9147" y="4586"/>
                  </a:cubicBezTo>
                  <a:cubicBezTo>
                    <a:pt x="9174" y="4331"/>
                    <a:pt x="9202" y="4077"/>
                    <a:pt x="9229" y="3822"/>
                  </a:cubicBezTo>
                  <a:lnTo>
                    <a:pt x="9229" y="3079"/>
                  </a:lnTo>
                  <a:lnTo>
                    <a:pt x="9394" y="2166"/>
                  </a:lnTo>
                  <a:cubicBezTo>
                    <a:pt x="9422" y="2336"/>
                    <a:pt x="9449" y="2505"/>
                    <a:pt x="9477" y="2675"/>
                  </a:cubicBezTo>
                  <a:cubicBezTo>
                    <a:pt x="9532" y="2357"/>
                    <a:pt x="9586" y="2038"/>
                    <a:pt x="9641" y="1720"/>
                  </a:cubicBezTo>
                  <a:cubicBezTo>
                    <a:pt x="9751" y="1232"/>
                    <a:pt x="9862" y="743"/>
                    <a:pt x="9972" y="255"/>
                  </a:cubicBezTo>
                  <a:cubicBezTo>
                    <a:pt x="10000" y="0"/>
                    <a:pt x="9862" y="170"/>
                    <a:pt x="9725" y="191"/>
                  </a:cubicBezTo>
                  <a:lnTo>
                    <a:pt x="9147" y="318"/>
                  </a:lnTo>
                  <a:lnTo>
                    <a:pt x="7413" y="510"/>
                  </a:lnTo>
                  <a:cubicBezTo>
                    <a:pt x="7441" y="616"/>
                    <a:pt x="7468" y="722"/>
                    <a:pt x="7496" y="828"/>
                  </a:cubicBezTo>
                  <a:lnTo>
                    <a:pt x="2625" y="1146"/>
                  </a:lnTo>
                  <a:cubicBezTo>
                    <a:pt x="2597" y="849"/>
                    <a:pt x="2636" y="909"/>
                    <a:pt x="2608" y="612"/>
                  </a:cubicBezTo>
                  <a:lnTo>
                    <a:pt x="0" y="722"/>
                  </a:lnTo>
                  <a:close/>
                </a:path>
              </a:pathLst>
            </a:custGeom>
            <a:solidFill>
              <a:srgbClr val="DAEDEF">
                <a:lumMod val="75000"/>
                <a:alpha val="67059"/>
              </a:srgbClr>
            </a:solidFill>
            <a:ln w="6350" cap="flat" cmpd="sng" algn="ctr">
              <a:solidFill>
                <a:srgbClr val="FFFFFF"/>
              </a:solidFill>
              <a:prstDash val="solid"/>
              <a:round/>
              <a:headEnd/>
              <a:tailEnd/>
            </a:ln>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charset="0"/>
                <a:ea typeface="+mn-ea"/>
              </a:endParaRPr>
            </a:p>
          </p:txBody>
        </p:sp>
        <p:sp>
          <p:nvSpPr>
            <p:cNvPr id="95" name="Freeform 94"/>
            <p:cNvSpPr/>
            <p:nvPr/>
          </p:nvSpPr>
          <p:spPr bwMode="auto">
            <a:xfrm rot="21322789">
              <a:off x="5038725" y="5131443"/>
              <a:ext cx="442913" cy="730612"/>
            </a:xfrm>
            <a:custGeom>
              <a:avLst/>
              <a:gdLst>
                <a:gd name="connsiteX0" fmla="*/ 28876 w 462013"/>
                <a:gd name="connsiteY0" fmla="*/ 0 h 731520"/>
                <a:gd name="connsiteX1" fmla="*/ 452388 w 462013"/>
                <a:gd name="connsiteY1" fmla="*/ 19250 h 731520"/>
                <a:gd name="connsiteX2" fmla="*/ 462013 w 462013"/>
                <a:gd name="connsiteY2" fmla="*/ 673768 h 731520"/>
                <a:gd name="connsiteX3" fmla="*/ 442762 w 462013"/>
                <a:gd name="connsiteY3" fmla="*/ 712269 h 731520"/>
                <a:gd name="connsiteX4" fmla="*/ 385011 w 462013"/>
                <a:gd name="connsiteY4" fmla="*/ 731520 h 731520"/>
                <a:gd name="connsiteX5" fmla="*/ 317634 w 462013"/>
                <a:gd name="connsiteY5" fmla="*/ 731520 h 731520"/>
                <a:gd name="connsiteX6" fmla="*/ 317634 w 462013"/>
                <a:gd name="connsiteY6" fmla="*/ 731520 h 731520"/>
                <a:gd name="connsiteX7" fmla="*/ 317634 w 462013"/>
                <a:gd name="connsiteY7" fmla="*/ 731520 h 731520"/>
                <a:gd name="connsiteX8" fmla="*/ 250257 w 462013"/>
                <a:gd name="connsiteY8" fmla="*/ 731520 h 731520"/>
                <a:gd name="connsiteX9" fmla="*/ 221381 w 462013"/>
                <a:gd name="connsiteY9" fmla="*/ 712269 h 731520"/>
                <a:gd name="connsiteX10" fmla="*/ 202131 w 462013"/>
                <a:gd name="connsiteY10" fmla="*/ 664143 h 731520"/>
                <a:gd name="connsiteX11" fmla="*/ 182880 w 462013"/>
                <a:gd name="connsiteY11" fmla="*/ 635267 h 731520"/>
                <a:gd name="connsiteX12" fmla="*/ 182880 w 462013"/>
                <a:gd name="connsiteY12" fmla="*/ 577516 h 731520"/>
                <a:gd name="connsiteX13" fmla="*/ 211756 w 462013"/>
                <a:gd name="connsiteY13" fmla="*/ 539015 h 731520"/>
                <a:gd name="connsiteX14" fmla="*/ 231007 w 462013"/>
                <a:gd name="connsiteY14" fmla="*/ 490888 h 731520"/>
                <a:gd name="connsiteX15" fmla="*/ 202131 w 462013"/>
                <a:gd name="connsiteY15" fmla="*/ 433137 h 731520"/>
                <a:gd name="connsiteX16" fmla="*/ 154004 w 462013"/>
                <a:gd name="connsiteY16" fmla="*/ 365760 h 731520"/>
                <a:gd name="connsiteX17" fmla="*/ 134754 w 462013"/>
                <a:gd name="connsiteY17" fmla="*/ 317633 h 731520"/>
                <a:gd name="connsiteX18" fmla="*/ 134754 w 462013"/>
                <a:gd name="connsiteY18" fmla="*/ 317633 h 731520"/>
                <a:gd name="connsiteX19" fmla="*/ 86628 w 462013"/>
                <a:gd name="connsiteY19" fmla="*/ 211756 h 731520"/>
                <a:gd name="connsiteX20" fmla="*/ 86628 w 462013"/>
                <a:gd name="connsiteY20" fmla="*/ 144379 h 731520"/>
                <a:gd name="connsiteX21" fmla="*/ 38501 w 462013"/>
                <a:gd name="connsiteY21" fmla="*/ 125128 h 731520"/>
                <a:gd name="connsiteX22" fmla="*/ 0 w 462013"/>
                <a:gd name="connsiteY22" fmla="*/ 77002 h 731520"/>
                <a:gd name="connsiteX23" fmla="*/ 28876 w 462013"/>
                <a:gd name="connsiteY23" fmla="*/ 0 h 731520"/>
                <a:gd name="connsiteX0" fmla="*/ 28876 w 462013"/>
                <a:gd name="connsiteY0" fmla="*/ 0 h 731520"/>
                <a:gd name="connsiteX1" fmla="*/ 452388 w 462013"/>
                <a:gd name="connsiteY1" fmla="*/ 19250 h 731520"/>
                <a:gd name="connsiteX2" fmla="*/ 462013 w 462013"/>
                <a:gd name="connsiteY2" fmla="*/ 673768 h 731520"/>
                <a:gd name="connsiteX3" fmla="*/ 423160 w 462013"/>
                <a:gd name="connsiteY3" fmla="*/ 718330 h 731520"/>
                <a:gd name="connsiteX4" fmla="*/ 385011 w 462013"/>
                <a:gd name="connsiteY4" fmla="*/ 731520 h 731520"/>
                <a:gd name="connsiteX5" fmla="*/ 317634 w 462013"/>
                <a:gd name="connsiteY5" fmla="*/ 731520 h 731520"/>
                <a:gd name="connsiteX6" fmla="*/ 317634 w 462013"/>
                <a:gd name="connsiteY6" fmla="*/ 731520 h 731520"/>
                <a:gd name="connsiteX7" fmla="*/ 317634 w 462013"/>
                <a:gd name="connsiteY7" fmla="*/ 731520 h 731520"/>
                <a:gd name="connsiteX8" fmla="*/ 250257 w 462013"/>
                <a:gd name="connsiteY8" fmla="*/ 731520 h 731520"/>
                <a:gd name="connsiteX9" fmla="*/ 221381 w 462013"/>
                <a:gd name="connsiteY9" fmla="*/ 712269 h 731520"/>
                <a:gd name="connsiteX10" fmla="*/ 202131 w 462013"/>
                <a:gd name="connsiteY10" fmla="*/ 664143 h 731520"/>
                <a:gd name="connsiteX11" fmla="*/ 182880 w 462013"/>
                <a:gd name="connsiteY11" fmla="*/ 635267 h 731520"/>
                <a:gd name="connsiteX12" fmla="*/ 182880 w 462013"/>
                <a:gd name="connsiteY12" fmla="*/ 577516 h 731520"/>
                <a:gd name="connsiteX13" fmla="*/ 211756 w 462013"/>
                <a:gd name="connsiteY13" fmla="*/ 539015 h 731520"/>
                <a:gd name="connsiteX14" fmla="*/ 231007 w 462013"/>
                <a:gd name="connsiteY14" fmla="*/ 490888 h 731520"/>
                <a:gd name="connsiteX15" fmla="*/ 202131 w 462013"/>
                <a:gd name="connsiteY15" fmla="*/ 433137 h 731520"/>
                <a:gd name="connsiteX16" fmla="*/ 154004 w 462013"/>
                <a:gd name="connsiteY16" fmla="*/ 365760 h 731520"/>
                <a:gd name="connsiteX17" fmla="*/ 134754 w 462013"/>
                <a:gd name="connsiteY17" fmla="*/ 317633 h 731520"/>
                <a:gd name="connsiteX18" fmla="*/ 134754 w 462013"/>
                <a:gd name="connsiteY18" fmla="*/ 317633 h 731520"/>
                <a:gd name="connsiteX19" fmla="*/ 86628 w 462013"/>
                <a:gd name="connsiteY19" fmla="*/ 211756 h 731520"/>
                <a:gd name="connsiteX20" fmla="*/ 86628 w 462013"/>
                <a:gd name="connsiteY20" fmla="*/ 144379 h 731520"/>
                <a:gd name="connsiteX21" fmla="*/ 38501 w 462013"/>
                <a:gd name="connsiteY21" fmla="*/ 125128 h 731520"/>
                <a:gd name="connsiteX22" fmla="*/ 0 w 462013"/>
                <a:gd name="connsiteY22" fmla="*/ 77002 h 731520"/>
                <a:gd name="connsiteX23" fmla="*/ 28876 w 462013"/>
                <a:gd name="connsiteY23" fmla="*/ 0 h 731520"/>
                <a:gd name="connsiteX0" fmla="*/ 28876 w 452388"/>
                <a:gd name="connsiteY0" fmla="*/ 0 h 731520"/>
                <a:gd name="connsiteX1" fmla="*/ 452388 w 452388"/>
                <a:gd name="connsiteY1" fmla="*/ 19250 h 731520"/>
                <a:gd name="connsiteX2" fmla="*/ 427643 w 452388"/>
                <a:gd name="connsiteY2" fmla="*/ 720682 h 731520"/>
                <a:gd name="connsiteX3" fmla="*/ 423160 w 452388"/>
                <a:gd name="connsiteY3" fmla="*/ 718330 h 731520"/>
                <a:gd name="connsiteX4" fmla="*/ 385011 w 452388"/>
                <a:gd name="connsiteY4" fmla="*/ 731520 h 731520"/>
                <a:gd name="connsiteX5" fmla="*/ 317634 w 452388"/>
                <a:gd name="connsiteY5" fmla="*/ 731520 h 731520"/>
                <a:gd name="connsiteX6" fmla="*/ 317634 w 452388"/>
                <a:gd name="connsiteY6" fmla="*/ 731520 h 731520"/>
                <a:gd name="connsiteX7" fmla="*/ 317634 w 452388"/>
                <a:gd name="connsiteY7" fmla="*/ 731520 h 731520"/>
                <a:gd name="connsiteX8" fmla="*/ 250257 w 452388"/>
                <a:gd name="connsiteY8" fmla="*/ 731520 h 731520"/>
                <a:gd name="connsiteX9" fmla="*/ 221381 w 452388"/>
                <a:gd name="connsiteY9" fmla="*/ 712269 h 731520"/>
                <a:gd name="connsiteX10" fmla="*/ 202131 w 452388"/>
                <a:gd name="connsiteY10" fmla="*/ 664143 h 731520"/>
                <a:gd name="connsiteX11" fmla="*/ 182880 w 452388"/>
                <a:gd name="connsiteY11" fmla="*/ 635267 h 731520"/>
                <a:gd name="connsiteX12" fmla="*/ 182880 w 452388"/>
                <a:gd name="connsiteY12" fmla="*/ 577516 h 731520"/>
                <a:gd name="connsiteX13" fmla="*/ 211756 w 452388"/>
                <a:gd name="connsiteY13" fmla="*/ 539015 h 731520"/>
                <a:gd name="connsiteX14" fmla="*/ 231007 w 452388"/>
                <a:gd name="connsiteY14" fmla="*/ 490888 h 731520"/>
                <a:gd name="connsiteX15" fmla="*/ 202131 w 452388"/>
                <a:gd name="connsiteY15" fmla="*/ 433137 h 731520"/>
                <a:gd name="connsiteX16" fmla="*/ 154004 w 452388"/>
                <a:gd name="connsiteY16" fmla="*/ 365760 h 731520"/>
                <a:gd name="connsiteX17" fmla="*/ 134754 w 452388"/>
                <a:gd name="connsiteY17" fmla="*/ 317633 h 731520"/>
                <a:gd name="connsiteX18" fmla="*/ 134754 w 452388"/>
                <a:gd name="connsiteY18" fmla="*/ 317633 h 731520"/>
                <a:gd name="connsiteX19" fmla="*/ 86628 w 452388"/>
                <a:gd name="connsiteY19" fmla="*/ 211756 h 731520"/>
                <a:gd name="connsiteX20" fmla="*/ 86628 w 452388"/>
                <a:gd name="connsiteY20" fmla="*/ 144379 h 731520"/>
                <a:gd name="connsiteX21" fmla="*/ 38501 w 452388"/>
                <a:gd name="connsiteY21" fmla="*/ 125128 h 731520"/>
                <a:gd name="connsiteX22" fmla="*/ 0 w 452388"/>
                <a:gd name="connsiteY22" fmla="*/ 77002 h 731520"/>
                <a:gd name="connsiteX23" fmla="*/ 28876 w 452388"/>
                <a:gd name="connsiteY23" fmla="*/ 0 h 731520"/>
                <a:gd name="connsiteX0" fmla="*/ 28876 w 452388"/>
                <a:gd name="connsiteY0" fmla="*/ 0 h 731520"/>
                <a:gd name="connsiteX1" fmla="*/ 452388 w 452388"/>
                <a:gd name="connsiteY1" fmla="*/ 19250 h 731520"/>
                <a:gd name="connsiteX2" fmla="*/ 422057 w 452388"/>
                <a:gd name="connsiteY2" fmla="*/ 535905 h 731520"/>
                <a:gd name="connsiteX3" fmla="*/ 427643 w 452388"/>
                <a:gd name="connsiteY3" fmla="*/ 720682 h 731520"/>
                <a:gd name="connsiteX4" fmla="*/ 423160 w 452388"/>
                <a:gd name="connsiteY4" fmla="*/ 718330 h 731520"/>
                <a:gd name="connsiteX5" fmla="*/ 385011 w 452388"/>
                <a:gd name="connsiteY5" fmla="*/ 731520 h 731520"/>
                <a:gd name="connsiteX6" fmla="*/ 317634 w 452388"/>
                <a:gd name="connsiteY6" fmla="*/ 731520 h 731520"/>
                <a:gd name="connsiteX7" fmla="*/ 317634 w 452388"/>
                <a:gd name="connsiteY7" fmla="*/ 731520 h 731520"/>
                <a:gd name="connsiteX8" fmla="*/ 317634 w 452388"/>
                <a:gd name="connsiteY8" fmla="*/ 731520 h 731520"/>
                <a:gd name="connsiteX9" fmla="*/ 250257 w 452388"/>
                <a:gd name="connsiteY9" fmla="*/ 731520 h 731520"/>
                <a:gd name="connsiteX10" fmla="*/ 221381 w 452388"/>
                <a:gd name="connsiteY10" fmla="*/ 712269 h 731520"/>
                <a:gd name="connsiteX11" fmla="*/ 202131 w 452388"/>
                <a:gd name="connsiteY11" fmla="*/ 664143 h 731520"/>
                <a:gd name="connsiteX12" fmla="*/ 182880 w 452388"/>
                <a:gd name="connsiteY12" fmla="*/ 635267 h 731520"/>
                <a:gd name="connsiteX13" fmla="*/ 182880 w 452388"/>
                <a:gd name="connsiteY13" fmla="*/ 577516 h 731520"/>
                <a:gd name="connsiteX14" fmla="*/ 211756 w 452388"/>
                <a:gd name="connsiteY14" fmla="*/ 539015 h 731520"/>
                <a:gd name="connsiteX15" fmla="*/ 231007 w 452388"/>
                <a:gd name="connsiteY15" fmla="*/ 490888 h 731520"/>
                <a:gd name="connsiteX16" fmla="*/ 202131 w 452388"/>
                <a:gd name="connsiteY16" fmla="*/ 433137 h 731520"/>
                <a:gd name="connsiteX17" fmla="*/ 154004 w 452388"/>
                <a:gd name="connsiteY17" fmla="*/ 365760 h 731520"/>
                <a:gd name="connsiteX18" fmla="*/ 134754 w 452388"/>
                <a:gd name="connsiteY18" fmla="*/ 317633 h 731520"/>
                <a:gd name="connsiteX19" fmla="*/ 134754 w 452388"/>
                <a:gd name="connsiteY19" fmla="*/ 317633 h 731520"/>
                <a:gd name="connsiteX20" fmla="*/ 86628 w 452388"/>
                <a:gd name="connsiteY20" fmla="*/ 211756 h 731520"/>
                <a:gd name="connsiteX21" fmla="*/ 86628 w 452388"/>
                <a:gd name="connsiteY21" fmla="*/ 144379 h 731520"/>
                <a:gd name="connsiteX22" fmla="*/ 38501 w 452388"/>
                <a:gd name="connsiteY22" fmla="*/ 125128 h 731520"/>
                <a:gd name="connsiteX23" fmla="*/ 0 w 452388"/>
                <a:gd name="connsiteY23" fmla="*/ 77002 h 731520"/>
                <a:gd name="connsiteX24" fmla="*/ 28876 w 452388"/>
                <a:gd name="connsiteY24" fmla="*/ 0 h 731520"/>
                <a:gd name="connsiteX0" fmla="*/ 28876 w 452388"/>
                <a:gd name="connsiteY0" fmla="*/ 0 h 731520"/>
                <a:gd name="connsiteX1" fmla="*/ 452388 w 452388"/>
                <a:gd name="connsiteY1" fmla="*/ 19250 h 731520"/>
                <a:gd name="connsiteX2" fmla="*/ 422057 w 452388"/>
                <a:gd name="connsiteY2" fmla="*/ 535905 h 731520"/>
                <a:gd name="connsiteX3" fmla="*/ 447720 w 452388"/>
                <a:gd name="connsiteY3" fmla="*/ 549446 h 731520"/>
                <a:gd name="connsiteX4" fmla="*/ 427643 w 452388"/>
                <a:gd name="connsiteY4" fmla="*/ 720682 h 731520"/>
                <a:gd name="connsiteX5" fmla="*/ 423160 w 452388"/>
                <a:gd name="connsiteY5" fmla="*/ 718330 h 731520"/>
                <a:gd name="connsiteX6" fmla="*/ 385011 w 452388"/>
                <a:gd name="connsiteY6" fmla="*/ 731520 h 731520"/>
                <a:gd name="connsiteX7" fmla="*/ 317634 w 452388"/>
                <a:gd name="connsiteY7" fmla="*/ 731520 h 731520"/>
                <a:gd name="connsiteX8" fmla="*/ 317634 w 452388"/>
                <a:gd name="connsiteY8" fmla="*/ 731520 h 731520"/>
                <a:gd name="connsiteX9" fmla="*/ 317634 w 452388"/>
                <a:gd name="connsiteY9" fmla="*/ 731520 h 731520"/>
                <a:gd name="connsiteX10" fmla="*/ 250257 w 452388"/>
                <a:gd name="connsiteY10" fmla="*/ 731520 h 731520"/>
                <a:gd name="connsiteX11" fmla="*/ 221381 w 452388"/>
                <a:gd name="connsiteY11" fmla="*/ 712269 h 731520"/>
                <a:gd name="connsiteX12" fmla="*/ 202131 w 452388"/>
                <a:gd name="connsiteY12" fmla="*/ 664143 h 731520"/>
                <a:gd name="connsiteX13" fmla="*/ 182880 w 452388"/>
                <a:gd name="connsiteY13" fmla="*/ 635267 h 731520"/>
                <a:gd name="connsiteX14" fmla="*/ 182880 w 452388"/>
                <a:gd name="connsiteY14" fmla="*/ 577516 h 731520"/>
                <a:gd name="connsiteX15" fmla="*/ 211756 w 452388"/>
                <a:gd name="connsiteY15" fmla="*/ 539015 h 731520"/>
                <a:gd name="connsiteX16" fmla="*/ 231007 w 452388"/>
                <a:gd name="connsiteY16" fmla="*/ 490888 h 731520"/>
                <a:gd name="connsiteX17" fmla="*/ 202131 w 452388"/>
                <a:gd name="connsiteY17" fmla="*/ 433137 h 731520"/>
                <a:gd name="connsiteX18" fmla="*/ 154004 w 452388"/>
                <a:gd name="connsiteY18" fmla="*/ 365760 h 731520"/>
                <a:gd name="connsiteX19" fmla="*/ 134754 w 452388"/>
                <a:gd name="connsiteY19" fmla="*/ 317633 h 731520"/>
                <a:gd name="connsiteX20" fmla="*/ 134754 w 452388"/>
                <a:gd name="connsiteY20" fmla="*/ 317633 h 731520"/>
                <a:gd name="connsiteX21" fmla="*/ 86628 w 452388"/>
                <a:gd name="connsiteY21" fmla="*/ 211756 h 731520"/>
                <a:gd name="connsiteX22" fmla="*/ 86628 w 452388"/>
                <a:gd name="connsiteY22" fmla="*/ 144379 h 731520"/>
                <a:gd name="connsiteX23" fmla="*/ 38501 w 452388"/>
                <a:gd name="connsiteY23" fmla="*/ 125128 h 731520"/>
                <a:gd name="connsiteX24" fmla="*/ 0 w 452388"/>
                <a:gd name="connsiteY24" fmla="*/ 77002 h 731520"/>
                <a:gd name="connsiteX25" fmla="*/ 28876 w 452388"/>
                <a:gd name="connsiteY25" fmla="*/ 0 h 731520"/>
                <a:gd name="connsiteX0" fmla="*/ 28876 w 447950"/>
                <a:gd name="connsiteY0" fmla="*/ 0 h 731520"/>
                <a:gd name="connsiteX1" fmla="*/ 436891 w 447950"/>
                <a:gd name="connsiteY1" fmla="*/ 21820 h 731520"/>
                <a:gd name="connsiteX2" fmla="*/ 422057 w 447950"/>
                <a:gd name="connsiteY2" fmla="*/ 535905 h 731520"/>
                <a:gd name="connsiteX3" fmla="*/ 447720 w 447950"/>
                <a:gd name="connsiteY3" fmla="*/ 549446 h 731520"/>
                <a:gd name="connsiteX4" fmla="*/ 427643 w 447950"/>
                <a:gd name="connsiteY4" fmla="*/ 720682 h 731520"/>
                <a:gd name="connsiteX5" fmla="*/ 423160 w 447950"/>
                <a:gd name="connsiteY5" fmla="*/ 718330 h 731520"/>
                <a:gd name="connsiteX6" fmla="*/ 385011 w 447950"/>
                <a:gd name="connsiteY6" fmla="*/ 731520 h 731520"/>
                <a:gd name="connsiteX7" fmla="*/ 317634 w 447950"/>
                <a:gd name="connsiteY7" fmla="*/ 731520 h 731520"/>
                <a:gd name="connsiteX8" fmla="*/ 317634 w 447950"/>
                <a:gd name="connsiteY8" fmla="*/ 731520 h 731520"/>
                <a:gd name="connsiteX9" fmla="*/ 317634 w 447950"/>
                <a:gd name="connsiteY9" fmla="*/ 731520 h 731520"/>
                <a:gd name="connsiteX10" fmla="*/ 250257 w 447950"/>
                <a:gd name="connsiteY10" fmla="*/ 731520 h 731520"/>
                <a:gd name="connsiteX11" fmla="*/ 221381 w 447950"/>
                <a:gd name="connsiteY11" fmla="*/ 712269 h 731520"/>
                <a:gd name="connsiteX12" fmla="*/ 202131 w 447950"/>
                <a:gd name="connsiteY12" fmla="*/ 664143 h 731520"/>
                <a:gd name="connsiteX13" fmla="*/ 182880 w 447950"/>
                <a:gd name="connsiteY13" fmla="*/ 635267 h 731520"/>
                <a:gd name="connsiteX14" fmla="*/ 182880 w 447950"/>
                <a:gd name="connsiteY14" fmla="*/ 577516 h 731520"/>
                <a:gd name="connsiteX15" fmla="*/ 211756 w 447950"/>
                <a:gd name="connsiteY15" fmla="*/ 539015 h 731520"/>
                <a:gd name="connsiteX16" fmla="*/ 231007 w 447950"/>
                <a:gd name="connsiteY16" fmla="*/ 490888 h 731520"/>
                <a:gd name="connsiteX17" fmla="*/ 202131 w 447950"/>
                <a:gd name="connsiteY17" fmla="*/ 433137 h 731520"/>
                <a:gd name="connsiteX18" fmla="*/ 154004 w 447950"/>
                <a:gd name="connsiteY18" fmla="*/ 365760 h 731520"/>
                <a:gd name="connsiteX19" fmla="*/ 134754 w 447950"/>
                <a:gd name="connsiteY19" fmla="*/ 317633 h 731520"/>
                <a:gd name="connsiteX20" fmla="*/ 134754 w 447950"/>
                <a:gd name="connsiteY20" fmla="*/ 317633 h 731520"/>
                <a:gd name="connsiteX21" fmla="*/ 86628 w 447950"/>
                <a:gd name="connsiteY21" fmla="*/ 211756 h 731520"/>
                <a:gd name="connsiteX22" fmla="*/ 86628 w 447950"/>
                <a:gd name="connsiteY22" fmla="*/ 144379 h 731520"/>
                <a:gd name="connsiteX23" fmla="*/ 38501 w 447950"/>
                <a:gd name="connsiteY23" fmla="*/ 125128 h 731520"/>
                <a:gd name="connsiteX24" fmla="*/ 0 w 447950"/>
                <a:gd name="connsiteY24" fmla="*/ 77002 h 731520"/>
                <a:gd name="connsiteX25" fmla="*/ 28876 w 447950"/>
                <a:gd name="connsiteY25" fmla="*/ 0 h 731520"/>
                <a:gd name="connsiteX0" fmla="*/ 29579 w 448653"/>
                <a:gd name="connsiteY0" fmla="*/ 0 h 731520"/>
                <a:gd name="connsiteX1" fmla="*/ 437594 w 448653"/>
                <a:gd name="connsiteY1" fmla="*/ 21820 h 731520"/>
                <a:gd name="connsiteX2" fmla="*/ 422760 w 448653"/>
                <a:gd name="connsiteY2" fmla="*/ 535905 h 731520"/>
                <a:gd name="connsiteX3" fmla="*/ 448423 w 448653"/>
                <a:gd name="connsiteY3" fmla="*/ 549446 h 731520"/>
                <a:gd name="connsiteX4" fmla="*/ 428346 w 448653"/>
                <a:gd name="connsiteY4" fmla="*/ 720682 h 731520"/>
                <a:gd name="connsiteX5" fmla="*/ 423863 w 448653"/>
                <a:gd name="connsiteY5" fmla="*/ 718330 h 731520"/>
                <a:gd name="connsiteX6" fmla="*/ 385714 w 448653"/>
                <a:gd name="connsiteY6" fmla="*/ 731520 h 731520"/>
                <a:gd name="connsiteX7" fmla="*/ 318337 w 448653"/>
                <a:gd name="connsiteY7" fmla="*/ 731520 h 731520"/>
                <a:gd name="connsiteX8" fmla="*/ 318337 w 448653"/>
                <a:gd name="connsiteY8" fmla="*/ 731520 h 731520"/>
                <a:gd name="connsiteX9" fmla="*/ 318337 w 448653"/>
                <a:gd name="connsiteY9" fmla="*/ 731520 h 731520"/>
                <a:gd name="connsiteX10" fmla="*/ 250960 w 448653"/>
                <a:gd name="connsiteY10" fmla="*/ 731520 h 731520"/>
                <a:gd name="connsiteX11" fmla="*/ 222084 w 448653"/>
                <a:gd name="connsiteY11" fmla="*/ 712269 h 731520"/>
                <a:gd name="connsiteX12" fmla="*/ 202834 w 448653"/>
                <a:gd name="connsiteY12" fmla="*/ 664143 h 731520"/>
                <a:gd name="connsiteX13" fmla="*/ 183583 w 448653"/>
                <a:gd name="connsiteY13" fmla="*/ 635267 h 731520"/>
                <a:gd name="connsiteX14" fmla="*/ 183583 w 448653"/>
                <a:gd name="connsiteY14" fmla="*/ 577516 h 731520"/>
                <a:gd name="connsiteX15" fmla="*/ 212459 w 448653"/>
                <a:gd name="connsiteY15" fmla="*/ 539015 h 731520"/>
                <a:gd name="connsiteX16" fmla="*/ 231710 w 448653"/>
                <a:gd name="connsiteY16" fmla="*/ 490888 h 731520"/>
                <a:gd name="connsiteX17" fmla="*/ 202834 w 448653"/>
                <a:gd name="connsiteY17" fmla="*/ 433137 h 731520"/>
                <a:gd name="connsiteX18" fmla="*/ 154707 w 448653"/>
                <a:gd name="connsiteY18" fmla="*/ 365760 h 731520"/>
                <a:gd name="connsiteX19" fmla="*/ 135457 w 448653"/>
                <a:gd name="connsiteY19" fmla="*/ 317633 h 731520"/>
                <a:gd name="connsiteX20" fmla="*/ 135457 w 448653"/>
                <a:gd name="connsiteY20" fmla="*/ 317633 h 731520"/>
                <a:gd name="connsiteX21" fmla="*/ 87331 w 448653"/>
                <a:gd name="connsiteY21" fmla="*/ 211756 h 731520"/>
                <a:gd name="connsiteX22" fmla="*/ 87331 w 448653"/>
                <a:gd name="connsiteY22" fmla="*/ 144379 h 731520"/>
                <a:gd name="connsiteX23" fmla="*/ 0 w 448653"/>
                <a:gd name="connsiteY23" fmla="*/ 137250 h 731520"/>
                <a:gd name="connsiteX24" fmla="*/ 703 w 448653"/>
                <a:gd name="connsiteY24" fmla="*/ 77002 h 731520"/>
                <a:gd name="connsiteX25" fmla="*/ 29579 w 448653"/>
                <a:gd name="connsiteY25" fmla="*/ 0 h 731520"/>
                <a:gd name="connsiteX0" fmla="*/ 29579 w 448653"/>
                <a:gd name="connsiteY0" fmla="*/ 0 h 731520"/>
                <a:gd name="connsiteX1" fmla="*/ 437594 w 448653"/>
                <a:gd name="connsiteY1" fmla="*/ 21820 h 731520"/>
                <a:gd name="connsiteX2" fmla="*/ 422760 w 448653"/>
                <a:gd name="connsiteY2" fmla="*/ 535905 h 731520"/>
                <a:gd name="connsiteX3" fmla="*/ 448423 w 448653"/>
                <a:gd name="connsiteY3" fmla="*/ 549446 h 731520"/>
                <a:gd name="connsiteX4" fmla="*/ 428346 w 448653"/>
                <a:gd name="connsiteY4" fmla="*/ 720682 h 731520"/>
                <a:gd name="connsiteX5" fmla="*/ 423863 w 448653"/>
                <a:gd name="connsiteY5" fmla="*/ 718330 h 731520"/>
                <a:gd name="connsiteX6" fmla="*/ 385714 w 448653"/>
                <a:gd name="connsiteY6" fmla="*/ 731520 h 731520"/>
                <a:gd name="connsiteX7" fmla="*/ 318337 w 448653"/>
                <a:gd name="connsiteY7" fmla="*/ 731520 h 731520"/>
                <a:gd name="connsiteX8" fmla="*/ 318337 w 448653"/>
                <a:gd name="connsiteY8" fmla="*/ 731520 h 731520"/>
                <a:gd name="connsiteX9" fmla="*/ 318337 w 448653"/>
                <a:gd name="connsiteY9" fmla="*/ 731520 h 731520"/>
                <a:gd name="connsiteX10" fmla="*/ 250960 w 448653"/>
                <a:gd name="connsiteY10" fmla="*/ 731520 h 731520"/>
                <a:gd name="connsiteX11" fmla="*/ 222084 w 448653"/>
                <a:gd name="connsiteY11" fmla="*/ 712269 h 731520"/>
                <a:gd name="connsiteX12" fmla="*/ 202834 w 448653"/>
                <a:gd name="connsiteY12" fmla="*/ 664143 h 731520"/>
                <a:gd name="connsiteX13" fmla="*/ 183583 w 448653"/>
                <a:gd name="connsiteY13" fmla="*/ 635267 h 731520"/>
                <a:gd name="connsiteX14" fmla="*/ 183583 w 448653"/>
                <a:gd name="connsiteY14" fmla="*/ 577516 h 731520"/>
                <a:gd name="connsiteX15" fmla="*/ 212459 w 448653"/>
                <a:gd name="connsiteY15" fmla="*/ 539015 h 731520"/>
                <a:gd name="connsiteX16" fmla="*/ 231710 w 448653"/>
                <a:gd name="connsiteY16" fmla="*/ 490888 h 731520"/>
                <a:gd name="connsiteX17" fmla="*/ 202834 w 448653"/>
                <a:gd name="connsiteY17" fmla="*/ 433137 h 731520"/>
                <a:gd name="connsiteX18" fmla="*/ 154707 w 448653"/>
                <a:gd name="connsiteY18" fmla="*/ 365760 h 731520"/>
                <a:gd name="connsiteX19" fmla="*/ 135457 w 448653"/>
                <a:gd name="connsiteY19" fmla="*/ 317633 h 731520"/>
                <a:gd name="connsiteX20" fmla="*/ 135457 w 448653"/>
                <a:gd name="connsiteY20" fmla="*/ 317633 h 731520"/>
                <a:gd name="connsiteX21" fmla="*/ 87331 w 448653"/>
                <a:gd name="connsiteY21" fmla="*/ 211756 h 731520"/>
                <a:gd name="connsiteX22" fmla="*/ 62704 w 448653"/>
                <a:gd name="connsiteY22" fmla="*/ 165323 h 731520"/>
                <a:gd name="connsiteX23" fmla="*/ 0 w 448653"/>
                <a:gd name="connsiteY23" fmla="*/ 137250 h 731520"/>
                <a:gd name="connsiteX24" fmla="*/ 703 w 448653"/>
                <a:gd name="connsiteY24" fmla="*/ 77002 h 731520"/>
                <a:gd name="connsiteX25" fmla="*/ 29579 w 448653"/>
                <a:gd name="connsiteY25" fmla="*/ 0 h 731520"/>
                <a:gd name="connsiteX0" fmla="*/ 29579 w 448653"/>
                <a:gd name="connsiteY0" fmla="*/ 0 h 731520"/>
                <a:gd name="connsiteX1" fmla="*/ 437594 w 448653"/>
                <a:gd name="connsiteY1" fmla="*/ 21820 h 731520"/>
                <a:gd name="connsiteX2" fmla="*/ 422760 w 448653"/>
                <a:gd name="connsiteY2" fmla="*/ 535905 h 731520"/>
                <a:gd name="connsiteX3" fmla="*/ 448423 w 448653"/>
                <a:gd name="connsiteY3" fmla="*/ 549446 h 731520"/>
                <a:gd name="connsiteX4" fmla="*/ 428346 w 448653"/>
                <a:gd name="connsiteY4" fmla="*/ 720682 h 731520"/>
                <a:gd name="connsiteX5" fmla="*/ 423863 w 448653"/>
                <a:gd name="connsiteY5" fmla="*/ 718330 h 731520"/>
                <a:gd name="connsiteX6" fmla="*/ 385714 w 448653"/>
                <a:gd name="connsiteY6" fmla="*/ 731520 h 731520"/>
                <a:gd name="connsiteX7" fmla="*/ 318337 w 448653"/>
                <a:gd name="connsiteY7" fmla="*/ 731520 h 731520"/>
                <a:gd name="connsiteX8" fmla="*/ 318337 w 448653"/>
                <a:gd name="connsiteY8" fmla="*/ 731520 h 731520"/>
                <a:gd name="connsiteX9" fmla="*/ 318337 w 448653"/>
                <a:gd name="connsiteY9" fmla="*/ 731520 h 731520"/>
                <a:gd name="connsiteX10" fmla="*/ 250960 w 448653"/>
                <a:gd name="connsiteY10" fmla="*/ 731520 h 731520"/>
                <a:gd name="connsiteX11" fmla="*/ 222084 w 448653"/>
                <a:gd name="connsiteY11" fmla="*/ 712269 h 731520"/>
                <a:gd name="connsiteX12" fmla="*/ 202834 w 448653"/>
                <a:gd name="connsiteY12" fmla="*/ 664143 h 731520"/>
                <a:gd name="connsiteX13" fmla="*/ 183583 w 448653"/>
                <a:gd name="connsiteY13" fmla="*/ 635267 h 731520"/>
                <a:gd name="connsiteX14" fmla="*/ 183583 w 448653"/>
                <a:gd name="connsiteY14" fmla="*/ 577516 h 731520"/>
                <a:gd name="connsiteX15" fmla="*/ 212459 w 448653"/>
                <a:gd name="connsiteY15" fmla="*/ 539015 h 731520"/>
                <a:gd name="connsiteX16" fmla="*/ 231710 w 448653"/>
                <a:gd name="connsiteY16" fmla="*/ 490888 h 731520"/>
                <a:gd name="connsiteX17" fmla="*/ 202834 w 448653"/>
                <a:gd name="connsiteY17" fmla="*/ 433137 h 731520"/>
                <a:gd name="connsiteX18" fmla="*/ 154707 w 448653"/>
                <a:gd name="connsiteY18" fmla="*/ 365760 h 731520"/>
                <a:gd name="connsiteX19" fmla="*/ 135457 w 448653"/>
                <a:gd name="connsiteY19" fmla="*/ 317633 h 731520"/>
                <a:gd name="connsiteX20" fmla="*/ 135457 w 448653"/>
                <a:gd name="connsiteY20" fmla="*/ 317633 h 731520"/>
                <a:gd name="connsiteX21" fmla="*/ 87331 w 448653"/>
                <a:gd name="connsiteY21" fmla="*/ 211756 h 731520"/>
                <a:gd name="connsiteX22" fmla="*/ 62704 w 448653"/>
                <a:gd name="connsiteY22" fmla="*/ 165323 h 731520"/>
                <a:gd name="connsiteX23" fmla="*/ 0 w 448653"/>
                <a:gd name="connsiteY23" fmla="*/ 137250 h 731520"/>
                <a:gd name="connsiteX24" fmla="*/ 703 w 448653"/>
                <a:gd name="connsiteY24" fmla="*/ 77002 h 731520"/>
                <a:gd name="connsiteX25" fmla="*/ 29579 w 448653"/>
                <a:gd name="connsiteY25" fmla="*/ 0 h 731520"/>
                <a:gd name="connsiteX0" fmla="*/ 29579 w 448653"/>
                <a:gd name="connsiteY0" fmla="*/ 0 h 731520"/>
                <a:gd name="connsiteX1" fmla="*/ 437594 w 448653"/>
                <a:gd name="connsiteY1" fmla="*/ 21820 h 731520"/>
                <a:gd name="connsiteX2" fmla="*/ 422760 w 448653"/>
                <a:gd name="connsiteY2" fmla="*/ 535905 h 731520"/>
                <a:gd name="connsiteX3" fmla="*/ 448423 w 448653"/>
                <a:gd name="connsiteY3" fmla="*/ 549446 h 731520"/>
                <a:gd name="connsiteX4" fmla="*/ 428346 w 448653"/>
                <a:gd name="connsiteY4" fmla="*/ 720682 h 731520"/>
                <a:gd name="connsiteX5" fmla="*/ 423863 w 448653"/>
                <a:gd name="connsiteY5" fmla="*/ 718330 h 731520"/>
                <a:gd name="connsiteX6" fmla="*/ 385714 w 448653"/>
                <a:gd name="connsiteY6" fmla="*/ 731520 h 731520"/>
                <a:gd name="connsiteX7" fmla="*/ 318337 w 448653"/>
                <a:gd name="connsiteY7" fmla="*/ 731520 h 731520"/>
                <a:gd name="connsiteX8" fmla="*/ 318337 w 448653"/>
                <a:gd name="connsiteY8" fmla="*/ 731520 h 731520"/>
                <a:gd name="connsiteX9" fmla="*/ 318337 w 448653"/>
                <a:gd name="connsiteY9" fmla="*/ 731520 h 731520"/>
                <a:gd name="connsiteX10" fmla="*/ 250960 w 448653"/>
                <a:gd name="connsiteY10" fmla="*/ 731520 h 731520"/>
                <a:gd name="connsiteX11" fmla="*/ 222084 w 448653"/>
                <a:gd name="connsiteY11" fmla="*/ 712269 h 731520"/>
                <a:gd name="connsiteX12" fmla="*/ 202834 w 448653"/>
                <a:gd name="connsiteY12" fmla="*/ 664143 h 731520"/>
                <a:gd name="connsiteX13" fmla="*/ 183583 w 448653"/>
                <a:gd name="connsiteY13" fmla="*/ 635267 h 731520"/>
                <a:gd name="connsiteX14" fmla="*/ 183583 w 448653"/>
                <a:gd name="connsiteY14" fmla="*/ 577516 h 731520"/>
                <a:gd name="connsiteX15" fmla="*/ 212459 w 448653"/>
                <a:gd name="connsiteY15" fmla="*/ 539015 h 731520"/>
                <a:gd name="connsiteX16" fmla="*/ 231710 w 448653"/>
                <a:gd name="connsiteY16" fmla="*/ 490888 h 731520"/>
                <a:gd name="connsiteX17" fmla="*/ 202834 w 448653"/>
                <a:gd name="connsiteY17" fmla="*/ 433137 h 731520"/>
                <a:gd name="connsiteX18" fmla="*/ 154707 w 448653"/>
                <a:gd name="connsiteY18" fmla="*/ 365760 h 731520"/>
                <a:gd name="connsiteX19" fmla="*/ 135457 w 448653"/>
                <a:gd name="connsiteY19" fmla="*/ 317633 h 731520"/>
                <a:gd name="connsiteX20" fmla="*/ 135457 w 448653"/>
                <a:gd name="connsiteY20" fmla="*/ 317633 h 731520"/>
                <a:gd name="connsiteX21" fmla="*/ 87331 w 448653"/>
                <a:gd name="connsiteY21" fmla="*/ 211756 h 731520"/>
                <a:gd name="connsiteX22" fmla="*/ 62704 w 448653"/>
                <a:gd name="connsiteY22" fmla="*/ 165323 h 731520"/>
                <a:gd name="connsiteX23" fmla="*/ 0 w 448653"/>
                <a:gd name="connsiteY23" fmla="*/ 137250 h 731520"/>
                <a:gd name="connsiteX24" fmla="*/ 12403 w 448653"/>
                <a:gd name="connsiteY24" fmla="*/ 74125 h 731520"/>
                <a:gd name="connsiteX25" fmla="*/ 29579 w 448653"/>
                <a:gd name="connsiteY25" fmla="*/ 0 h 731520"/>
                <a:gd name="connsiteX0" fmla="*/ 29579 w 437594"/>
                <a:gd name="connsiteY0" fmla="*/ 0 h 731520"/>
                <a:gd name="connsiteX1" fmla="*/ 437594 w 437594"/>
                <a:gd name="connsiteY1" fmla="*/ 21820 h 731520"/>
                <a:gd name="connsiteX2" fmla="*/ 422760 w 437594"/>
                <a:gd name="connsiteY2" fmla="*/ 535905 h 731520"/>
                <a:gd name="connsiteX3" fmla="*/ 373199 w 437594"/>
                <a:gd name="connsiteY3" fmla="*/ 581591 h 731520"/>
                <a:gd name="connsiteX4" fmla="*/ 428346 w 437594"/>
                <a:gd name="connsiteY4" fmla="*/ 720682 h 731520"/>
                <a:gd name="connsiteX5" fmla="*/ 423863 w 437594"/>
                <a:gd name="connsiteY5" fmla="*/ 718330 h 731520"/>
                <a:gd name="connsiteX6" fmla="*/ 385714 w 437594"/>
                <a:gd name="connsiteY6" fmla="*/ 731520 h 731520"/>
                <a:gd name="connsiteX7" fmla="*/ 318337 w 437594"/>
                <a:gd name="connsiteY7" fmla="*/ 731520 h 731520"/>
                <a:gd name="connsiteX8" fmla="*/ 318337 w 437594"/>
                <a:gd name="connsiteY8" fmla="*/ 731520 h 731520"/>
                <a:gd name="connsiteX9" fmla="*/ 318337 w 437594"/>
                <a:gd name="connsiteY9" fmla="*/ 731520 h 731520"/>
                <a:gd name="connsiteX10" fmla="*/ 250960 w 437594"/>
                <a:gd name="connsiteY10" fmla="*/ 731520 h 731520"/>
                <a:gd name="connsiteX11" fmla="*/ 222084 w 437594"/>
                <a:gd name="connsiteY11" fmla="*/ 712269 h 731520"/>
                <a:gd name="connsiteX12" fmla="*/ 202834 w 437594"/>
                <a:gd name="connsiteY12" fmla="*/ 664143 h 731520"/>
                <a:gd name="connsiteX13" fmla="*/ 183583 w 437594"/>
                <a:gd name="connsiteY13" fmla="*/ 635267 h 731520"/>
                <a:gd name="connsiteX14" fmla="*/ 183583 w 437594"/>
                <a:gd name="connsiteY14" fmla="*/ 577516 h 731520"/>
                <a:gd name="connsiteX15" fmla="*/ 212459 w 437594"/>
                <a:gd name="connsiteY15" fmla="*/ 539015 h 731520"/>
                <a:gd name="connsiteX16" fmla="*/ 231710 w 437594"/>
                <a:gd name="connsiteY16" fmla="*/ 490888 h 731520"/>
                <a:gd name="connsiteX17" fmla="*/ 202834 w 437594"/>
                <a:gd name="connsiteY17" fmla="*/ 433137 h 731520"/>
                <a:gd name="connsiteX18" fmla="*/ 154707 w 437594"/>
                <a:gd name="connsiteY18" fmla="*/ 365760 h 731520"/>
                <a:gd name="connsiteX19" fmla="*/ 135457 w 437594"/>
                <a:gd name="connsiteY19" fmla="*/ 317633 h 731520"/>
                <a:gd name="connsiteX20" fmla="*/ 135457 w 437594"/>
                <a:gd name="connsiteY20" fmla="*/ 317633 h 731520"/>
                <a:gd name="connsiteX21" fmla="*/ 87331 w 437594"/>
                <a:gd name="connsiteY21" fmla="*/ 211756 h 731520"/>
                <a:gd name="connsiteX22" fmla="*/ 62704 w 437594"/>
                <a:gd name="connsiteY22" fmla="*/ 165323 h 731520"/>
                <a:gd name="connsiteX23" fmla="*/ 0 w 437594"/>
                <a:gd name="connsiteY23" fmla="*/ 137250 h 731520"/>
                <a:gd name="connsiteX24" fmla="*/ 12403 w 437594"/>
                <a:gd name="connsiteY24" fmla="*/ 74125 h 731520"/>
                <a:gd name="connsiteX25" fmla="*/ 29579 w 437594"/>
                <a:gd name="connsiteY25" fmla="*/ 0 h 731520"/>
                <a:gd name="connsiteX0" fmla="*/ 29579 w 438487"/>
                <a:gd name="connsiteY0" fmla="*/ 0 h 731520"/>
                <a:gd name="connsiteX1" fmla="*/ 437594 w 438487"/>
                <a:gd name="connsiteY1" fmla="*/ 21820 h 731520"/>
                <a:gd name="connsiteX2" fmla="*/ 422760 w 438487"/>
                <a:gd name="connsiteY2" fmla="*/ 535905 h 731520"/>
                <a:gd name="connsiteX3" fmla="*/ 438257 w 438487"/>
                <a:gd name="connsiteY3" fmla="*/ 533335 h 731520"/>
                <a:gd name="connsiteX4" fmla="*/ 428346 w 438487"/>
                <a:gd name="connsiteY4" fmla="*/ 720682 h 731520"/>
                <a:gd name="connsiteX5" fmla="*/ 423863 w 438487"/>
                <a:gd name="connsiteY5" fmla="*/ 718330 h 731520"/>
                <a:gd name="connsiteX6" fmla="*/ 385714 w 438487"/>
                <a:gd name="connsiteY6" fmla="*/ 731520 h 731520"/>
                <a:gd name="connsiteX7" fmla="*/ 318337 w 438487"/>
                <a:gd name="connsiteY7" fmla="*/ 731520 h 731520"/>
                <a:gd name="connsiteX8" fmla="*/ 318337 w 438487"/>
                <a:gd name="connsiteY8" fmla="*/ 731520 h 731520"/>
                <a:gd name="connsiteX9" fmla="*/ 318337 w 438487"/>
                <a:gd name="connsiteY9" fmla="*/ 731520 h 731520"/>
                <a:gd name="connsiteX10" fmla="*/ 250960 w 438487"/>
                <a:gd name="connsiteY10" fmla="*/ 731520 h 731520"/>
                <a:gd name="connsiteX11" fmla="*/ 222084 w 438487"/>
                <a:gd name="connsiteY11" fmla="*/ 712269 h 731520"/>
                <a:gd name="connsiteX12" fmla="*/ 202834 w 438487"/>
                <a:gd name="connsiteY12" fmla="*/ 664143 h 731520"/>
                <a:gd name="connsiteX13" fmla="*/ 183583 w 438487"/>
                <a:gd name="connsiteY13" fmla="*/ 635267 h 731520"/>
                <a:gd name="connsiteX14" fmla="*/ 183583 w 438487"/>
                <a:gd name="connsiteY14" fmla="*/ 577516 h 731520"/>
                <a:gd name="connsiteX15" fmla="*/ 212459 w 438487"/>
                <a:gd name="connsiteY15" fmla="*/ 539015 h 731520"/>
                <a:gd name="connsiteX16" fmla="*/ 231710 w 438487"/>
                <a:gd name="connsiteY16" fmla="*/ 490888 h 731520"/>
                <a:gd name="connsiteX17" fmla="*/ 202834 w 438487"/>
                <a:gd name="connsiteY17" fmla="*/ 433137 h 731520"/>
                <a:gd name="connsiteX18" fmla="*/ 154707 w 438487"/>
                <a:gd name="connsiteY18" fmla="*/ 365760 h 731520"/>
                <a:gd name="connsiteX19" fmla="*/ 135457 w 438487"/>
                <a:gd name="connsiteY19" fmla="*/ 317633 h 731520"/>
                <a:gd name="connsiteX20" fmla="*/ 135457 w 438487"/>
                <a:gd name="connsiteY20" fmla="*/ 317633 h 731520"/>
                <a:gd name="connsiteX21" fmla="*/ 87331 w 438487"/>
                <a:gd name="connsiteY21" fmla="*/ 211756 h 731520"/>
                <a:gd name="connsiteX22" fmla="*/ 62704 w 438487"/>
                <a:gd name="connsiteY22" fmla="*/ 165323 h 731520"/>
                <a:gd name="connsiteX23" fmla="*/ 0 w 438487"/>
                <a:gd name="connsiteY23" fmla="*/ 137250 h 731520"/>
                <a:gd name="connsiteX24" fmla="*/ 12403 w 438487"/>
                <a:gd name="connsiteY24" fmla="*/ 74125 h 731520"/>
                <a:gd name="connsiteX25" fmla="*/ 29579 w 438487"/>
                <a:gd name="connsiteY25" fmla="*/ 0 h 731520"/>
                <a:gd name="connsiteX0" fmla="*/ 29579 w 438487"/>
                <a:gd name="connsiteY0" fmla="*/ 0 h 731520"/>
                <a:gd name="connsiteX1" fmla="*/ 437594 w 438487"/>
                <a:gd name="connsiteY1" fmla="*/ 21820 h 731520"/>
                <a:gd name="connsiteX2" fmla="*/ 422760 w 438487"/>
                <a:gd name="connsiteY2" fmla="*/ 535905 h 731520"/>
                <a:gd name="connsiteX3" fmla="*/ 438257 w 438487"/>
                <a:gd name="connsiteY3" fmla="*/ 533335 h 731520"/>
                <a:gd name="connsiteX4" fmla="*/ 428346 w 438487"/>
                <a:gd name="connsiteY4" fmla="*/ 720682 h 731520"/>
                <a:gd name="connsiteX5" fmla="*/ 432072 w 438487"/>
                <a:gd name="connsiteY5" fmla="*/ 711349 h 731520"/>
                <a:gd name="connsiteX6" fmla="*/ 385714 w 438487"/>
                <a:gd name="connsiteY6" fmla="*/ 731520 h 731520"/>
                <a:gd name="connsiteX7" fmla="*/ 318337 w 438487"/>
                <a:gd name="connsiteY7" fmla="*/ 731520 h 731520"/>
                <a:gd name="connsiteX8" fmla="*/ 318337 w 438487"/>
                <a:gd name="connsiteY8" fmla="*/ 731520 h 731520"/>
                <a:gd name="connsiteX9" fmla="*/ 318337 w 438487"/>
                <a:gd name="connsiteY9" fmla="*/ 731520 h 731520"/>
                <a:gd name="connsiteX10" fmla="*/ 250960 w 438487"/>
                <a:gd name="connsiteY10" fmla="*/ 731520 h 731520"/>
                <a:gd name="connsiteX11" fmla="*/ 222084 w 438487"/>
                <a:gd name="connsiteY11" fmla="*/ 712269 h 731520"/>
                <a:gd name="connsiteX12" fmla="*/ 202834 w 438487"/>
                <a:gd name="connsiteY12" fmla="*/ 664143 h 731520"/>
                <a:gd name="connsiteX13" fmla="*/ 183583 w 438487"/>
                <a:gd name="connsiteY13" fmla="*/ 635267 h 731520"/>
                <a:gd name="connsiteX14" fmla="*/ 183583 w 438487"/>
                <a:gd name="connsiteY14" fmla="*/ 577516 h 731520"/>
                <a:gd name="connsiteX15" fmla="*/ 212459 w 438487"/>
                <a:gd name="connsiteY15" fmla="*/ 539015 h 731520"/>
                <a:gd name="connsiteX16" fmla="*/ 231710 w 438487"/>
                <a:gd name="connsiteY16" fmla="*/ 490888 h 731520"/>
                <a:gd name="connsiteX17" fmla="*/ 202834 w 438487"/>
                <a:gd name="connsiteY17" fmla="*/ 433137 h 731520"/>
                <a:gd name="connsiteX18" fmla="*/ 154707 w 438487"/>
                <a:gd name="connsiteY18" fmla="*/ 365760 h 731520"/>
                <a:gd name="connsiteX19" fmla="*/ 135457 w 438487"/>
                <a:gd name="connsiteY19" fmla="*/ 317633 h 731520"/>
                <a:gd name="connsiteX20" fmla="*/ 135457 w 438487"/>
                <a:gd name="connsiteY20" fmla="*/ 317633 h 731520"/>
                <a:gd name="connsiteX21" fmla="*/ 87331 w 438487"/>
                <a:gd name="connsiteY21" fmla="*/ 211756 h 731520"/>
                <a:gd name="connsiteX22" fmla="*/ 62704 w 438487"/>
                <a:gd name="connsiteY22" fmla="*/ 165323 h 731520"/>
                <a:gd name="connsiteX23" fmla="*/ 0 w 438487"/>
                <a:gd name="connsiteY23" fmla="*/ 137250 h 731520"/>
                <a:gd name="connsiteX24" fmla="*/ 12403 w 438487"/>
                <a:gd name="connsiteY24" fmla="*/ 74125 h 731520"/>
                <a:gd name="connsiteX25" fmla="*/ 29579 w 438487"/>
                <a:gd name="connsiteY25" fmla="*/ 0 h 731520"/>
                <a:gd name="connsiteX0" fmla="*/ 33521 w 442429"/>
                <a:gd name="connsiteY0" fmla="*/ 0 h 731520"/>
                <a:gd name="connsiteX1" fmla="*/ 441536 w 442429"/>
                <a:gd name="connsiteY1" fmla="*/ 21820 h 731520"/>
                <a:gd name="connsiteX2" fmla="*/ 426702 w 442429"/>
                <a:gd name="connsiteY2" fmla="*/ 535905 h 731520"/>
                <a:gd name="connsiteX3" fmla="*/ 442199 w 442429"/>
                <a:gd name="connsiteY3" fmla="*/ 533335 h 731520"/>
                <a:gd name="connsiteX4" fmla="*/ 432288 w 442429"/>
                <a:gd name="connsiteY4" fmla="*/ 720682 h 731520"/>
                <a:gd name="connsiteX5" fmla="*/ 436014 w 442429"/>
                <a:gd name="connsiteY5" fmla="*/ 711349 h 731520"/>
                <a:gd name="connsiteX6" fmla="*/ 389656 w 442429"/>
                <a:gd name="connsiteY6" fmla="*/ 731520 h 731520"/>
                <a:gd name="connsiteX7" fmla="*/ 322279 w 442429"/>
                <a:gd name="connsiteY7" fmla="*/ 731520 h 731520"/>
                <a:gd name="connsiteX8" fmla="*/ 322279 w 442429"/>
                <a:gd name="connsiteY8" fmla="*/ 731520 h 731520"/>
                <a:gd name="connsiteX9" fmla="*/ 322279 w 442429"/>
                <a:gd name="connsiteY9" fmla="*/ 731520 h 731520"/>
                <a:gd name="connsiteX10" fmla="*/ 254902 w 442429"/>
                <a:gd name="connsiteY10" fmla="*/ 731520 h 731520"/>
                <a:gd name="connsiteX11" fmla="*/ 226026 w 442429"/>
                <a:gd name="connsiteY11" fmla="*/ 712269 h 731520"/>
                <a:gd name="connsiteX12" fmla="*/ 206776 w 442429"/>
                <a:gd name="connsiteY12" fmla="*/ 664143 h 731520"/>
                <a:gd name="connsiteX13" fmla="*/ 187525 w 442429"/>
                <a:gd name="connsiteY13" fmla="*/ 635267 h 731520"/>
                <a:gd name="connsiteX14" fmla="*/ 187525 w 442429"/>
                <a:gd name="connsiteY14" fmla="*/ 577516 h 731520"/>
                <a:gd name="connsiteX15" fmla="*/ 216401 w 442429"/>
                <a:gd name="connsiteY15" fmla="*/ 539015 h 731520"/>
                <a:gd name="connsiteX16" fmla="*/ 235652 w 442429"/>
                <a:gd name="connsiteY16" fmla="*/ 490888 h 731520"/>
                <a:gd name="connsiteX17" fmla="*/ 206776 w 442429"/>
                <a:gd name="connsiteY17" fmla="*/ 433137 h 731520"/>
                <a:gd name="connsiteX18" fmla="*/ 158649 w 442429"/>
                <a:gd name="connsiteY18" fmla="*/ 365760 h 731520"/>
                <a:gd name="connsiteX19" fmla="*/ 139399 w 442429"/>
                <a:gd name="connsiteY19" fmla="*/ 317633 h 731520"/>
                <a:gd name="connsiteX20" fmla="*/ 139399 w 442429"/>
                <a:gd name="connsiteY20" fmla="*/ 317633 h 731520"/>
                <a:gd name="connsiteX21" fmla="*/ 91273 w 442429"/>
                <a:gd name="connsiteY21" fmla="*/ 211756 h 731520"/>
                <a:gd name="connsiteX22" fmla="*/ 66646 w 442429"/>
                <a:gd name="connsiteY22" fmla="*/ 165323 h 731520"/>
                <a:gd name="connsiteX23" fmla="*/ 3942 w 442429"/>
                <a:gd name="connsiteY23" fmla="*/ 137250 h 731520"/>
                <a:gd name="connsiteX24" fmla="*/ 234 w 442429"/>
                <a:gd name="connsiteY24" fmla="*/ 84291 h 731520"/>
                <a:gd name="connsiteX25" fmla="*/ 33521 w 442429"/>
                <a:gd name="connsiteY25" fmla="*/ 0 h 731520"/>
                <a:gd name="connsiteX0" fmla="*/ 33287 w 442195"/>
                <a:gd name="connsiteY0" fmla="*/ 0 h 731520"/>
                <a:gd name="connsiteX1" fmla="*/ 441302 w 442195"/>
                <a:gd name="connsiteY1" fmla="*/ 21820 h 731520"/>
                <a:gd name="connsiteX2" fmla="*/ 426468 w 442195"/>
                <a:gd name="connsiteY2" fmla="*/ 535905 h 731520"/>
                <a:gd name="connsiteX3" fmla="*/ 441965 w 442195"/>
                <a:gd name="connsiteY3" fmla="*/ 533335 h 731520"/>
                <a:gd name="connsiteX4" fmla="*/ 432054 w 442195"/>
                <a:gd name="connsiteY4" fmla="*/ 720682 h 731520"/>
                <a:gd name="connsiteX5" fmla="*/ 435780 w 442195"/>
                <a:gd name="connsiteY5" fmla="*/ 711349 h 731520"/>
                <a:gd name="connsiteX6" fmla="*/ 389422 w 442195"/>
                <a:gd name="connsiteY6" fmla="*/ 731520 h 731520"/>
                <a:gd name="connsiteX7" fmla="*/ 322045 w 442195"/>
                <a:gd name="connsiteY7" fmla="*/ 731520 h 731520"/>
                <a:gd name="connsiteX8" fmla="*/ 322045 w 442195"/>
                <a:gd name="connsiteY8" fmla="*/ 731520 h 731520"/>
                <a:gd name="connsiteX9" fmla="*/ 322045 w 442195"/>
                <a:gd name="connsiteY9" fmla="*/ 731520 h 731520"/>
                <a:gd name="connsiteX10" fmla="*/ 254668 w 442195"/>
                <a:gd name="connsiteY10" fmla="*/ 731520 h 731520"/>
                <a:gd name="connsiteX11" fmla="*/ 225792 w 442195"/>
                <a:gd name="connsiteY11" fmla="*/ 712269 h 731520"/>
                <a:gd name="connsiteX12" fmla="*/ 206542 w 442195"/>
                <a:gd name="connsiteY12" fmla="*/ 664143 h 731520"/>
                <a:gd name="connsiteX13" fmla="*/ 187291 w 442195"/>
                <a:gd name="connsiteY13" fmla="*/ 635267 h 731520"/>
                <a:gd name="connsiteX14" fmla="*/ 187291 w 442195"/>
                <a:gd name="connsiteY14" fmla="*/ 577516 h 731520"/>
                <a:gd name="connsiteX15" fmla="*/ 216167 w 442195"/>
                <a:gd name="connsiteY15" fmla="*/ 539015 h 731520"/>
                <a:gd name="connsiteX16" fmla="*/ 235418 w 442195"/>
                <a:gd name="connsiteY16" fmla="*/ 490888 h 731520"/>
                <a:gd name="connsiteX17" fmla="*/ 206542 w 442195"/>
                <a:gd name="connsiteY17" fmla="*/ 433137 h 731520"/>
                <a:gd name="connsiteX18" fmla="*/ 158415 w 442195"/>
                <a:gd name="connsiteY18" fmla="*/ 365760 h 731520"/>
                <a:gd name="connsiteX19" fmla="*/ 139165 w 442195"/>
                <a:gd name="connsiteY19" fmla="*/ 317633 h 731520"/>
                <a:gd name="connsiteX20" fmla="*/ 139165 w 442195"/>
                <a:gd name="connsiteY20" fmla="*/ 317633 h 731520"/>
                <a:gd name="connsiteX21" fmla="*/ 91039 w 442195"/>
                <a:gd name="connsiteY21" fmla="*/ 211756 h 731520"/>
                <a:gd name="connsiteX22" fmla="*/ 66412 w 442195"/>
                <a:gd name="connsiteY22" fmla="*/ 165323 h 731520"/>
                <a:gd name="connsiteX23" fmla="*/ 3708 w 442195"/>
                <a:gd name="connsiteY23" fmla="*/ 137250 h 731520"/>
                <a:gd name="connsiteX24" fmla="*/ 0 w 442195"/>
                <a:gd name="connsiteY24" fmla="*/ 84291 h 731520"/>
                <a:gd name="connsiteX25" fmla="*/ 33287 w 442195"/>
                <a:gd name="connsiteY25" fmla="*/ 0 h 731520"/>
                <a:gd name="connsiteX0" fmla="*/ 33287 w 442195"/>
                <a:gd name="connsiteY0" fmla="*/ 0 h 731520"/>
                <a:gd name="connsiteX1" fmla="*/ 441302 w 442195"/>
                <a:gd name="connsiteY1" fmla="*/ 21820 h 731520"/>
                <a:gd name="connsiteX2" fmla="*/ 426468 w 442195"/>
                <a:gd name="connsiteY2" fmla="*/ 535905 h 731520"/>
                <a:gd name="connsiteX3" fmla="*/ 441965 w 442195"/>
                <a:gd name="connsiteY3" fmla="*/ 533335 h 731520"/>
                <a:gd name="connsiteX4" fmla="*/ 432054 w 442195"/>
                <a:gd name="connsiteY4" fmla="*/ 720682 h 731520"/>
                <a:gd name="connsiteX5" fmla="*/ 435780 w 442195"/>
                <a:gd name="connsiteY5" fmla="*/ 711349 h 731520"/>
                <a:gd name="connsiteX6" fmla="*/ 389422 w 442195"/>
                <a:gd name="connsiteY6" fmla="*/ 731520 h 731520"/>
                <a:gd name="connsiteX7" fmla="*/ 322045 w 442195"/>
                <a:gd name="connsiteY7" fmla="*/ 731520 h 731520"/>
                <a:gd name="connsiteX8" fmla="*/ 322045 w 442195"/>
                <a:gd name="connsiteY8" fmla="*/ 731520 h 731520"/>
                <a:gd name="connsiteX9" fmla="*/ 322045 w 442195"/>
                <a:gd name="connsiteY9" fmla="*/ 731520 h 731520"/>
                <a:gd name="connsiteX10" fmla="*/ 254668 w 442195"/>
                <a:gd name="connsiteY10" fmla="*/ 731520 h 731520"/>
                <a:gd name="connsiteX11" fmla="*/ 225792 w 442195"/>
                <a:gd name="connsiteY11" fmla="*/ 712269 h 731520"/>
                <a:gd name="connsiteX12" fmla="*/ 206542 w 442195"/>
                <a:gd name="connsiteY12" fmla="*/ 664143 h 731520"/>
                <a:gd name="connsiteX13" fmla="*/ 187291 w 442195"/>
                <a:gd name="connsiteY13" fmla="*/ 635267 h 731520"/>
                <a:gd name="connsiteX14" fmla="*/ 187291 w 442195"/>
                <a:gd name="connsiteY14" fmla="*/ 577516 h 731520"/>
                <a:gd name="connsiteX15" fmla="*/ 216167 w 442195"/>
                <a:gd name="connsiteY15" fmla="*/ 539015 h 731520"/>
                <a:gd name="connsiteX16" fmla="*/ 235418 w 442195"/>
                <a:gd name="connsiteY16" fmla="*/ 490888 h 731520"/>
                <a:gd name="connsiteX17" fmla="*/ 206542 w 442195"/>
                <a:gd name="connsiteY17" fmla="*/ 433137 h 731520"/>
                <a:gd name="connsiteX18" fmla="*/ 158415 w 442195"/>
                <a:gd name="connsiteY18" fmla="*/ 365760 h 731520"/>
                <a:gd name="connsiteX19" fmla="*/ 139165 w 442195"/>
                <a:gd name="connsiteY19" fmla="*/ 317633 h 731520"/>
                <a:gd name="connsiteX20" fmla="*/ 139165 w 442195"/>
                <a:gd name="connsiteY20" fmla="*/ 317633 h 731520"/>
                <a:gd name="connsiteX21" fmla="*/ 91039 w 442195"/>
                <a:gd name="connsiteY21" fmla="*/ 211756 h 731520"/>
                <a:gd name="connsiteX22" fmla="*/ 66412 w 442195"/>
                <a:gd name="connsiteY22" fmla="*/ 165323 h 731520"/>
                <a:gd name="connsiteX23" fmla="*/ 16942 w 442195"/>
                <a:gd name="connsiteY23" fmla="*/ 115385 h 731520"/>
                <a:gd name="connsiteX24" fmla="*/ 0 w 442195"/>
                <a:gd name="connsiteY24" fmla="*/ 84291 h 731520"/>
                <a:gd name="connsiteX25" fmla="*/ 33287 w 442195"/>
                <a:gd name="connsiteY25"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2195" h="731520">
                  <a:moveTo>
                    <a:pt x="33287" y="0"/>
                  </a:moveTo>
                  <a:lnTo>
                    <a:pt x="441302" y="21820"/>
                  </a:lnTo>
                  <a:lnTo>
                    <a:pt x="426468" y="535905"/>
                  </a:lnTo>
                  <a:cubicBezTo>
                    <a:pt x="426238" y="570288"/>
                    <a:pt x="442195" y="498952"/>
                    <a:pt x="441965" y="533335"/>
                  </a:cubicBezTo>
                  <a:lnTo>
                    <a:pt x="432054" y="720682"/>
                  </a:lnTo>
                  <a:lnTo>
                    <a:pt x="435780" y="711349"/>
                  </a:lnTo>
                  <a:lnTo>
                    <a:pt x="389422" y="731520"/>
                  </a:lnTo>
                  <a:lnTo>
                    <a:pt x="322045" y="731520"/>
                  </a:lnTo>
                  <a:lnTo>
                    <a:pt x="322045" y="731520"/>
                  </a:lnTo>
                  <a:lnTo>
                    <a:pt x="322045" y="731520"/>
                  </a:lnTo>
                  <a:lnTo>
                    <a:pt x="254668" y="731520"/>
                  </a:lnTo>
                  <a:lnTo>
                    <a:pt x="225792" y="712269"/>
                  </a:lnTo>
                  <a:lnTo>
                    <a:pt x="206542" y="664143"/>
                  </a:lnTo>
                  <a:lnTo>
                    <a:pt x="187291" y="635267"/>
                  </a:lnTo>
                  <a:lnTo>
                    <a:pt x="187291" y="577516"/>
                  </a:lnTo>
                  <a:lnTo>
                    <a:pt x="216167" y="539015"/>
                  </a:lnTo>
                  <a:lnTo>
                    <a:pt x="235418" y="490888"/>
                  </a:lnTo>
                  <a:lnTo>
                    <a:pt x="206542" y="433137"/>
                  </a:lnTo>
                  <a:lnTo>
                    <a:pt x="158415" y="365760"/>
                  </a:lnTo>
                  <a:lnTo>
                    <a:pt x="139165" y="317633"/>
                  </a:lnTo>
                  <a:lnTo>
                    <a:pt x="139165" y="317633"/>
                  </a:lnTo>
                  <a:lnTo>
                    <a:pt x="91039" y="211756"/>
                  </a:lnTo>
                  <a:lnTo>
                    <a:pt x="66412" y="165323"/>
                  </a:lnTo>
                  <a:lnTo>
                    <a:pt x="16942" y="115385"/>
                  </a:lnTo>
                  <a:cubicBezTo>
                    <a:pt x="17176" y="95302"/>
                    <a:pt x="16797" y="82816"/>
                    <a:pt x="0" y="84291"/>
                  </a:cubicBezTo>
                  <a:cubicBezTo>
                    <a:pt x="9625" y="58624"/>
                    <a:pt x="39467" y="19300"/>
                    <a:pt x="33287" y="0"/>
                  </a:cubicBezTo>
                  <a:close/>
                </a:path>
              </a:pathLst>
            </a:custGeom>
            <a:solidFill>
              <a:srgbClr val="DAEDEF">
                <a:lumMod val="75000"/>
                <a:alpha val="50000"/>
              </a:srgbClr>
            </a:solidFill>
            <a:ln w="9525" cap="flat" cmpd="sng" algn="ctr">
              <a:solidFill>
                <a:srgbClr val="FFFFFF"/>
              </a:solidFill>
              <a:prstDash val="solid"/>
              <a:round/>
              <a:headEnd type="none" w="med" len="med"/>
              <a:tailEnd type="none" w="med" len="med"/>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Arial" charset="0"/>
                <a:ea typeface="+mn-ea"/>
              </a:endParaRPr>
            </a:p>
          </p:txBody>
        </p:sp>
        <p:grpSp>
          <p:nvGrpSpPr>
            <p:cNvPr id="96" name="Group 158"/>
            <p:cNvGrpSpPr>
              <a:grpSpLocks/>
            </p:cNvGrpSpPr>
            <p:nvPr/>
          </p:nvGrpSpPr>
          <p:grpSpPr bwMode="auto">
            <a:xfrm rot="21425933">
              <a:off x="4742173" y="5832942"/>
              <a:ext cx="1087471" cy="522432"/>
              <a:chOff x="4586" y="3854"/>
              <a:chExt cx="764" cy="378"/>
            </a:xfrm>
            <a:noFill/>
          </p:grpSpPr>
          <p:sp>
            <p:nvSpPr>
              <p:cNvPr id="97" name="Freeform 159"/>
              <p:cNvSpPr>
                <a:spLocks/>
              </p:cNvSpPr>
              <p:nvPr/>
            </p:nvSpPr>
            <p:spPr bwMode="auto">
              <a:xfrm>
                <a:off x="4586" y="4088"/>
                <a:ext cx="303" cy="144"/>
              </a:xfrm>
              <a:custGeom>
                <a:avLst/>
                <a:gdLst>
                  <a:gd name="T0" fmla="*/ 0 w 301"/>
                  <a:gd name="T1" fmla="*/ 128 h 144"/>
                  <a:gd name="T2" fmla="*/ 30 w 301"/>
                  <a:gd name="T3" fmla="*/ 143 h 144"/>
                  <a:gd name="T4" fmla="*/ 53 w 301"/>
                  <a:gd name="T5" fmla="*/ 143 h 144"/>
                  <a:gd name="T6" fmla="*/ 90 w 301"/>
                  <a:gd name="T7" fmla="*/ 135 h 144"/>
                  <a:gd name="T8" fmla="*/ 120 w 301"/>
                  <a:gd name="T9" fmla="*/ 120 h 144"/>
                  <a:gd name="T10" fmla="*/ 150 w 301"/>
                  <a:gd name="T11" fmla="*/ 113 h 144"/>
                  <a:gd name="T12" fmla="*/ 180 w 301"/>
                  <a:gd name="T13" fmla="*/ 98 h 144"/>
                  <a:gd name="T14" fmla="*/ 202 w 301"/>
                  <a:gd name="T15" fmla="*/ 75 h 144"/>
                  <a:gd name="T16" fmla="*/ 225 w 301"/>
                  <a:gd name="T17" fmla="*/ 68 h 144"/>
                  <a:gd name="T18" fmla="*/ 262 w 301"/>
                  <a:gd name="T19" fmla="*/ 75 h 144"/>
                  <a:gd name="T20" fmla="*/ 292 w 301"/>
                  <a:gd name="T21" fmla="*/ 68 h 144"/>
                  <a:gd name="T22" fmla="*/ 314 w 301"/>
                  <a:gd name="T23" fmla="*/ 45 h 144"/>
                  <a:gd name="T24" fmla="*/ 284 w 301"/>
                  <a:gd name="T25" fmla="*/ 45 h 144"/>
                  <a:gd name="T26" fmla="*/ 262 w 301"/>
                  <a:gd name="T27" fmla="*/ 68 h 144"/>
                  <a:gd name="T28" fmla="*/ 277 w 301"/>
                  <a:gd name="T29" fmla="*/ 45 h 144"/>
                  <a:gd name="T30" fmla="*/ 254 w 301"/>
                  <a:gd name="T31" fmla="*/ 23 h 144"/>
                  <a:gd name="T32" fmla="*/ 238 w 301"/>
                  <a:gd name="T33" fmla="*/ 0 h 144"/>
                  <a:gd name="T34" fmla="*/ 217 w 301"/>
                  <a:gd name="T35" fmla="*/ 23 h 144"/>
                  <a:gd name="T36" fmla="*/ 187 w 301"/>
                  <a:gd name="T37" fmla="*/ 30 h 144"/>
                  <a:gd name="T38" fmla="*/ 165 w 301"/>
                  <a:gd name="T39" fmla="*/ 53 h 144"/>
                  <a:gd name="T40" fmla="*/ 142 w 301"/>
                  <a:gd name="T41" fmla="*/ 45 h 144"/>
                  <a:gd name="T42" fmla="*/ 112 w 301"/>
                  <a:gd name="T43" fmla="*/ 60 h 144"/>
                  <a:gd name="T44" fmla="*/ 75 w 301"/>
                  <a:gd name="T45" fmla="*/ 75 h 144"/>
                  <a:gd name="T46" fmla="*/ 60 w 301"/>
                  <a:gd name="T47" fmla="*/ 98 h 144"/>
                  <a:gd name="T48" fmla="*/ 30 w 301"/>
                  <a:gd name="T49" fmla="*/ 113 h 144"/>
                  <a:gd name="T50" fmla="*/ 0 w 301"/>
                  <a:gd name="T51" fmla="*/ 113 h 144"/>
                  <a:gd name="T52" fmla="*/ 0 w 301"/>
                  <a:gd name="T53" fmla="*/ 128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1"/>
                  <a:gd name="T82" fmla="*/ 0 h 144"/>
                  <a:gd name="T83" fmla="*/ 301 w 301"/>
                  <a:gd name="T84" fmla="*/ 144 h 1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1" h="144">
                    <a:moveTo>
                      <a:pt x="0" y="128"/>
                    </a:moveTo>
                    <a:lnTo>
                      <a:pt x="30" y="143"/>
                    </a:lnTo>
                    <a:lnTo>
                      <a:pt x="53" y="143"/>
                    </a:lnTo>
                    <a:lnTo>
                      <a:pt x="83" y="135"/>
                    </a:lnTo>
                    <a:lnTo>
                      <a:pt x="113" y="120"/>
                    </a:lnTo>
                    <a:lnTo>
                      <a:pt x="143" y="113"/>
                    </a:lnTo>
                    <a:lnTo>
                      <a:pt x="173" y="98"/>
                    </a:lnTo>
                    <a:lnTo>
                      <a:pt x="195" y="75"/>
                    </a:lnTo>
                    <a:lnTo>
                      <a:pt x="218" y="68"/>
                    </a:lnTo>
                    <a:lnTo>
                      <a:pt x="248" y="75"/>
                    </a:lnTo>
                    <a:lnTo>
                      <a:pt x="278" y="68"/>
                    </a:lnTo>
                    <a:lnTo>
                      <a:pt x="300" y="45"/>
                    </a:lnTo>
                    <a:lnTo>
                      <a:pt x="270" y="45"/>
                    </a:lnTo>
                    <a:lnTo>
                      <a:pt x="248" y="68"/>
                    </a:lnTo>
                    <a:lnTo>
                      <a:pt x="263" y="45"/>
                    </a:lnTo>
                    <a:lnTo>
                      <a:pt x="240" y="23"/>
                    </a:lnTo>
                    <a:lnTo>
                      <a:pt x="225" y="0"/>
                    </a:lnTo>
                    <a:lnTo>
                      <a:pt x="210" y="23"/>
                    </a:lnTo>
                    <a:lnTo>
                      <a:pt x="180" y="30"/>
                    </a:lnTo>
                    <a:lnTo>
                      <a:pt x="158" y="53"/>
                    </a:lnTo>
                    <a:lnTo>
                      <a:pt x="135" y="45"/>
                    </a:lnTo>
                    <a:lnTo>
                      <a:pt x="105" y="60"/>
                    </a:lnTo>
                    <a:lnTo>
                      <a:pt x="75" y="75"/>
                    </a:lnTo>
                    <a:lnTo>
                      <a:pt x="60" y="98"/>
                    </a:lnTo>
                    <a:lnTo>
                      <a:pt x="30" y="113"/>
                    </a:lnTo>
                    <a:lnTo>
                      <a:pt x="0" y="113"/>
                    </a:lnTo>
                    <a:lnTo>
                      <a:pt x="0" y="128"/>
                    </a:lnTo>
                  </a:path>
                </a:pathLst>
              </a:custGeom>
              <a:grpFill/>
              <a:ln w="12700" cap="rnd"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Arial" charset="0"/>
                  <a:ea typeface="+mn-ea"/>
                </a:endParaRPr>
              </a:p>
            </p:txBody>
          </p:sp>
          <p:sp>
            <p:nvSpPr>
              <p:cNvPr id="98" name="Freeform 160"/>
              <p:cNvSpPr>
                <a:spLocks/>
              </p:cNvSpPr>
              <p:nvPr/>
            </p:nvSpPr>
            <p:spPr bwMode="auto">
              <a:xfrm>
                <a:off x="4907" y="4037"/>
                <a:ext cx="236" cy="106"/>
              </a:xfrm>
              <a:custGeom>
                <a:avLst/>
                <a:gdLst>
                  <a:gd name="T0" fmla="*/ 0 w 234"/>
                  <a:gd name="T1" fmla="*/ 90 h 106"/>
                  <a:gd name="T2" fmla="*/ 23 w 234"/>
                  <a:gd name="T3" fmla="*/ 90 h 106"/>
                  <a:gd name="T4" fmla="*/ 53 w 234"/>
                  <a:gd name="T5" fmla="*/ 75 h 106"/>
                  <a:gd name="T6" fmla="*/ 90 w 234"/>
                  <a:gd name="T7" fmla="*/ 67 h 106"/>
                  <a:gd name="T8" fmla="*/ 120 w 234"/>
                  <a:gd name="T9" fmla="*/ 52 h 106"/>
                  <a:gd name="T10" fmla="*/ 150 w 234"/>
                  <a:gd name="T11" fmla="*/ 37 h 106"/>
                  <a:gd name="T12" fmla="*/ 184 w 234"/>
                  <a:gd name="T13" fmla="*/ 30 h 106"/>
                  <a:gd name="T14" fmla="*/ 217 w 234"/>
                  <a:gd name="T15" fmla="*/ 15 h 106"/>
                  <a:gd name="T16" fmla="*/ 247 w 234"/>
                  <a:gd name="T17" fmla="*/ 0 h 106"/>
                  <a:gd name="T18" fmla="*/ 224 w 234"/>
                  <a:gd name="T19" fmla="*/ 22 h 106"/>
                  <a:gd name="T20" fmla="*/ 202 w 234"/>
                  <a:gd name="T21" fmla="*/ 45 h 106"/>
                  <a:gd name="T22" fmla="*/ 172 w 234"/>
                  <a:gd name="T23" fmla="*/ 45 h 106"/>
                  <a:gd name="T24" fmla="*/ 150 w 234"/>
                  <a:gd name="T25" fmla="*/ 75 h 106"/>
                  <a:gd name="T26" fmla="*/ 127 w 234"/>
                  <a:gd name="T27" fmla="*/ 75 h 106"/>
                  <a:gd name="T28" fmla="*/ 135 w 234"/>
                  <a:gd name="T29" fmla="*/ 52 h 106"/>
                  <a:gd name="T30" fmla="*/ 112 w 234"/>
                  <a:gd name="T31" fmla="*/ 60 h 106"/>
                  <a:gd name="T32" fmla="*/ 112 w 234"/>
                  <a:gd name="T33" fmla="*/ 90 h 106"/>
                  <a:gd name="T34" fmla="*/ 82 w 234"/>
                  <a:gd name="T35" fmla="*/ 90 h 106"/>
                  <a:gd name="T36" fmla="*/ 45 w 234"/>
                  <a:gd name="T37" fmla="*/ 105 h 106"/>
                  <a:gd name="T38" fmla="*/ 15 w 234"/>
                  <a:gd name="T39" fmla="*/ 97 h 106"/>
                  <a:gd name="T40" fmla="*/ 0 w 234"/>
                  <a:gd name="T41" fmla="*/ 90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106"/>
                  <a:gd name="T65" fmla="*/ 234 w 234"/>
                  <a:gd name="T66" fmla="*/ 106 h 1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106">
                    <a:moveTo>
                      <a:pt x="0" y="90"/>
                    </a:moveTo>
                    <a:lnTo>
                      <a:pt x="23" y="90"/>
                    </a:lnTo>
                    <a:lnTo>
                      <a:pt x="53" y="75"/>
                    </a:lnTo>
                    <a:lnTo>
                      <a:pt x="83" y="67"/>
                    </a:lnTo>
                    <a:lnTo>
                      <a:pt x="113" y="52"/>
                    </a:lnTo>
                    <a:lnTo>
                      <a:pt x="143" y="37"/>
                    </a:lnTo>
                    <a:lnTo>
                      <a:pt x="173" y="30"/>
                    </a:lnTo>
                    <a:lnTo>
                      <a:pt x="203" y="15"/>
                    </a:lnTo>
                    <a:lnTo>
                      <a:pt x="233" y="0"/>
                    </a:lnTo>
                    <a:lnTo>
                      <a:pt x="210" y="22"/>
                    </a:lnTo>
                    <a:lnTo>
                      <a:pt x="188" y="45"/>
                    </a:lnTo>
                    <a:lnTo>
                      <a:pt x="165" y="45"/>
                    </a:lnTo>
                    <a:lnTo>
                      <a:pt x="143" y="75"/>
                    </a:lnTo>
                    <a:lnTo>
                      <a:pt x="120" y="75"/>
                    </a:lnTo>
                    <a:lnTo>
                      <a:pt x="128" y="52"/>
                    </a:lnTo>
                    <a:lnTo>
                      <a:pt x="105" y="60"/>
                    </a:lnTo>
                    <a:lnTo>
                      <a:pt x="105" y="90"/>
                    </a:lnTo>
                    <a:lnTo>
                      <a:pt x="75" y="90"/>
                    </a:lnTo>
                    <a:lnTo>
                      <a:pt x="45" y="105"/>
                    </a:lnTo>
                    <a:lnTo>
                      <a:pt x="15" y="97"/>
                    </a:lnTo>
                    <a:lnTo>
                      <a:pt x="0" y="90"/>
                    </a:lnTo>
                  </a:path>
                </a:pathLst>
              </a:custGeom>
              <a:grpFill/>
              <a:ln w="12700" cap="rnd"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Arial" charset="0"/>
                  <a:ea typeface="+mn-ea"/>
                </a:endParaRPr>
              </a:p>
            </p:txBody>
          </p:sp>
          <p:sp>
            <p:nvSpPr>
              <p:cNvPr id="99" name="Freeform 161"/>
              <p:cNvSpPr>
                <a:spLocks/>
              </p:cNvSpPr>
              <p:nvPr/>
            </p:nvSpPr>
            <p:spPr bwMode="auto">
              <a:xfrm>
                <a:off x="5147" y="3854"/>
                <a:ext cx="203" cy="218"/>
              </a:xfrm>
              <a:custGeom>
                <a:avLst/>
                <a:gdLst>
                  <a:gd name="T0" fmla="*/ 0 w 172"/>
                  <a:gd name="T1" fmla="*/ 540 h 184"/>
                  <a:gd name="T2" fmla="*/ 79 w 172"/>
                  <a:gd name="T3" fmla="*/ 521 h 184"/>
                  <a:gd name="T4" fmla="*/ 163 w 172"/>
                  <a:gd name="T5" fmla="*/ 459 h 184"/>
                  <a:gd name="T6" fmla="*/ 225 w 172"/>
                  <a:gd name="T7" fmla="*/ 393 h 184"/>
                  <a:gd name="T8" fmla="*/ 283 w 172"/>
                  <a:gd name="T9" fmla="*/ 333 h 184"/>
                  <a:gd name="T10" fmla="*/ 326 w 172"/>
                  <a:gd name="T11" fmla="*/ 268 h 184"/>
                  <a:gd name="T12" fmla="*/ 386 w 172"/>
                  <a:gd name="T13" fmla="*/ 190 h 184"/>
                  <a:gd name="T14" fmla="*/ 446 w 172"/>
                  <a:gd name="T15" fmla="*/ 124 h 184"/>
                  <a:gd name="T16" fmla="*/ 446 w 172"/>
                  <a:gd name="T17" fmla="*/ 60 h 184"/>
                  <a:gd name="T18" fmla="*/ 529 w 172"/>
                  <a:gd name="T19" fmla="*/ 0 h 184"/>
                  <a:gd name="T20" fmla="*/ 549 w 172"/>
                  <a:gd name="T21" fmla="*/ 0 h 184"/>
                  <a:gd name="T22" fmla="*/ 492 w 172"/>
                  <a:gd name="T23" fmla="*/ 84 h 184"/>
                  <a:gd name="T24" fmla="*/ 446 w 172"/>
                  <a:gd name="T25" fmla="*/ 166 h 184"/>
                  <a:gd name="T26" fmla="*/ 407 w 172"/>
                  <a:gd name="T27" fmla="*/ 250 h 184"/>
                  <a:gd name="T28" fmla="*/ 345 w 172"/>
                  <a:gd name="T29" fmla="*/ 313 h 184"/>
                  <a:gd name="T30" fmla="*/ 302 w 172"/>
                  <a:gd name="T31" fmla="*/ 374 h 184"/>
                  <a:gd name="T32" fmla="*/ 225 w 172"/>
                  <a:gd name="T33" fmla="*/ 438 h 184"/>
                  <a:gd name="T34" fmla="*/ 181 w 172"/>
                  <a:gd name="T35" fmla="*/ 501 h 184"/>
                  <a:gd name="T36" fmla="*/ 100 w 172"/>
                  <a:gd name="T37" fmla="*/ 540 h 184"/>
                  <a:gd name="T38" fmla="*/ 18 w 172"/>
                  <a:gd name="T39" fmla="*/ 603 h 184"/>
                  <a:gd name="T40" fmla="*/ 0 w 172"/>
                  <a:gd name="T41" fmla="*/ 540 h 1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2"/>
                  <a:gd name="T64" fmla="*/ 0 h 184"/>
                  <a:gd name="T65" fmla="*/ 172 w 172"/>
                  <a:gd name="T66" fmla="*/ 184 h 1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2" h="184">
                    <a:moveTo>
                      <a:pt x="0" y="165"/>
                    </a:moveTo>
                    <a:lnTo>
                      <a:pt x="25" y="159"/>
                    </a:lnTo>
                    <a:lnTo>
                      <a:pt x="51" y="140"/>
                    </a:lnTo>
                    <a:lnTo>
                      <a:pt x="70" y="120"/>
                    </a:lnTo>
                    <a:lnTo>
                      <a:pt x="89" y="102"/>
                    </a:lnTo>
                    <a:lnTo>
                      <a:pt x="102" y="82"/>
                    </a:lnTo>
                    <a:lnTo>
                      <a:pt x="121" y="57"/>
                    </a:lnTo>
                    <a:lnTo>
                      <a:pt x="140" y="38"/>
                    </a:lnTo>
                    <a:lnTo>
                      <a:pt x="140" y="18"/>
                    </a:lnTo>
                    <a:lnTo>
                      <a:pt x="166" y="0"/>
                    </a:lnTo>
                    <a:lnTo>
                      <a:pt x="172" y="0"/>
                    </a:lnTo>
                    <a:lnTo>
                      <a:pt x="153" y="25"/>
                    </a:lnTo>
                    <a:lnTo>
                      <a:pt x="140" y="51"/>
                    </a:lnTo>
                    <a:lnTo>
                      <a:pt x="127" y="76"/>
                    </a:lnTo>
                    <a:lnTo>
                      <a:pt x="108" y="95"/>
                    </a:lnTo>
                    <a:lnTo>
                      <a:pt x="95" y="114"/>
                    </a:lnTo>
                    <a:lnTo>
                      <a:pt x="70" y="133"/>
                    </a:lnTo>
                    <a:lnTo>
                      <a:pt x="57" y="153"/>
                    </a:lnTo>
                    <a:lnTo>
                      <a:pt x="31" y="165"/>
                    </a:lnTo>
                    <a:lnTo>
                      <a:pt x="6" y="184"/>
                    </a:lnTo>
                    <a:lnTo>
                      <a:pt x="0" y="165"/>
                    </a:lnTo>
                  </a:path>
                </a:pathLst>
              </a:custGeom>
              <a:grpFill/>
              <a:ln w="12700" cap="rnd" cmpd="sng">
                <a:solidFill>
                  <a:srgbClr val="FFFFFF"/>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Arial" charset="0"/>
                  <a:ea typeface="+mn-ea"/>
                </a:endParaRPr>
              </a:p>
            </p:txBody>
          </p:sp>
        </p:grpSp>
      </p:grpSp>
      <p:sp>
        <p:nvSpPr>
          <p:cNvPr id="100" name="Rectangle 29"/>
          <p:cNvSpPr>
            <a:spLocks noChangeArrowheads="1"/>
          </p:cNvSpPr>
          <p:nvPr/>
        </p:nvSpPr>
        <p:spPr bwMode="auto">
          <a:xfrm>
            <a:off x="574675" y="4586288"/>
            <a:ext cx="153988" cy="523875"/>
          </a:xfrm>
          <a:prstGeom prst="rect">
            <a:avLst/>
          </a:prstGeom>
          <a:solidFill>
            <a:srgbClr val="DAEDEF">
              <a:lumMod val="75000"/>
            </a:srgbClr>
          </a:solidFill>
          <a:ln w="9525">
            <a:solidFill>
              <a:srgbClr val="000000"/>
            </a:solidFill>
            <a:miter lim="800000"/>
            <a:headEnd/>
            <a:tailEnd/>
          </a:ln>
        </p:spPr>
        <p:txBody>
          <a:bodyPr wrap="none" anchor="ct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rgbClr val="000000"/>
              </a:solidFill>
              <a:effectLst/>
              <a:uLnTx/>
              <a:uFillTx/>
              <a:latin typeface="Arial" charset="0"/>
              <a:ea typeface="+mn-ea"/>
            </a:endParaRPr>
          </a:p>
        </p:txBody>
      </p:sp>
      <p:sp>
        <p:nvSpPr>
          <p:cNvPr id="101" name="Text Box 30"/>
          <p:cNvSpPr txBox="1">
            <a:spLocks noChangeArrowheads="1"/>
          </p:cNvSpPr>
          <p:nvPr/>
        </p:nvSpPr>
        <p:spPr bwMode="auto">
          <a:xfrm>
            <a:off x="704850" y="4541838"/>
            <a:ext cx="1927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200" b="1" smtClean="0">
                <a:solidFill>
                  <a:srgbClr val="000000"/>
                </a:solidFill>
                <a:latin typeface="Century Gothic" panose="020B0502020202020204" pitchFamily="34" charset="0"/>
                <a:ea typeface="+mn-ea"/>
              </a:rPr>
              <a:t>COUNTIES WITH PARTICIPATION IN</a:t>
            </a:r>
            <a:br>
              <a:rPr lang="en-US" altLang="en-US" sz="1200" b="1" smtClean="0">
                <a:solidFill>
                  <a:srgbClr val="000000"/>
                </a:solidFill>
                <a:latin typeface="Century Gothic" panose="020B0502020202020204" pitchFamily="34" charset="0"/>
                <a:ea typeface="+mn-ea"/>
              </a:rPr>
            </a:br>
            <a:r>
              <a:rPr lang="en-US" altLang="en-US" sz="1200" b="1" smtClean="0">
                <a:solidFill>
                  <a:srgbClr val="000000"/>
                </a:solidFill>
                <a:latin typeface="Century Gothic" panose="020B0502020202020204" pitchFamily="34" charset="0"/>
                <a:ea typeface="+mn-ea"/>
              </a:rPr>
              <a:t>CSRM PROJECTS</a:t>
            </a:r>
          </a:p>
        </p:txBody>
      </p:sp>
      <p:sp>
        <p:nvSpPr>
          <p:cNvPr id="102" name="Rectangle 95"/>
          <p:cNvSpPr>
            <a:spLocks noChangeArrowheads="1"/>
          </p:cNvSpPr>
          <p:nvPr/>
        </p:nvSpPr>
        <p:spPr bwMode="auto">
          <a:xfrm>
            <a:off x="412750" y="4319588"/>
            <a:ext cx="1924050" cy="1025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r" defTabSz="914400" eaLnBrk="1" fontAlgn="auto" latinLnBrk="0" hangingPunct="1">
              <a:lnSpc>
                <a:spcPct val="100000"/>
              </a:lnSpc>
              <a:spcBef>
                <a:spcPct val="0"/>
              </a:spcBef>
              <a:spcAft>
                <a:spcPts val="0"/>
              </a:spcAft>
              <a:buClrTx/>
              <a:buSzTx/>
              <a:buFontTx/>
              <a:buNone/>
              <a:tabLst/>
              <a:defRPr/>
            </a:pPr>
            <a:endParaRPr kumimoji="0" lang="en-US" altLang="en-US" sz="1400" b="1" i="0" u="none" strike="noStrike" kern="0" cap="none" spc="0" normalizeH="0" baseline="0" noProof="0" smtClean="0">
              <a:ln>
                <a:noFill/>
              </a:ln>
              <a:solidFill>
                <a:srgbClr val="000000"/>
              </a:solidFill>
              <a:effectLst/>
              <a:uLnTx/>
              <a:uFillTx/>
              <a:latin typeface="Arial" panose="020B0604020202020204" pitchFamily="34" charset="0"/>
              <a:ea typeface="+mn-ea"/>
            </a:endParaRPr>
          </a:p>
        </p:txBody>
      </p:sp>
      <p:sp>
        <p:nvSpPr>
          <p:cNvPr id="104" name="Text Box 36"/>
          <p:cNvSpPr txBox="1">
            <a:spLocks noChangeArrowheads="1"/>
          </p:cNvSpPr>
          <p:nvPr/>
        </p:nvSpPr>
        <p:spPr bwMode="auto">
          <a:xfrm>
            <a:off x="220295" y="246063"/>
            <a:ext cx="91440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nSpc>
                <a:spcPct val="80000"/>
              </a:lnSpc>
              <a:spcBef>
                <a:spcPct val="0"/>
              </a:spcBef>
              <a:buFontTx/>
              <a:buNone/>
            </a:pPr>
            <a:r>
              <a:rPr lang="en-US" altLang="en-US" sz="2000" b="1" dirty="0" smtClean="0">
                <a:solidFill>
                  <a:schemeClr val="tx2"/>
                </a:solidFill>
                <a:latin typeface="Century Gothic" panose="020B0502020202020204" pitchFamily="34" charset="0"/>
                <a:ea typeface="+mn-ea"/>
              </a:rPr>
              <a:t>OUR MISSION</a:t>
            </a:r>
            <a:r>
              <a:rPr lang="en-US" altLang="en-US" sz="2000" b="1" dirty="0" smtClean="0">
                <a:solidFill>
                  <a:srgbClr val="FFFFFF"/>
                </a:solidFill>
                <a:latin typeface="Century Gothic" panose="020B0502020202020204" pitchFamily="34" charset="0"/>
                <a:ea typeface="+mn-ea"/>
              </a:rPr>
              <a:t/>
            </a:r>
            <a:br>
              <a:rPr lang="en-US" altLang="en-US" sz="2000" b="1" dirty="0" smtClean="0">
                <a:solidFill>
                  <a:srgbClr val="FFFFFF"/>
                </a:solidFill>
                <a:latin typeface="Century Gothic" panose="020B0502020202020204" pitchFamily="34" charset="0"/>
                <a:ea typeface="+mn-ea"/>
              </a:rPr>
            </a:br>
            <a:r>
              <a:rPr lang="en-US" altLang="en-US" sz="2700" b="1" dirty="0" smtClean="0">
                <a:solidFill>
                  <a:srgbClr val="000000"/>
                </a:solidFill>
                <a:latin typeface="Century Gothic" panose="020B0502020202020204" pitchFamily="34" charset="0"/>
                <a:ea typeface="+mn-ea"/>
              </a:rPr>
              <a:t>COASTAL STORM RISK MANAGEMENT</a:t>
            </a:r>
          </a:p>
        </p:txBody>
      </p:sp>
      <p:pic>
        <p:nvPicPr>
          <p:cNvPr id="106" name="Picture 5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5300" y="3767138"/>
            <a:ext cx="330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7" name="Group 53"/>
          <p:cNvGrpSpPr>
            <a:grpSpLocks/>
          </p:cNvGrpSpPr>
          <p:nvPr/>
        </p:nvGrpSpPr>
        <p:grpSpPr bwMode="auto">
          <a:xfrm>
            <a:off x="6662716" y="5894388"/>
            <a:ext cx="2308265" cy="871537"/>
            <a:chOff x="6402041" y="5802597"/>
            <a:chExt cx="2550786" cy="963613"/>
          </a:xfrm>
        </p:grpSpPr>
        <p:pic>
          <p:nvPicPr>
            <p:cNvPr id="108" name="Picture 3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44752" y="5802597"/>
              <a:ext cx="11080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5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02041" y="5945278"/>
              <a:ext cx="854017" cy="69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 name="Footer Placeholder 2"/>
          <p:cNvSpPr txBox="1">
            <a:spLocks/>
          </p:cNvSpPr>
          <p:nvPr/>
        </p:nvSpPr>
        <p:spPr>
          <a:xfrm>
            <a:off x="220534" y="6496598"/>
            <a:ext cx="3150844" cy="261137"/>
          </a:xfrm>
          <a:prstGeom prst="rect">
            <a:avLst/>
          </a:prstGeom>
        </p:spPr>
        <p:txBody>
          <a:bodyPr vert="horz" lIns="91440" tIns="45720" rIns="91440" bIns="45720" rtlCol="0" anchor="ctr"/>
          <a:lstStyle>
            <a:defPPr>
              <a:defRPr lang="en-US"/>
            </a:defPPr>
            <a:lvl1pPr algn="l" rtl="0" fontAlgn="auto">
              <a:spcBef>
                <a:spcPts val="0"/>
              </a:spcBef>
              <a:spcAft>
                <a:spcPts val="0"/>
              </a:spcAft>
              <a:defRPr sz="100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endParaRPr lang="en-US" dirty="0"/>
          </a:p>
        </p:txBody>
      </p:sp>
    </p:spTree>
    <p:extLst>
      <p:ext uri="{BB962C8B-B14F-4D97-AF65-F5344CB8AC3E}">
        <p14:creationId xmlns:p14="http://schemas.microsoft.com/office/powerpoint/2010/main" val="92148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p:cNvPicPr>
          <p:nvPr/>
        </p:nvPicPr>
        <p:blipFill>
          <a:blip r:embed="rId3">
            <a:extLst>
              <a:ext uri="{28A0092B-C50C-407E-A947-70E740481C1C}">
                <a14:useLocalDpi xmlns:a14="http://schemas.microsoft.com/office/drawing/2010/main" val="0"/>
              </a:ext>
            </a:extLst>
          </a:blip>
          <a:srcRect r="20650"/>
          <a:stretch>
            <a:fillRect/>
          </a:stretch>
        </p:blipFill>
        <p:spPr bwMode="auto">
          <a:xfrm>
            <a:off x="149225" y="130175"/>
            <a:ext cx="6942138" cy="657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4463" y="4322763"/>
            <a:ext cx="8863012" cy="1444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60" name="Text Box 8"/>
          <p:cNvSpPr txBox="1">
            <a:spLocks noChangeArrowheads="1"/>
          </p:cNvSpPr>
          <p:nvPr/>
        </p:nvSpPr>
        <p:spPr bwMode="auto">
          <a:xfrm>
            <a:off x="3084513" y="1103313"/>
            <a:ext cx="5268912"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nSpc>
                <a:spcPct val="85000"/>
              </a:lnSpc>
              <a:spcBef>
                <a:spcPct val="0"/>
              </a:spcBef>
              <a:buFontTx/>
              <a:buNone/>
            </a:pPr>
            <a:r>
              <a:rPr lang="en-US" altLang="en-US" sz="2400" b="1">
                <a:latin typeface="Century Gothic" panose="020B0502020202020204" pitchFamily="34" charset="0"/>
              </a:rPr>
              <a:t>900 miles of Inland Waterways</a:t>
            </a:r>
          </a:p>
        </p:txBody>
      </p:sp>
      <p:sp>
        <p:nvSpPr>
          <p:cNvPr id="19461" name="Text Box 9"/>
          <p:cNvSpPr txBox="1">
            <a:spLocks noChangeArrowheads="1"/>
          </p:cNvSpPr>
          <p:nvPr/>
        </p:nvSpPr>
        <p:spPr bwMode="auto">
          <a:xfrm>
            <a:off x="3121025" y="1454150"/>
            <a:ext cx="58896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
                <a:srgbClr val="3E6682"/>
              </a:buClr>
            </a:pPr>
            <a:r>
              <a:rPr lang="en-US" altLang="en-US" sz="1700" b="1">
                <a:latin typeface="Century Gothic" panose="020B0502020202020204" pitchFamily="34" charset="0"/>
                <a:cs typeface="Arial" panose="020B0604020202020204" pitchFamily="34" charset="0"/>
              </a:rPr>
              <a:t>6 navigation locks </a:t>
            </a:r>
          </a:p>
          <a:p>
            <a:pPr>
              <a:spcBef>
                <a:spcPct val="0"/>
              </a:spcBef>
              <a:buClr>
                <a:srgbClr val="3E6682"/>
              </a:buClr>
            </a:pPr>
            <a:r>
              <a:rPr lang="en-US" altLang="en-US" sz="1700" b="1">
                <a:latin typeface="Century Gothic" panose="020B0502020202020204" pitchFamily="34" charset="0"/>
                <a:cs typeface="Arial" panose="020B0604020202020204" pitchFamily="34" charset="0"/>
              </a:rPr>
              <a:t>Intracoastal Waterway (IWW) from </a:t>
            </a:r>
            <a:br>
              <a:rPr lang="en-US" altLang="en-US" sz="1700" b="1">
                <a:latin typeface="Century Gothic" panose="020B0502020202020204" pitchFamily="34" charset="0"/>
                <a:cs typeface="Arial" panose="020B0604020202020204" pitchFamily="34" charset="0"/>
              </a:rPr>
            </a:br>
            <a:r>
              <a:rPr lang="en-US" altLang="en-US" sz="1700" b="1">
                <a:latin typeface="Century Gothic" panose="020B0502020202020204" pitchFamily="34" charset="0"/>
                <a:cs typeface="Arial" panose="020B0604020202020204" pitchFamily="34" charset="0"/>
              </a:rPr>
              <a:t>Jacksonville to Miami </a:t>
            </a:r>
          </a:p>
          <a:p>
            <a:pPr>
              <a:spcBef>
                <a:spcPct val="0"/>
              </a:spcBef>
              <a:buClr>
                <a:srgbClr val="3E6682"/>
              </a:buClr>
            </a:pPr>
            <a:r>
              <a:rPr lang="en-US" altLang="en-US" sz="1700" b="1">
                <a:latin typeface="Century Gothic" panose="020B0502020202020204" pitchFamily="34" charset="0"/>
                <a:cs typeface="Arial" panose="020B0604020202020204" pitchFamily="34" charset="0"/>
              </a:rPr>
              <a:t>Okeechobee Waterway (OWW) connecting the </a:t>
            </a:r>
            <a:br>
              <a:rPr lang="en-US" altLang="en-US" sz="1700" b="1">
                <a:latin typeface="Century Gothic" panose="020B0502020202020204" pitchFamily="34" charset="0"/>
                <a:cs typeface="Arial" panose="020B0604020202020204" pitchFamily="34" charset="0"/>
              </a:rPr>
            </a:br>
            <a:r>
              <a:rPr lang="en-US" altLang="en-US" sz="1700" b="1">
                <a:latin typeface="Century Gothic" panose="020B0502020202020204" pitchFamily="34" charset="0"/>
                <a:cs typeface="Arial" panose="020B0604020202020204" pitchFamily="34" charset="0"/>
              </a:rPr>
              <a:t>Atlantic Ocean to the Gulf of Mexico</a:t>
            </a:r>
          </a:p>
          <a:p>
            <a:pPr>
              <a:spcBef>
                <a:spcPct val="0"/>
              </a:spcBef>
              <a:buClr>
                <a:srgbClr val="3E6682"/>
              </a:buClr>
            </a:pPr>
            <a:r>
              <a:rPr lang="en-US" altLang="en-US" sz="1700" b="1">
                <a:latin typeface="Century Gothic" panose="020B0502020202020204" pitchFamily="34" charset="0"/>
                <a:cs typeface="Arial" panose="020B0604020202020204" pitchFamily="34" charset="0"/>
              </a:rPr>
              <a:t>Parts of the Gulf Intracoastal Waterway (GIWW)</a:t>
            </a:r>
          </a:p>
        </p:txBody>
      </p:sp>
      <p:sp>
        <p:nvSpPr>
          <p:cNvPr id="19462" name="Text Box 10"/>
          <p:cNvSpPr txBox="1">
            <a:spLocks noChangeArrowheads="1"/>
          </p:cNvSpPr>
          <p:nvPr/>
        </p:nvSpPr>
        <p:spPr bwMode="auto">
          <a:xfrm>
            <a:off x="3125788" y="3090863"/>
            <a:ext cx="13668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Century Gothic" panose="020B0502020202020204" pitchFamily="34" charset="0"/>
              </a:rPr>
              <a:t>Harbors</a:t>
            </a:r>
          </a:p>
        </p:txBody>
      </p:sp>
      <p:sp>
        <p:nvSpPr>
          <p:cNvPr id="19463" name="Text Box 11"/>
          <p:cNvSpPr txBox="1">
            <a:spLocks noChangeArrowheads="1"/>
          </p:cNvSpPr>
          <p:nvPr/>
        </p:nvSpPr>
        <p:spPr bwMode="auto">
          <a:xfrm>
            <a:off x="3135313" y="3467100"/>
            <a:ext cx="29416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
                <a:srgbClr val="3E6682"/>
              </a:buClr>
            </a:pPr>
            <a:r>
              <a:rPr lang="en-US" altLang="en-US" sz="1700" b="1">
                <a:latin typeface="Century Gothic" panose="020B0502020202020204" pitchFamily="34" charset="0"/>
                <a:cs typeface="Arial" panose="020B0604020202020204" pitchFamily="34" charset="0"/>
              </a:rPr>
              <a:t> 17 Deep Draft Harbors</a:t>
            </a:r>
          </a:p>
          <a:p>
            <a:pPr>
              <a:spcBef>
                <a:spcPct val="0"/>
              </a:spcBef>
              <a:buClr>
                <a:srgbClr val="3E6682"/>
              </a:buClr>
            </a:pPr>
            <a:r>
              <a:rPr lang="en-US" altLang="en-US" sz="1700" b="1">
                <a:latin typeface="Century Gothic" panose="020B0502020202020204" pitchFamily="34" charset="0"/>
                <a:cs typeface="Arial" panose="020B0604020202020204" pitchFamily="34" charset="0"/>
              </a:rPr>
              <a:t> 20 Shallow Draft Harbors</a:t>
            </a:r>
          </a:p>
        </p:txBody>
      </p:sp>
      <p:sp>
        <p:nvSpPr>
          <p:cNvPr id="19464" name="Text Box 13"/>
          <p:cNvSpPr txBox="1">
            <a:spLocks noChangeArrowheads="1"/>
          </p:cNvSpPr>
          <p:nvPr/>
        </p:nvSpPr>
        <p:spPr bwMode="auto">
          <a:xfrm>
            <a:off x="346075" y="4300538"/>
            <a:ext cx="16383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000" b="1">
                <a:latin typeface="Century Gothic" panose="020B0502020202020204" pitchFamily="34" charset="0"/>
                <a:cs typeface="Arial" panose="020B0604020202020204" pitchFamily="34" charset="0"/>
              </a:rPr>
              <a:t>JACKSONVILLE HARBOR</a:t>
            </a:r>
          </a:p>
        </p:txBody>
      </p:sp>
      <p:sp>
        <p:nvSpPr>
          <p:cNvPr id="19465" name="Text Box 14"/>
          <p:cNvSpPr txBox="1">
            <a:spLocks noChangeArrowheads="1"/>
          </p:cNvSpPr>
          <p:nvPr/>
        </p:nvSpPr>
        <p:spPr bwMode="auto">
          <a:xfrm>
            <a:off x="4922838" y="4298950"/>
            <a:ext cx="14700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000" b="1">
                <a:latin typeface="Century Gothic" panose="020B0502020202020204" pitchFamily="34" charset="0"/>
                <a:cs typeface="Arial" panose="020B0604020202020204" pitchFamily="34" charset="0"/>
              </a:rPr>
              <a:t>PORT EVERGLADES</a:t>
            </a:r>
          </a:p>
        </p:txBody>
      </p:sp>
      <p:sp>
        <p:nvSpPr>
          <p:cNvPr id="19466" name="Text Box 12"/>
          <p:cNvSpPr txBox="1">
            <a:spLocks noChangeArrowheads="1"/>
          </p:cNvSpPr>
          <p:nvPr/>
        </p:nvSpPr>
        <p:spPr bwMode="auto">
          <a:xfrm>
            <a:off x="2757488" y="4294188"/>
            <a:ext cx="126523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000" b="1">
                <a:latin typeface="Century Gothic" panose="020B0502020202020204" pitchFamily="34" charset="0"/>
                <a:cs typeface="Arial" panose="020B0604020202020204" pitchFamily="34" charset="0"/>
              </a:rPr>
              <a:t>MIAMI HARBOR</a:t>
            </a:r>
          </a:p>
        </p:txBody>
      </p:sp>
      <p:grpSp>
        <p:nvGrpSpPr>
          <p:cNvPr id="19467" name="Group 3"/>
          <p:cNvGrpSpPr>
            <a:grpSpLocks/>
          </p:cNvGrpSpPr>
          <p:nvPr/>
        </p:nvGrpSpPr>
        <p:grpSpPr bwMode="auto">
          <a:xfrm>
            <a:off x="222250" y="4287838"/>
            <a:ext cx="8689975" cy="1403350"/>
            <a:chOff x="221999" y="4287599"/>
            <a:chExt cx="8430765" cy="1362207"/>
          </a:xfrm>
        </p:grpSpPr>
        <p:sp>
          <p:nvSpPr>
            <p:cNvPr id="19470" name="Text Box 15"/>
            <p:cNvSpPr txBox="1">
              <a:spLocks noChangeArrowheads="1"/>
            </p:cNvSpPr>
            <p:nvPr/>
          </p:nvSpPr>
          <p:spPr bwMode="auto">
            <a:xfrm>
              <a:off x="7051934" y="4287599"/>
              <a:ext cx="130492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FontTx/>
                <a:buNone/>
              </a:pPr>
              <a:r>
                <a:rPr lang="en-US" altLang="en-US" sz="1000" b="1">
                  <a:latin typeface="Century Gothic" panose="020B0502020202020204" pitchFamily="34" charset="0"/>
                  <a:cs typeface="Arial" panose="020B0604020202020204" pitchFamily="34" charset="0"/>
                </a:rPr>
                <a:t>TAMPA HARBOR</a:t>
              </a:r>
            </a:p>
          </p:txBody>
        </p:sp>
        <p:pic>
          <p:nvPicPr>
            <p:cNvPr id="19471" name="Picture 9" descr="miami_harbo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61826" y="4480948"/>
              <a:ext cx="2135187"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19472" name="Picture 17" descr="Picture6.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61370" y="4484581"/>
              <a:ext cx="2122488"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pic>
          <p:nvPicPr>
            <p:cNvPr id="19473"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3451" y="4474598"/>
              <a:ext cx="2119313"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9474" name="Picture 25" descr="ShipCraneContainerOperationJaxPort.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1999" y="4483267"/>
              <a:ext cx="187642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8" name="Text Box 36"/>
          <p:cNvSpPr txBox="1">
            <a:spLocks noChangeArrowheads="1"/>
          </p:cNvSpPr>
          <p:nvPr/>
        </p:nvSpPr>
        <p:spPr bwMode="auto">
          <a:xfrm>
            <a:off x="-9525" y="179388"/>
            <a:ext cx="9153525"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80000"/>
              </a:lnSpc>
              <a:spcBef>
                <a:spcPct val="0"/>
              </a:spcBef>
              <a:buFontTx/>
              <a:buNone/>
            </a:pPr>
            <a:r>
              <a:rPr lang="en-US" altLang="en-US" sz="2000" b="1">
                <a:solidFill>
                  <a:srgbClr val="3E6C82"/>
                </a:solidFill>
                <a:latin typeface="Century Gothic" panose="020B0502020202020204" pitchFamily="34" charset="0"/>
              </a:rPr>
              <a:t>OUR MISSION</a:t>
            </a:r>
            <a:r>
              <a:rPr lang="en-US" altLang="en-US" sz="2000" b="1">
                <a:solidFill>
                  <a:srgbClr val="0070C0"/>
                </a:solidFill>
                <a:latin typeface="Century Gothic" panose="020B0502020202020204" pitchFamily="34" charset="0"/>
              </a:rPr>
              <a:t/>
            </a:r>
            <a:br>
              <a:rPr lang="en-US" altLang="en-US" sz="2000" b="1">
                <a:solidFill>
                  <a:srgbClr val="0070C0"/>
                </a:solidFill>
                <a:latin typeface="Century Gothic" panose="020B0502020202020204" pitchFamily="34" charset="0"/>
              </a:rPr>
            </a:br>
            <a:r>
              <a:rPr lang="en-US" altLang="en-US" sz="3600" b="1">
                <a:latin typeface="Century Gothic" panose="020B0502020202020204" pitchFamily="34" charset="0"/>
              </a:rPr>
              <a:t>NAVIGATION</a:t>
            </a:r>
          </a:p>
        </p:txBody>
      </p:sp>
      <p:sp>
        <p:nvSpPr>
          <p:cNvPr id="19469" name="Slide Number Placeholder 5"/>
          <p:cNvSpPr txBox="1">
            <a:spLocks noGrp="1"/>
          </p:cNvSpPr>
          <p:nvPr/>
        </p:nvSpPr>
        <p:spPr bwMode="auto">
          <a:xfrm>
            <a:off x="58738" y="6626225"/>
            <a:ext cx="9144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ct val="20000"/>
              </a:spcBef>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SzPct val="75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SzPct val="75000"/>
              <a:buFont typeface="Wingdings 3" panose="05040102010807070707" pitchFamily="18" charset="2"/>
              <a:buChar char="w"/>
              <a:defRPr sz="2000">
                <a:solidFill>
                  <a:schemeClr val="tx1"/>
                </a:solidFill>
                <a:latin typeface="Arial" panose="020B0604020202020204" pitchFamily="34" charset="0"/>
              </a:defRPr>
            </a:lvl4pPr>
            <a:lvl5pPr marL="2057400" indent="-228600">
              <a:spcBef>
                <a:spcPct val="20000"/>
              </a:spcBef>
              <a:buSzPct val="50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50000"/>
              <a:buFont typeface="Wingdings" panose="05000000000000000000" pitchFamily="2" charset="2"/>
              <a:buChar char="¡"/>
              <a:defRPr sz="2000">
                <a:solidFill>
                  <a:schemeClr val="tx1"/>
                </a:solidFill>
                <a:latin typeface="Arial" panose="020B0604020202020204" pitchFamily="34" charset="0"/>
              </a:defRPr>
            </a:lvl9pPr>
          </a:lstStyle>
          <a:p>
            <a:pPr algn="r" eaLnBrk="1" hangingPunct="1">
              <a:spcBef>
                <a:spcPct val="0"/>
              </a:spcBef>
              <a:buFontTx/>
              <a:buNone/>
            </a:pPr>
            <a:fld id="{237A87EE-F4DC-44A3-AA8C-AE4BE1D57944}" type="slidenum">
              <a:rPr lang="en-US" altLang="en-US" sz="1200" b="1">
                <a:latin typeface="Century Gothic" panose="020B0502020202020204" pitchFamily="34" charset="0"/>
              </a:rPr>
              <a:pPr algn="r" eaLnBrk="1" hangingPunct="1">
                <a:spcBef>
                  <a:spcPct val="0"/>
                </a:spcBef>
                <a:buFontTx/>
                <a:buNone/>
              </a:pPr>
              <a:t>8</a:t>
            </a:fld>
            <a:endParaRPr lang="en-US" altLang="en-US" sz="1200" b="1">
              <a:latin typeface="Century Gothic" panose="020B0502020202020204" pitchFamily="34" charset="0"/>
            </a:endParaRPr>
          </a:p>
        </p:txBody>
      </p:sp>
    </p:spTree>
    <p:extLst>
      <p:ext uri="{BB962C8B-B14F-4D97-AF65-F5344CB8AC3E}">
        <p14:creationId xmlns:p14="http://schemas.microsoft.com/office/powerpoint/2010/main" val="2589473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6" y="190499"/>
            <a:ext cx="8382000" cy="806451"/>
          </a:xfrm>
        </p:spPr>
        <p:txBody>
          <a:bodyPr/>
          <a:lstStyle/>
          <a:p>
            <a:pPr algn="ctr"/>
            <a:r>
              <a:rPr lang="en-US" dirty="0" smtClean="0">
                <a:solidFill>
                  <a:schemeClr val="tx1"/>
                </a:solidFill>
              </a:rPr>
              <a:t>**PL115-123 Supplemental </a:t>
            </a:r>
            <a:br>
              <a:rPr lang="en-US" dirty="0" smtClean="0">
                <a:solidFill>
                  <a:schemeClr val="tx1"/>
                </a:solidFill>
              </a:rPr>
            </a:br>
            <a:r>
              <a:rPr lang="en-US" dirty="0" smtClean="0">
                <a:solidFill>
                  <a:schemeClr val="tx1"/>
                </a:solidFill>
              </a:rPr>
              <a:t>disaster response UPDATE</a:t>
            </a:r>
            <a:endParaRPr lang="en-US" dirty="0">
              <a:solidFill>
                <a:schemeClr val="tx1"/>
              </a:solidFill>
            </a:endParaRPr>
          </a:p>
        </p:txBody>
      </p:sp>
      <p:sp>
        <p:nvSpPr>
          <p:cNvPr id="3" name="Content Placeholder 2"/>
          <p:cNvSpPr>
            <a:spLocks noGrp="1"/>
          </p:cNvSpPr>
          <p:nvPr>
            <p:ph idx="1"/>
          </p:nvPr>
        </p:nvSpPr>
        <p:spPr>
          <a:xfrm>
            <a:off x="287336" y="1179460"/>
            <a:ext cx="8382000" cy="4718049"/>
          </a:xfrm>
        </p:spPr>
        <p:txBody>
          <a:bodyPr/>
          <a:lstStyle/>
          <a:p>
            <a:pPr>
              <a:spcBef>
                <a:spcPts val="1200"/>
              </a:spcBef>
            </a:pPr>
            <a:r>
              <a:rPr lang="en-US" sz="1600" dirty="0" smtClean="0">
                <a:solidFill>
                  <a:schemeClr val="tx1"/>
                </a:solidFill>
              </a:rPr>
              <a:t>--</a:t>
            </a:r>
            <a:r>
              <a:rPr lang="en-US" sz="1600" b="1" dirty="0">
                <a:solidFill>
                  <a:schemeClr val="tx1"/>
                </a:solidFill>
              </a:rPr>
              <a:t>INVESTIGATIONS:  </a:t>
            </a:r>
            <a:r>
              <a:rPr lang="en-US" sz="1600" dirty="0">
                <a:solidFill>
                  <a:schemeClr val="tx1"/>
                </a:solidFill>
              </a:rPr>
              <a:t>8</a:t>
            </a:r>
            <a:r>
              <a:rPr lang="en-US" sz="1600" dirty="0" smtClean="0">
                <a:solidFill>
                  <a:schemeClr val="tx1"/>
                </a:solidFill>
              </a:rPr>
              <a:t> </a:t>
            </a:r>
            <a:r>
              <a:rPr lang="en-US" sz="1600" dirty="0">
                <a:solidFill>
                  <a:schemeClr val="tx1"/>
                </a:solidFill>
              </a:rPr>
              <a:t>projects, </a:t>
            </a:r>
            <a:r>
              <a:rPr lang="en-US" sz="1600" dirty="0" smtClean="0">
                <a:solidFill>
                  <a:schemeClr val="tx1"/>
                </a:solidFill>
              </a:rPr>
              <a:t>$27,233,000 </a:t>
            </a:r>
            <a:r>
              <a:rPr lang="en-US" sz="1600" dirty="0">
                <a:solidFill>
                  <a:schemeClr val="tx1"/>
                </a:solidFill>
              </a:rPr>
              <a:t>approved, </a:t>
            </a:r>
            <a:r>
              <a:rPr lang="en-US" sz="1600" dirty="0" smtClean="0">
                <a:solidFill>
                  <a:schemeClr val="tx1"/>
                </a:solidFill>
              </a:rPr>
              <a:t>$4,642,000 </a:t>
            </a:r>
            <a:r>
              <a:rPr lang="en-US" sz="1600" dirty="0">
                <a:solidFill>
                  <a:schemeClr val="tx1"/>
                </a:solidFill>
              </a:rPr>
              <a:t>funds issued, </a:t>
            </a:r>
            <a:r>
              <a:rPr lang="en-US" sz="1600" dirty="0" smtClean="0">
                <a:solidFill>
                  <a:schemeClr val="tx1"/>
                </a:solidFill>
              </a:rPr>
              <a:t>$4,642,000 </a:t>
            </a:r>
            <a:r>
              <a:rPr lang="en-US" sz="1600" dirty="0">
                <a:solidFill>
                  <a:schemeClr val="tx1"/>
                </a:solidFill>
              </a:rPr>
              <a:t>budget authority, </a:t>
            </a:r>
            <a:r>
              <a:rPr lang="en-US" sz="1600" dirty="0" smtClean="0">
                <a:solidFill>
                  <a:schemeClr val="tx1"/>
                </a:solidFill>
              </a:rPr>
              <a:t>$454,000 </a:t>
            </a:r>
            <a:r>
              <a:rPr lang="en-US" sz="1600" dirty="0">
                <a:solidFill>
                  <a:schemeClr val="tx1"/>
                </a:solidFill>
              </a:rPr>
              <a:t>obligations, </a:t>
            </a:r>
            <a:r>
              <a:rPr lang="en-US" sz="1600" dirty="0" smtClean="0">
                <a:solidFill>
                  <a:schemeClr val="tx1"/>
                </a:solidFill>
              </a:rPr>
              <a:t>$378,500 expenditures.</a:t>
            </a:r>
            <a:endParaRPr lang="en-US" sz="1600" dirty="0">
              <a:solidFill>
                <a:schemeClr val="tx1"/>
              </a:solidFill>
            </a:endParaRPr>
          </a:p>
          <a:p>
            <a:pPr>
              <a:spcBef>
                <a:spcPts val="1200"/>
              </a:spcBef>
            </a:pPr>
            <a:r>
              <a:rPr lang="en-US" sz="1600" dirty="0">
                <a:solidFill>
                  <a:schemeClr val="tx1"/>
                </a:solidFill>
              </a:rPr>
              <a:t>--</a:t>
            </a:r>
            <a:r>
              <a:rPr lang="en-US" sz="1600" b="1" dirty="0">
                <a:solidFill>
                  <a:schemeClr val="tx1"/>
                </a:solidFill>
              </a:rPr>
              <a:t>CONSTRUCTION (Long Term):  </a:t>
            </a:r>
            <a:r>
              <a:rPr lang="en-US" sz="1600" dirty="0">
                <a:solidFill>
                  <a:schemeClr val="tx1"/>
                </a:solidFill>
              </a:rPr>
              <a:t>21 projects, $</a:t>
            </a:r>
            <a:r>
              <a:rPr lang="en-US" sz="1600" dirty="0" smtClean="0">
                <a:solidFill>
                  <a:schemeClr val="tx1"/>
                </a:solidFill>
              </a:rPr>
              <a:t>3,308,613,000 </a:t>
            </a:r>
            <a:r>
              <a:rPr lang="en-US" sz="1600" dirty="0">
                <a:solidFill>
                  <a:schemeClr val="tx1"/>
                </a:solidFill>
              </a:rPr>
              <a:t>approved, </a:t>
            </a:r>
            <a:r>
              <a:rPr lang="en-US" sz="1600" dirty="0" smtClean="0">
                <a:solidFill>
                  <a:schemeClr val="tx1"/>
                </a:solidFill>
              </a:rPr>
              <a:t>$20,107,000 </a:t>
            </a:r>
            <a:r>
              <a:rPr lang="en-US" sz="1600" dirty="0">
                <a:solidFill>
                  <a:schemeClr val="tx1"/>
                </a:solidFill>
              </a:rPr>
              <a:t>funds </a:t>
            </a:r>
            <a:r>
              <a:rPr lang="en-US" sz="1600" dirty="0" smtClean="0">
                <a:solidFill>
                  <a:schemeClr val="tx1"/>
                </a:solidFill>
              </a:rPr>
              <a:t>issued, $20,107,000 </a:t>
            </a:r>
            <a:r>
              <a:rPr lang="en-US" sz="1600" dirty="0">
                <a:solidFill>
                  <a:schemeClr val="tx1"/>
                </a:solidFill>
              </a:rPr>
              <a:t>budget authority, </a:t>
            </a:r>
            <a:r>
              <a:rPr lang="en-US" sz="1600" dirty="0" smtClean="0">
                <a:solidFill>
                  <a:schemeClr val="tx1"/>
                </a:solidFill>
              </a:rPr>
              <a:t>$1,460,000 </a:t>
            </a:r>
            <a:r>
              <a:rPr lang="en-US" sz="1600" dirty="0">
                <a:solidFill>
                  <a:schemeClr val="tx1"/>
                </a:solidFill>
              </a:rPr>
              <a:t>obligations, </a:t>
            </a:r>
            <a:r>
              <a:rPr lang="en-US" sz="1600" dirty="0" smtClean="0">
                <a:solidFill>
                  <a:schemeClr val="tx1"/>
                </a:solidFill>
              </a:rPr>
              <a:t>$1,084,000 expenditures. </a:t>
            </a:r>
          </a:p>
          <a:p>
            <a:pPr>
              <a:spcBef>
                <a:spcPts val="1200"/>
              </a:spcBef>
            </a:pPr>
            <a:r>
              <a:rPr lang="en-US" sz="1600" b="1" dirty="0" smtClean="0">
                <a:solidFill>
                  <a:schemeClr val="tx1"/>
                </a:solidFill>
              </a:rPr>
              <a:t>CONSTRUCTION </a:t>
            </a:r>
            <a:r>
              <a:rPr lang="en-US" sz="1600" b="1" dirty="0">
                <a:solidFill>
                  <a:schemeClr val="tx1"/>
                </a:solidFill>
              </a:rPr>
              <a:t>(Short Term):  </a:t>
            </a:r>
            <a:r>
              <a:rPr lang="en-US" sz="1600" dirty="0">
                <a:solidFill>
                  <a:schemeClr val="tx1"/>
                </a:solidFill>
              </a:rPr>
              <a:t>1 project, </a:t>
            </a:r>
            <a:r>
              <a:rPr lang="en-US" sz="1600" dirty="0" smtClean="0">
                <a:solidFill>
                  <a:schemeClr val="tx1"/>
                </a:solidFill>
              </a:rPr>
              <a:t>$</a:t>
            </a:r>
            <a:r>
              <a:rPr lang="en-US" sz="1600" dirty="0">
                <a:solidFill>
                  <a:schemeClr val="tx1"/>
                </a:solidFill>
              </a:rPr>
              <a:t>5</a:t>
            </a:r>
            <a:r>
              <a:rPr lang="en-US" sz="1600" dirty="0" smtClean="0">
                <a:solidFill>
                  <a:schemeClr val="tx1"/>
                </a:solidFill>
              </a:rPr>
              <a:t>0,000 </a:t>
            </a:r>
            <a:r>
              <a:rPr lang="en-US" sz="1600" dirty="0">
                <a:solidFill>
                  <a:schemeClr val="tx1"/>
                </a:solidFill>
              </a:rPr>
              <a:t>approved, $50,000 funds issued, $50,000 budget authority, $8,357 obligations</a:t>
            </a:r>
            <a:r>
              <a:rPr lang="en-US" sz="1600" dirty="0" smtClean="0">
                <a:solidFill>
                  <a:schemeClr val="tx1"/>
                </a:solidFill>
              </a:rPr>
              <a:t>/$8,357 expenditures.</a:t>
            </a:r>
            <a:endParaRPr lang="en-US" sz="1600" dirty="0">
              <a:solidFill>
                <a:schemeClr val="tx1"/>
              </a:solidFill>
            </a:endParaRPr>
          </a:p>
          <a:p>
            <a:pPr>
              <a:spcBef>
                <a:spcPts val="1200"/>
              </a:spcBef>
            </a:pPr>
            <a:r>
              <a:rPr lang="en-US" sz="1600" dirty="0">
                <a:solidFill>
                  <a:schemeClr val="tx1"/>
                </a:solidFill>
              </a:rPr>
              <a:t>--</a:t>
            </a:r>
            <a:r>
              <a:rPr lang="en-US" sz="1600" b="1" dirty="0">
                <a:solidFill>
                  <a:schemeClr val="tx1"/>
                </a:solidFill>
              </a:rPr>
              <a:t>FCCE:  </a:t>
            </a:r>
            <a:r>
              <a:rPr lang="en-US" sz="1600" dirty="0">
                <a:solidFill>
                  <a:schemeClr val="tx1"/>
                </a:solidFill>
              </a:rPr>
              <a:t>10 projects, $</a:t>
            </a:r>
            <a:r>
              <a:rPr lang="en-US" sz="1600" dirty="0" smtClean="0">
                <a:solidFill>
                  <a:schemeClr val="tx1"/>
                </a:solidFill>
              </a:rPr>
              <a:t>184,564,000 </a:t>
            </a:r>
            <a:r>
              <a:rPr lang="en-US" sz="1600" dirty="0">
                <a:solidFill>
                  <a:schemeClr val="tx1"/>
                </a:solidFill>
              </a:rPr>
              <a:t>approved, </a:t>
            </a:r>
            <a:r>
              <a:rPr lang="en-US" sz="1600" dirty="0" smtClean="0">
                <a:solidFill>
                  <a:schemeClr val="tx1"/>
                </a:solidFill>
              </a:rPr>
              <a:t>$72,283,000 </a:t>
            </a:r>
            <a:r>
              <a:rPr lang="en-US" sz="1600" dirty="0">
                <a:solidFill>
                  <a:schemeClr val="tx1"/>
                </a:solidFill>
              </a:rPr>
              <a:t>funds issued, </a:t>
            </a:r>
            <a:r>
              <a:rPr lang="en-US" sz="1600" dirty="0" smtClean="0">
                <a:solidFill>
                  <a:schemeClr val="tx1"/>
                </a:solidFill>
              </a:rPr>
              <a:t>$72,283,000 </a:t>
            </a:r>
            <a:r>
              <a:rPr lang="en-US" sz="1600" dirty="0">
                <a:solidFill>
                  <a:schemeClr val="tx1"/>
                </a:solidFill>
              </a:rPr>
              <a:t>budget authority, </a:t>
            </a:r>
            <a:r>
              <a:rPr lang="en-US" sz="1600" dirty="0" smtClean="0">
                <a:solidFill>
                  <a:schemeClr val="tx1"/>
                </a:solidFill>
              </a:rPr>
              <a:t>$15,517,000 </a:t>
            </a:r>
            <a:r>
              <a:rPr lang="en-US" sz="1600" dirty="0">
                <a:solidFill>
                  <a:schemeClr val="tx1"/>
                </a:solidFill>
              </a:rPr>
              <a:t>obligations, </a:t>
            </a:r>
            <a:r>
              <a:rPr lang="en-US" sz="1600" dirty="0" smtClean="0">
                <a:solidFill>
                  <a:schemeClr val="tx1"/>
                </a:solidFill>
              </a:rPr>
              <a:t>$596,400 expenditures.</a:t>
            </a:r>
            <a:endParaRPr lang="en-US" sz="1600" dirty="0">
              <a:solidFill>
                <a:schemeClr val="tx1"/>
              </a:solidFill>
            </a:endParaRPr>
          </a:p>
          <a:p>
            <a:pPr>
              <a:spcBef>
                <a:spcPts val="1200"/>
              </a:spcBef>
            </a:pPr>
            <a:r>
              <a:rPr lang="en-US" sz="1600" dirty="0">
                <a:solidFill>
                  <a:schemeClr val="tx1"/>
                </a:solidFill>
              </a:rPr>
              <a:t>--</a:t>
            </a:r>
            <a:r>
              <a:rPr lang="en-US" sz="1600" b="1" dirty="0">
                <a:solidFill>
                  <a:schemeClr val="tx1"/>
                </a:solidFill>
              </a:rPr>
              <a:t>O&amp;M:  </a:t>
            </a:r>
            <a:r>
              <a:rPr lang="en-US" sz="1600" dirty="0">
                <a:solidFill>
                  <a:schemeClr val="tx1"/>
                </a:solidFill>
              </a:rPr>
              <a:t>17 projects, $83,290,000 approved, </a:t>
            </a:r>
            <a:r>
              <a:rPr lang="en-US" sz="1600" dirty="0" smtClean="0">
                <a:solidFill>
                  <a:schemeClr val="tx1"/>
                </a:solidFill>
              </a:rPr>
              <a:t>$47,948,000 </a:t>
            </a:r>
            <a:r>
              <a:rPr lang="en-US" sz="1600" dirty="0">
                <a:solidFill>
                  <a:schemeClr val="tx1"/>
                </a:solidFill>
              </a:rPr>
              <a:t>funds issued, </a:t>
            </a:r>
            <a:r>
              <a:rPr lang="en-US" sz="1600" dirty="0" smtClean="0">
                <a:solidFill>
                  <a:schemeClr val="tx1"/>
                </a:solidFill>
              </a:rPr>
              <a:t>$47,948,000 </a:t>
            </a:r>
            <a:r>
              <a:rPr lang="en-US" sz="1600" dirty="0">
                <a:solidFill>
                  <a:schemeClr val="tx1"/>
                </a:solidFill>
              </a:rPr>
              <a:t>budget authority, $</a:t>
            </a:r>
            <a:r>
              <a:rPr lang="en-US" sz="1600" dirty="0" smtClean="0">
                <a:solidFill>
                  <a:schemeClr val="tx1"/>
                </a:solidFill>
              </a:rPr>
              <a:t>11,306,000 </a:t>
            </a:r>
            <a:r>
              <a:rPr lang="en-US" sz="1600" dirty="0">
                <a:solidFill>
                  <a:schemeClr val="tx1"/>
                </a:solidFill>
              </a:rPr>
              <a:t>obligations, </a:t>
            </a:r>
            <a:r>
              <a:rPr lang="en-US" sz="1600" dirty="0" smtClean="0">
                <a:solidFill>
                  <a:schemeClr val="tx1"/>
                </a:solidFill>
              </a:rPr>
              <a:t>$1,718,000 expenditures.</a:t>
            </a:r>
            <a:endParaRPr lang="en-US" sz="1600" dirty="0">
              <a:solidFill>
                <a:schemeClr val="tx1"/>
              </a:solidFill>
            </a:endParaRPr>
          </a:p>
          <a:p>
            <a:pPr>
              <a:spcBef>
                <a:spcPts val="1200"/>
              </a:spcBef>
            </a:pPr>
            <a:r>
              <a:rPr lang="en-US" sz="1600" dirty="0">
                <a:solidFill>
                  <a:schemeClr val="tx1"/>
                </a:solidFill>
              </a:rPr>
              <a:t>--</a:t>
            </a:r>
            <a:r>
              <a:rPr lang="en-US" sz="1600" b="1" dirty="0">
                <a:solidFill>
                  <a:schemeClr val="tx1"/>
                </a:solidFill>
              </a:rPr>
              <a:t>TOTAL:  </a:t>
            </a:r>
            <a:r>
              <a:rPr lang="en-US" sz="1600" dirty="0">
                <a:solidFill>
                  <a:schemeClr val="tx1"/>
                </a:solidFill>
              </a:rPr>
              <a:t>62 projects, $</a:t>
            </a:r>
            <a:r>
              <a:rPr lang="en-US" sz="1600" dirty="0" smtClean="0">
                <a:solidFill>
                  <a:schemeClr val="tx1"/>
                </a:solidFill>
              </a:rPr>
              <a:t>3,615,143,000 </a:t>
            </a:r>
            <a:r>
              <a:rPr lang="en-US" sz="1600" dirty="0">
                <a:solidFill>
                  <a:schemeClr val="tx1"/>
                </a:solidFill>
              </a:rPr>
              <a:t>approved, </a:t>
            </a:r>
            <a:r>
              <a:rPr lang="en-US" sz="1600" dirty="0" smtClean="0">
                <a:solidFill>
                  <a:schemeClr val="tx1"/>
                </a:solidFill>
              </a:rPr>
              <a:t>$146,629,000 </a:t>
            </a:r>
            <a:r>
              <a:rPr lang="en-US" sz="1600" dirty="0">
                <a:solidFill>
                  <a:schemeClr val="tx1"/>
                </a:solidFill>
              </a:rPr>
              <a:t>funds issued, </a:t>
            </a:r>
            <a:r>
              <a:rPr lang="en-US" sz="1600" dirty="0" smtClean="0">
                <a:solidFill>
                  <a:schemeClr val="tx1"/>
                </a:solidFill>
              </a:rPr>
              <a:t>$146,629,000 </a:t>
            </a:r>
            <a:r>
              <a:rPr lang="en-US" sz="1600" dirty="0">
                <a:solidFill>
                  <a:schemeClr val="tx1"/>
                </a:solidFill>
              </a:rPr>
              <a:t>budget authority, </a:t>
            </a:r>
            <a:r>
              <a:rPr lang="en-US" sz="1600" dirty="0" smtClean="0">
                <a:solidFill>
                  <a:schemeClr val="tx1"/>
                </a:solidFill>
              </a:rPr>
              <a:t>$28,807,000 </a:t>
            </a:r>
            <a:r>
              <a:rPr lang="en-US" sz="1600" dirty="0">
                <a:solidFill>
                  <a:schemeClr val="tx1"/>
                </a:solidFill>
              </a:rPr>
              <a:t>obligations, </a:t>
            </a:r>
            <a:r>
              <a:rPr lang="en-US" sz="1600" dirty="0" smtClean="0">
                <a:solidFill>
                  <a:schemeClr val="tx1"/>
                </a:solidFill>
              </a:rPr>
              <a:t>$3,847,000 expended.</a:t>
            </a:r>
          </a:p>
          <a:p>
            <a:pPr>
              <a:spcBef>
                <a:spcPts val="1200"/>
              </a:spcBef>
            </a:pPr>
            <a:r>
              <a:rPr lang="en-US" sz="1000" dirty="0" smtClean="0">
                <a:solidFill>
                  <a:schemeClr val="tx1"/>
                </a:solidFill>
              </a:rPr>
              <a:t>**As of 19 Nov 18</a:t>
            </a:r>
            <a:endParaRPr lang="en-US" sz="1000" dirty="0">
              <a:solidFill>
                <a:schemeClr val="tx1"/>
              </a:solidFill>
            </a:endParaRPr>
          </a:p>
        </p:txBody>
      </p:sp>
      <p:sp>
        <p:nvSpPr>
          <p:cNvPr id="5" name="Slide Number Placeholder 4"/>
          <p:cNvSpPr>
            <a:spLocks noGrp="1"/>
          </p:cNvSpPr>
          <p:nvPr>
            <p:ph type="sldNum" sz="quarter" idx="11"/>
          </p:nvPr>
        </p:nvSpPr>
        <p:spPr/>
        <p:txBody>
          <a:bodyPr/>
          <a:lstStyle/>
          <a:p>
            <a:fld id="{9A257827-C34C-4251-B995-96C9C233CCC8}" type="slidenum">
              <a:rPr lang="en-US" smtClean="0"/>
              <a:pPr/>
              <a:t>9</a:t>
            </a:fld>
            <a:endParaRPr lang="en-US"/>
          </a:p>
        </p:txBody>
      </p:sp>
    </p:spTree>
    <p:extLst>
      <p:ext uri="{BB962C8B-B14F-4D97-AF65-F5344CB8AC3E}">
        <p14:creationId xmlns:p14="http://schemas.microsoft.com/office/powerpoint/2010/main" val="2228959430"/>
      </p:ext>
    </p:extLst>
  </p:cSld>
  <p:clrMapOvr>
    <a:masterClrMapping/>
  </p:clrMapOvr>
</p:sld>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BF8E658DB0A54B8187A6E67B60E163" ma:contentTypeVersion="0" ma:contentTypeDescription="Create a new document." ma:contentTypeScope="" ma:versionID="1504960db1cd6bb0cf8766f38937cde8">
  <xsd:schema xmlns:xsd="http://www.w3.org/2001/XMLSchema" xmlns:xs="http://www.w3.org/2001/XMLSchema" xmlns:p="http://schemas.microsoft.com/office/2006/metadata/properties" targetNamespace="http://schemas.microsoft.com/office/2006/metadata/properties" ma:root="true" ma:fieldsID="99e1bb848b3dbeaa73f518430b0ba98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25E201-5902-41E7-9273-7322F4F26CF6}">
  <ds:schemaRefs>
    <ds:schemaRef ds:uri="http://schemas.microsoft.com/sharepoint/v3/contenttype/forms"/>
  </ds:schemaRefs>
</ds:datastoreItem>
</file>

<file path=customXml/itemProps2.xml><?xml version="1.0" encoding="utf-8"?>
<ds:datastoreItem xmlns:ds="http://schemas.openxmlformats.org/officeDocument/2006/customXml" ds:itemID="{F189655D-531A-4AA7-A25F-8840668F401B}">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C698438F-2F48-4385-AD73-3DE8C841D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4598</TotalTime>
  <Words>6177</Words>
  <Application>Microsoft Office PowerPoint</Application>
  <PresentationFormat>On-screen Show (4:3)</PresentationFormat>
  <Paragraphs>1449</Paragraphs>
  <Slides>37</Slides>
  <Notes>30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9" baseType="lpstr">
      <vt:lpstr>ＭＳ Ｐゴシック</vt:lpstr>
      <vt:lpstr>Arial</vt:lpstr>
      <vt:lpstr>Arial Black</vt:lpstr>
      <vt:lpstr>Calibri</vt:lpstr>
      <vt:lpstr>Calibri Light</vt:lpstr>
      <vt:lpstr>Century Gothic</vt:lpstr>
      <vt:lpstr>Tahoma</vt:lpstr>
      <vt:lpstr>Times New Roman</vt:lpstr>
      <vt:lpstr>Wingdings</vt:lpstr>
      <vt:lpstr>Title Slide Templates</vt:lpstr>
      <vt:lpstr>Content Templates</vt:lpstr>
      <vt:lpstr>Worksheet</vt:lpstr>
      <vt:lpstr>Jacksonville district prograM  briefiNG</vt:lpstr>
      <vt:lpstr>Briefing purpose/Agenda</vt:lpstr>
      <vt:lpstr>PowerPoint Presentation</vt:lpstr>
      <vt:lpstr>PowerPoint Presentation</vt:lpstr>
      <vt:lpstr>MAJOR CUSTOMERS, STAKEHOLDERS  AND PARTNER AGENCIES</vt:lpstr>
      <vt:lpstr>PowerPoint Presentation</vt:lpstr>
      <vt:lpstr>PowerPoint Presentation</vt:lpstr>
      <vt:lpstr>PowerPoint Presentation</vt:lpstr>
      <vt:lpstr>**PL115-123 Supplemental  disaster response UPDATE</vt:lpstr>
      <vt:lpstr>Herbert hoover dike implementation plan</vt:lpstr>
      <vt:lpstr>PowerPoint Presentation</vt:lpstr>
      <vt:lpstr>PowerPoint Presentation</vt:lpstr>
      <vt:lpstr>FLOOD RISK MANAGEMENT &amp; Ecosystem restoration: Antilles</vt:lpstr>
      <vt:lpstr>PowerPoint Presentation</vt:lpstr>
      <vt:lpstr>PowerPoint Presentation</vt:lpstr>
      <vt:lpstr>DISTRICT EXECUTION</vt:lpstr>
      <vt:lpstr>Jacksonville District Funding FY 2017 – FY 2019 ($1,000’s)</vt:lpstr>
      <vt:lpstr>JACKSONVILLE DISTRICT PROGRAMS  by Fiscal Year (FY) </vt:lpstr>
      <vt:lpstr>JACKSONVILLE DISTRICT WORKLOAD TRENDS</vt:lpstr>
      <vt:lpstr>DOING BUSINESS WITH THE CORPS OF ENGINEERS</vt:lpstr>
      <vt:lpstr>Jacksonville District FY2019 &amp; Beyond Contracting Opportunities </vt:lpstr>
      <vt:lpstr>Jacksonville District FY2019 &amp; Beyond Contracting Opportunities </vt:lpstr>
      <vt:lpstr>Jacksonville District FY2019 &amp; Beyond Contracting Opportunities </vt:lpstr>
      <vt:lpstr>Jacksonville District FY2019 &amp; Beyond Contracting Opportunities </vt:lpstr>
      <vt:lpstr>Jacksonville District FY2019 &amp; Beyond Contracting Opportunities </vt:lpstr>
      <vt:lpstr>Jacksonville District FY2019 &amp; Beyond Contracting Opportunities </vt:lpstr>
      <vt:lpstr>Jacksonville District FY2019 &amp; Beyond Contracting Opportunities </vt:lpstr>
      <vt:lpstr>Jacksonville District FY2019 &amp; Beyond Contracting Opportunities </vt:lpstr>
      <vt:lpstr>Jacksonville District FY2019 &amp; Beyond Contracting Opportunities </vt:lpstr>
      <vt:lpstr>Jacksonville District FY2019 &amp; Beyond Contracting Opportunities </vt:lpstr>
      <vt:lpstr>Jacksonville District FY2019 &amp; Beyond Contracting Opportunities </vt:lpstr>
      <vt:lpstr>Jacksonville District FY2019 &amp; Beyond Contracting Opportunities </vt:lpstr>
      <vt:lpstr>Jacksonville District FY2019 &amp; Beyond Contracting Opportunities </vt:lpstr>
      <vt:lpstr>Jacksonville District FY2019 &amp; Beyond Contracting Opportunities </vt:lpstr>
      <vt:lpstr>Jacksonville District FY2019 &amp; Beyond Contracting Opportunities </vt:lpstr>
      <vt:lpstr>PowerPoint Presentation</vt:lpstr>
      <vt:lpstr>PowerPoint Presentation</vt:lpstr>
    </vt:vector>
  </TitlesOfParts>
  <Company>United States Army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 PRESENTATION TITLE HERE KEEP LEFT JUSTIFIED</dc:title>
  <dc:creator>G6PA9ELW</dc:creator>
  <cp:lastModifiedBy>Rogalski, Michael B CIV USARMY (US)</cp:lastModifiedBy>
  <cp:revision>119</cp:revision>
  <dcterms:created xsi:type="dcterms:W3CDTF">2016-05-03T16:10:38Z</dcterms:created>
  <dcterms:modified xsi:type="dcterms:W3CDTF">2018-12-03T13:34:19Z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0x010100B5BF8E658DB0A54B8187A6E67B60E163</vt:lpwstr>
  </property>
</Properties>
</file>